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9.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_rels/data1.xml.rels" ContentType="application/vnd.openxmlformats-package.relationships+xml"/>
  <Override PartName="/ppt/diagrams/_rels/drawing1.xml.rels" ContentType="application/vnd.openxmlformats-package.relationships+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_rels/notesSlide1.xml.rels" ContentType="application/vnd.openxmlformats-package.relationships+xml"/>
  <Override PartName="/ppt/notesSlides/_rels/notesSlide3.xml.rels" ContentType="application/vnd.openxmlformats-package.relationships+xml"/>
  <Override PartName="/ppt/media/image45.png" ContentType="image/png"/>
  <Override PartName="/ppt/media/image38.jpeg" ContentType="image/jpeg"/>
  <Override PartName="/ppt/media/image1.wmf" ContentType="image/x-wmf"/>
  <Override PartName="/ppt/media/image46.png" ContentType="image/png"/>
  <Override PartName="/ppt/media/OOXDiagramDataRels1_4.png" ContentType="image/png"/>
  <Override PartName="/ppt/media/image2.wmf" ContentType="image/x-wmf"/>
  <Override PartName="/ppt/media/image3.png" ContentType="image/png"/>
  <Override PartName="/ppt/media/image15.wmf" ContentType="image/x-wmf"/>
  <Override PartName="/ppt/media/image4.png" ContentType="image/png"/>
  <Override PartName="/ppt/media/image6.png" ContentType="image/png"/>
  <Override PartName="/ppt/media/image17.wmf" ContentType="image/x-wmf"/>
  <Override PartName="/ppt/media/image34.jpeg" ContentType="image/jpeg"/>
  <Override PartName="/ppt/media/image5.wmf" ContentType="image/x-wmf"/>
  <Override PartName="/ppt/media/OOXDiagramDrawingRels1_3.svg" ContentType="image/svg"/>
  <Override PartName="/ppt/media/image49.png" ContentType="image/png"/>
  <Override PartName="/ppt/media/image61.png" ContentType="image/png"/>
  <Override PartName="/ppt/media/image7.wmf" ContentType="image/x-wmf"/>
  <Override PartName="/ppt/media/OOXDiagramDrawingRels1_5.svg" ContentType="image/svg"/>
  <Override PartName="/ppt/media/image9.png" ContentType="image/png"/>
  <Override PartName="/ppt/media/image62.png" ContentType="image/png"/>
  <Override PartName="/ppt/media/image8.wmf" ContentType="image/x-wmf"/>
  <Override PartName="/ppt/media/image10.wmf" ContentType="image/x-wmf"/>
  <Override PartName="/ppt/media/OOXDiagramDataRels1_5.svg" ContentType="image/svg"/>
  <Override PartName="/ppt/media/image55.png" ContentType="image/png"/>
  <Override PartName="/ppt/media/image39.jpeg" ContentType="image/jpeg"/>
  <Override PartName="/ppt/media/image11.png" ContentType="image/png"/>
  <Override PartName="/ppt/media/image12.wmf" ContentType="image/x-wmf"/>
  <Override PartName="/ppt/media/OOXDiagramDataRels1_7.svg" ContentType="image/svg"/>
  <Override PartName="/ppt/media/image13.wmf" ContentType="image/x-wmf"/>
  <Override PartName="/ppt/media/image14.png" ContentType="image/png"/>
  <Override PartName="/ppt/media/image16.png" ContentType="image/png"/>
  <Override PartName="/ppt/media/image18.png" ContentType="image/png"/>
  <Override PartName="/ppt/media/image19.wmf" ContentType="image/x-wmf"/>
  <Override PartName="/ppt/media/image20.png" ContentType="image/png"/>
  <Override PartName="/ppt/media/image21.wmf" ContentType="image/x-wmf"/>
  <Override PartName="/ppt/media/image22.wmf" ContentType="image/x-wmf"/>
  <Override PartName="/ppt/media/image23.png" ContentType="image/png"/>
  <Override PartName="/ppt/media/image47.jpeg" ContentType="image/jpeg"/>
  <Override PartName="/ppt/media/image24.wmf" ContentType="image/x-wmf"/>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jpeg" ContentType="image/jpeg"/>
  <Override PartName="/ppt/media/OOXDiagramDataRels1_0.png" ContentType="image/png"/>
  <Override PartName="/ppt/media/image42.png" ContentType="image/png"/>
  <Override PartName="/ppt/media/image32.jpeg" ContentType="image/jpeg"/>
  <Override PartName="/ppt/media/OOXDiagramDrawingRels1_4.png" ContentType="image/png"/>
  <Override PartName="/ppt/media/OOXDiagramDataRels1_1.svg" ContentType="image/svg"/>
  <Override PartName="/ppt/media/OOXDiagramDataRels1_2.png" ContentType="image/png"/>
  <Override PartName="/ppt/media/image44.png" ContentType="image/png"/>
  <Override PartName="/ppt/media/OOXDiagramDataRels1_3.svg" ContentType="image/svg"/>
  <Override PartName="/ppt/media/OOXDiagramDataRels1_6.png" ContentType="image/png"/>
  <Override PartName="/ppt/media/image48.png" ContentType="image/png"/>
  <Override PartName="/ppt/media/OOXDiagramDrawingRels1_0.png" ContentType="image/png"/>
  <Override PartName="/ppt/media/OOXDiagramDrawingRels1_1.svg" ContentType="image/svg"/>
  <Override PartName="/ppt/media/OOXDiagramDrawingRels1_2.png" ContentType="image/png"/>
  <Override PartName="/ppt/media/OOXDiagramDrawingRels1_6.png" ContentType="image/png"/>
  <Override PartName="/ppt/media/OOXDiagramDrawingRels1_7.svg" ContentType="image/svg"/>
  <Override PartName="/ppt/media/image33.png" ContentType="image/png"/>
  <Override PartName="/ppt/media/image35.png" ContentType="image/png"/>
  <Override PartName="/ppt/media/image37.jpeg" ContentType="image/jpeg"/>
  <Override PartName="/ppt/media/image36.png" ContentType="image/png"/>
  <Override PartName="/ppt/media/image40.png" ContentType="image/png"/>
  <Override PartName="/ppt/media/image41.png" ContentType="image/png"/>
  <Override PartName="/ppt/media/image43.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6.png" ContentType="image/png"/>
  <Override PartName="/ppt/media/image57.png" ContentType="image/png"/>
  <Override PartName="/ppt/media/image58.png" ContentType="image/png"/>
  <Override PartName="/ppt/media/image59.jpeg" ContentType="image/jpeg"/>
  <Override PartName="/ppt/media/image60.png" ContentType="image/png"/>
  <Override PartName="/ppt/media/image63.png" ContentType="image/png"/>
  <Override PartName="/ppt/media/image64.png" ContentType="image/png"/>
  <Override PartName="/ppt/media/image65.jpeg" ContentType="image/jpeg"/>
  <Override PartName="/ppt/media/image66.png" ContentType="image/png"/>
  <Override PartName="/ppt/media/image67.png" ContentType="image/png"/>
  <Override PartName="/ppt/media/image68.png" ContentType="image/png"/>
  <Override PartName="/ppt/media/image69.jpeg" ContentType="image/jpeg"/>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148.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137.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39.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28.xml.rels" ContentType="application/vnd.openxmlformats-package.relationships+xml"/>
  <Override PartName="/ppt/slideLayouts/_rels/slideLayout44.xml.rels" ContentType="application/vnd.openxmlformats-package.relationships+xml"/>
  <Override PartName="/ppt/slideLayouts/_rels/slideLayout40.xml.rels" ContentType="application/vnd.openxmlformats-package.relationships+xml"/>
  <Override PartName="/ppt/slideLayouts/_rels/slideLayout129.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8.xml.rels" ContentType="application/vnd.openxmlformats-package.relationships+xml"/>
  <Override PartName="/ppt/slideLayouts/_rels/slideLayout59.xml.rels" ContentType="application/vnd.openxmlformats-package.relationships+xml"/>
  <Override PartName="/ppt/slideLayouts/_rels/slideLayout148.xml.rels" ContentType="application/vnd.openxmlformats-package.relationships+xml"/>
  <Override PartName="/ppt/slideLayouts/_rels/slideLayout60.xml.rels" ContentType="application/vnd.openxmlformats-package.relationships+xml"/>
  <Override PartName="/ppt/slideLayouts/_rels/slideLayout149.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158.xml.rels" ContentType="application/vnd.openxmlformats-package.relationships+xml"/>
  <Override PartName="/ppt/slideLayouts/_rels/slideLayout70.xml.rels" ContentType="application/vnd.openxmlformats-package.relationships+xml"/>
  <Override PartName="/ppt/slideLayouts/_rels/slideLayout159.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168.xml.rels" ContentType="application/vnd.openxmlformats-package.relationships+xml"/>
  <Override PartName="/ppt/slideLayouts/_rels/slideLayout80.xml.rels" ContentType="application/vnd.openxmlformats-package.relationships+xml"/>
  <Override PartName="/ppt/slideLayouts/_rels/slideLayout169.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178.xml.rels" ContentType="application/vnd.openxmlformats-package.relationships+xml"/>
  <Override PartName="/ppt/slideLayouts/_rels/slideLayout90.xml.rels" ContentType="application/vnd.openxmlformats-package.relationships+xml"/>
  <Override PartName="/ppt/slideLayouts/_rels/slideLayout179.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_rels/slideLayout133.xml.rels" ContentType="application/vnd.openxmlformats-package.relationships+xml"/>
  <Override PartName="/ppt/slideLayouts/_rels/slideLayout134.xml.rels" ContentType="application/vnd.openxmlformats-package.relationships+xml"/>
  <Override PartName="/ppt/slideLayouts/_rels/slideLayout135.xml.rels" ContentType="application/vnd.openxmlformats-package.relationships+xml"/>
  <Override PartName="/ppt/slideLayouts/_rels/slideLayout136.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slideLayouts/_rels/slideLayout142.xml.rels" ContentType="application/vnd.openxmlformats-package.relationships+xml"/>
  <Override PartName="/ppt/slideLayouts/_rels/slideLayout143.xml.rels" ContentType="application/vnd.openxmlformats-package.relationships+xml"/>
  <Override PartName="/ppt/slideLayouts/_rels/slideLayout144.xml.rels" ContentType="application/vnd.openxmlformats-package.relationships+xml"/>
  <Override PartName="/ppt/slideLayouts/_rels/slideLayout145.xml.rels" ContentType="application/vnd.openxmlformats-package.relationships+xml"/>
  <Override PartName="/ppt/slideLayouts/_rels/slideLayout146.xml.rels" ContentType="application/vnd.openxmlformats-package.relationships+xml"/>
  <Override PartName="/ppt/slideLayouts/_rels/slideLayout147.xml.rels" ContentType="application/vnd.openxmlformats-package.relationships+xml"/>
  <Override PartName="/ppt/slideLayouts/_rels/slideLayout150.xml.rels" ContentType="application/vnd.openxmlformats-package.relationships+xml"/>
  <Override PartName="/ppt/slideLayouts/_rels/slideLayout151.xml.rels" ContentType="application/vnd.openxmlformats-package.relationships+xml"/>
  <Override PartName="/ppt/slideLayouts/_rels/slideLayout152.xml.rels" ContentType="application/vnd.openxmlformats-package.relationships+xml"/>
  <Override PartName="/ppt/slideLayouts/_rels/slideLayout153.xml.rels" ContentType="application/vnd.openxmlformats-package.relationships+xml"/>
  <Override PartName="/ppt/slideLayouts/_rels/slideLayout154.xml.rels" ContentType="application/vnd.openxmlformats-package.relationships+xml"/>
  <Override PartName="/ppt/slideLayouts/_rels/slideLayout155.xml.rels" ContentType="application/vnd.openxmlformats-package.relationships+xml"/>
  <Override PartName="/ppt/slideLayouts/_rels/slideLayout156.xml.rels" ContentType="application/vnd.openxmlformats-package.relationships+xml"/>
  <Override PartName="/ppt/slideLayouts/_rels/slideLayout157.xml.rels" ContentType="application/vnd.openxmlformats-package.relationships+xml"/>
  <Override PartName="/ppt/slideLayouts/_rels/slideLayout160.xml.rels" ContentType="application/vnd.openxmlformats-package.relationships+xml"/>
  <Override PartName="/ppt/slideLayouts/_rels/slideLayout161.xml.rels" ContentType="application/vnd.openxmlformats-package.relationships+xml"/>
  <Override PartName="/ppt/slideLayouts/_rels/slideLayout162.xml.rels" ContentType="application/vnd.openxmlformats-package.relationships+xml"/>
  <Override PartName="/ppt/slideLayouts/_rels/slideLayout163.xml.rels" ContentType="application/vnd.openxmlformats-package.relationships+xml"/>
  <Override PartName="/ppt/slideLayouts/_rels/slideLayout164.xml.rels" ContentType="application/vnd.openxmlformats-package.relationships+xml"/>
  <Override PartName="/ppt/slideLayouts/_rels/slideLayout165.xml.rels" ContentType="application/vnd.openxmlformats-package.relationships+xml"/>
  <Override PartName="/ppt/slideLayouts/_rels/slideLayout166.xml.rels" ContentType="application/vnd.openxmlformats-package.relationships+xml"/>
  <Override PartName="/ppt/slideLayouts/_rels/slideLayout167.xml.rels" ContentType="application/vnd.openxmlformats-package.relationships+xml"/>
  <Override PartName="/ppt/slideLayouts/_rels/slideLayout170.xml.rels" ContentType="application/vnd.openxmlformats-package.relationships+xml"/>
  <Override PartName="/ppt/slideLayouts/_rels/slideLayout171.xml.rels" ContentType="application/vnd.openxmlformats-package.relationships+xml"/>
  <Override PartName="/ppt/slideLayouts/_rels/slideLayout172.xml.rels" ContentType="application/vnd.openxmlformats-package.relationships+xml"/>
  <Override PartName="/ppt/slideLayouts/_rels/slideLayout173.xml.rels" ContentType="application/vnd.openxmlformats-package.relationships+xml"/>
  <Override PartName="/ppt/slideLayouts/_rels/slideLayout174.xml.rels" ContentType="application/vnd.openxmlformats-package.relationships+xml"/>
  <Override PartName="/ppt/slideLayouts/_rels/slideLayout175.xml.rels" ContentType="application/vnd.openxmlformats-package.relationships+xml"/>
  <Override PartName="/ppt/slideLayouts/_rels/slideLayout176.xml.rels" ContentType="application/vnd.openxmlformats-package.relationships+xml"/>
  <Override PartName="/ppt/slideLayouts/_rels/slideLayout177.xml.rels" ContentType="application/vnd.openxmlformats-package.relationships+xml"/>
  <Override PartName="/ppt/slideLayouts/_rels/slideLayout180.xml.rels" ContentType="application/vnd.openxmlformats-package.relationships+xml"/>
  <Override PartName="/ppt/slideLayouts/_rels/slideLayout181.xml.rels" ContentType="application/vnd.openxmlformats-package.relationships+xml"/>
  <Override PartName="/ppt/slideLayouts/_rels/slideLayout182.xml.rels" ContentType="application/vnd.openxmlformats-package.relationships+xml"/>
  <Override PartName="/ppt/slideLayouts/_rels/slideLayout183.xml.rels" ContentType="application/vnd.openxmlformats-package.relationships+xml"/>
  <Override PartName="/ppt/slideLayouts/_rels/slideLayout184.xml.rels" ContentType="application/vnd.openxmlformats-package.relationships+xml"/>
  <Override PartName="/ppt/slideLayouts/_rels/slideLayout185.xml.rels" ContentType="application/vnd.openxmlformats-package.relationships+xml"/>
  <Override PartName="/ppt/slideLayouts/_rels/slideLayout186.xml.rels" ContentType="application/vnd.openxmlformats-package.relationships+xml"/>
  <Override PartName="/ppt/slideLayouts/_rels/slideLayout187.xml.rels" ContentType="application/vnd.openxmlformats-package.relationships+xml"/>
  <Override PartName="/ppt/slideLayouts/_rels/slideLayout188.xml.rels" ContentType="application/vnd.openxmlformats-package.relationships+xml"/>
  <Override PartName="/ppt/slideLayouts/_rels/slideLayout189.xml.rels" ContentType="application/vnd.openxmlformats-package.relationships+xml"/>
  <Override PartName="/ppt/slideLayouts/_rels/slideLayout190.xml.rels" ContentType="application/vnd.openxmlformats-package.relationships+xml"/>
  <Override PartName="/ppt/slideLayouts/_rels/slideLayout191.xml.rels" ContentType="application/vnd.openxmlformats-package.relationships+xml"/>
  <Override PartName="/ppt/slideLayouts/_rels/slideLayout192.xml.rels" ContentType="application/vnd.openxmlformats-package.relationships+xml"/>
  <Override PartName="/ppt/slideLayouts/slideLayout61.xml" ContentType="application/vnd.openxmlformats-officedocument.presentationml.slideLayout+xml"/>
  <Override PartName="/ppt/slideLayouts/slideLayout14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158.xml" ContentType="application/vnd.openxmlformats-officedocument.presentationml.slideLayout+xml"/>
  <Override PartName="/ppt/slideLayouts/slideLayout71.xml" ContentType="application/vnd.openxmlformats-officedocument.presentationml.slideLayout+xml"/>
  <Override PartName="/ppt/slideLayouts/slideLayout159.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168.xml" ContentType="application/vnd.openxmlformats-officedocument.presentationml.slideLayout+xml"/>
  <Override PartName="/ppt/slideLayouts/slideLayout81.xml" ContentType="application/vnd.openxmlformats-officedocument.presentationml.slideLayout+xml"/>
  <Override PartName="/ppt/slideLayouts/slideLayout169.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178.xml" ContentType="application/vnd.openxmlformats-officedocument.presentationml.slideLayout+xml"/>
  <Override PartName="/ppt/slideLayouts/slideLayout91.xml" ContentType="application/vnd.openxmlformats-officedocument.presentationml.slideLayout+xml"/>
  <Override PartName="/ppt/slideLayouts/slideLayout179.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_rels/slide26.xml.rels" ContentType="application/vnd.openxmlformats-package.relationships+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37.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 id="2147483830" r:id="rId16"/>
    <p:sldMasterId id="2147483843" r:id="rId17"/>
  </p:sldMasterIdLst>
  <p:notesMasterIdLst>
    <p:notesMasterId r:id="rId18"/>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05" r:id="rId68"/>
    <p:sldId id="306" r:id="rId69"/>
    <p:sldId id="307" r:id="rId70"/>
    <p:sldId id="308" r:id="rId71"/>
    <p:sldId id="309" r:id="rId72"/>
    <p:sldId id="310" r:id="rId73"/>
    <p:sldId id="311" r:id="rId74"/>
    <p:sldId id="312" r:id="rId75"/>
    <p:sldId id="313" r:id="rId76"/>
    <p:sldId id="314" r:id="rId77"/>
    <p:sldId id="315" r:id="rId78"/>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notesMaster" Target="notesMasters/notesMaster1.xml"/><Relationship Id="rId19" Type="http://schemas.openxmlformats.org/officeDocument/2006/relationships/slide" Target="slides/slide1.xml"/><Relationship Id="rId20" Type="http://schemas.openxmlformats.org/officeDocument/2006/relationships/slide" Target="slides/slide2.xml"/><Relationship Id="rId21" Type="http://schemas.openxmlformats.org/officeDocument/2006/relationships/slide" Target="slides/slide3.xml"/><Relationship Id="rId22" Type="http://schemas.openxmlformats.org/officeDocument/2006/relationships/slide" Target="slides/slide4.xml"/><Relationship Id="rId23" Type="http://schemas.openxmlformats.org/officeDocument/2006/relationships/slide" Target="slides/slide5.xml"/><Relationship Id="rId24" Type="http://schemas.openxmlformats.org/officeDocument/2006/relationships/slide" Target="slides/slide6.xml"/><Relationship Id="rId25" Type="http://schemas.openxmlformats.org/officeDocument/2006/relationships/slide" Target="slides/slide7.xml"/><Relationship Id="rId26" Type="http://schemas.openxmlformats.org/officeDocument/2006/relationships/slide" Target="slides/slide8.xml"/><Relationship Id="rId27" Type="http://schemas.openxmlformats.org/officeDocument/2006/relationships/slide" Target="slides/slide9.xml"/><Relationship Id="rId28" Type="http://schemas.openxmlformats.org/officeDocument/2006/relationships/slide" Target="slides/slide10.xml"/><Relationship Id="rId29" Type="http://schemas.openxmlformats.org/officeDocument/2006/relationships/slide" Target="slides/slide11.xml"/><Relationship Id="rId30" Type="http://schemas.openxmlformats.org/officeDocument/2006/relationships/slide" Target="slides/slide12.xml"/><Relationship Id="rId31" Type="http://schemas.openxmlformats.org/officeDocument/2006/relationships/slide" Target="slides/slide13.xml"/><Relationship Id="rId32" Type="http://schemas.openxmlformats.org/officeDocument/2006/relationships/slide" Target="slides/slide14.xml"/><Relationship Id="rId33" Type="http://schemas.openxmlformats.org/officeDocument/2006/relationships/slide" Target="slides/slide15.xml"/><Relationship Id="rId34" Type="http://schemas.openxmlformats.org/officeDocument/2006/relationships/slide" Target="slides/slide16.xml"/><Relationship Id="rId35" Type="http://schemas.openxmlformats.org/officeDocument/2006/relationships/slide" Target="slides/slide17.xml"/><Relationship Id="rId36" Type="http://schemas.openxmlformats.org/officeDocument/2006/relationships/slide" Target="slides/slide18.xml"/><Relationship Id="rId37" Type="http://schemas.openxmlformats.org/officeDocument/2006/relationships/slide" Target="slides/slide19.xml"/><Relationship Id="rId38" Type="http://schemas.openxmlformats.org/officeDocument/2006/relationships/slide" Target="slides/slide20.xml"/><Relationship Id="rId39" Type="http://schemas.openxmlformats.org/officeDocument/2006/relationships/slide" Target="slides/slide21.xml"/><Relationship Id="rId40" Type="http://schemas.openxmlformats.org/officeDocument/2006/relationships/slide" Target="slides/slide22.xml"/><Relationship Id="rId41" Type="http://schemas.openxmlformats.org/officeDocument/2006/relationships/slide" Target="slides/slide23.xml"/><Relationship Id="rId42" Type="http://schemas.openxmlformats.org/officeDocument/2006/relationships/slide" Target="slides/slide24.xml"/><Relationship Id="rId43" Type="http://schemas.openxmlformats.org/officeDocument/2006/relationships/slide" Target="slides/slide25.xml"/><Relationship Id="rId44" Type="http://schemas.openxmlformats.org/officeDocument/2006/relationships/slide" Target="slides/slide26.xml"/><Relationship Id="rId45" Type="http://schemas.openxmlformats.org/officeDocument/2006/relationships/slide" Target="slides/slide27.xml"/><Relationship Id="rId46" Type="http://schemas.openxmlformats.org/officeDocument/2006/relationships/slide" Target="slides/slide28.xml"/><Relationship Id="rId47" Type="http://schemas.openxmlformats.org/officeDocument/2006/relationships/slide" Target="slides/slide29.xml"/><Relationship Id="rId48" Type="http://schemas.openxmlformats.org/officeDocument/2006/relationships/slide" Target="slides/slide30.xml"/><Relationship Id="rId49" Type="http://schemas.openxmlformats.org/officeDocument/2006/relationships/slide" Target="slides/slide31.xml"/><Relationship Id="rId50" Type="http://schemas.openxmlformats.org/officeDocument/2006/relationships/slide" Target="slides/slide32.xml"/><Relationship Id="rId51" Type="http://schemas.openxmlformats.org/officeDocument/2006/relationships/slide" Target="slides/slide33.xml"/><Relationship Id="rId52" Type="http://schemas.openxmlformats.org/officeDocument/2006/relationships/slide" Target="slides/slide34.xml"/><Relationship Id="rId53" Type="http://schemas.openxmlformats.org/officeDocument/2006/relationships/slide" Target="slides/slide35.xml"/><Relationship Id="rId54" Type="http://schemas.openxmlformats.org/officeDocument/2006/relationships/slide" Target="slides/slide36.xml"/><Relationship Id="rId55" Type="http://schemas.openxmlformats.org/officeDocument/2006/relationships/slide" Target="slides/slide37.xml"/><Relationship Id="rId56" Type="http://schemas.openxmlformats.org/officeDocument/2006/relationships/slide" Target="slides/slide38.xml"/><Relationship Id="rId57" Type="http://schemas.openxmlformats.org/officeDocument/2006/relationships/slide" Target="slides/slide39.xml"/><Relationship Id="rId58" Type="http://schemas.openxmlformats.org/officeDocument/2006/relationships/slide" Target="slides/slide40.xml"/><Relationship Id="rId59" Type="http://schemas.openxmlformats.org/officeDocument/2006/relationships/slide" Target="slides/slide41.xml"/><Relationship Id="rId60" Type="http://schemas.openxmlformats.org/officeDocument/2006/relationships/slide" Target="slides/slide42.xml"/><Relationship Id="rId61" Type="http://schemas.openxmlformats.org/officeDocument/2006/relationships/slide" Target="slides/slide43.xml"/><Relationship Id="rId62" Type="http://schemas.openxmlformats.org/officeDocument/2006/relationships/slide" Target="slides/slide44.xml"/><Relationship Id="rId63" Type="http://schemas.openxmlformats.org/officeDocument/2006/relationships/slide" Target="slides/slide45.xml"/><Relationship Id="rId64" Type="http://schemas.openxmlformats.org/officeDocument/2006/relationships/slide" Target="slides/slide46.xml"/><Relationship Id="rId65" Type="http://schemas.openxmlformats.org/officeDocument/2006/relationships/slide" Target="slides/slide47.xml"/><Relationship Id="rId66" Type="http://schemas.openxmlformats.org/officeDocument/2006/relationships/slide" Target="slides/slide48.xml"/><Relationship Id="rId67" Type="http://schemas.openxmlformats.org/officeDocument/2006/relationships/slide" Target="slides/slide49.xml"/><Relationship Id="rId68" Type="http://schemas.openxmlformats.org/officeDocument/2006/relationships/slide" Target="slides/slide50.xml"/><Relationship Id="rId69" Type="http://schemas.openxmlformats.org/officeDocument/2006/relationships/slide" Target="slides/slide51.xml"/><Relationship Id="rId70" Type="http://schemas.openxmlformats.org/officeDocument/2006/relationships/slide" Target="slides/slide52.xml"/><Relationship Id="rId71" Type="http://schemas.openxmlformats.org/officeDocument/2006/relationships/slide" Target="slides/slide53.xml"/><Relationship Id="rId72" Type="http://schemas.openxmlformats.org/officeDocument/2006/relationships/slide" Target="slides/slide54.xml"/><Relationship Id="rId73" Type="http://schemas.openxmlformats.org/officeDocument/2006/relationships/slide" Target="slides/slide55.xml"/><Relationship Id="rId74" Type="http://schemas.openxmlformats.org/officeDocument/2006/relationships/slide" Target="slides/slide56.xml"/><Relationship Id="rId75" Type="http://schemas.openxmlformats.org/officeDocument/2006/relationships/slide" Target="slides/slide57.xml"/><Relationship Id="rId76" Type="http://schemas.openxmlformats.org/officeDocument/2006/relationships/slide" Target="slides/slide58.xml"/><Relationship Id="rId77" Type="http://schemas.openxmlformats.org/officeDocument/2006/relationships/slide" Target="slides/slide59.xml"/><Relationship Id="rId78" Type="http://schemas.openxmlformats.org/officeDocument/2006/relationships/slide" Target="slides/slide60.xml"/>
</Relationships>
</file>

<file path=ppt/diagrams/_rels/data1.xml.rels><?xml version="1.0" encoding="UTF-8"?>
<Relationships xmlns="http://schemas.openxmlformats.org/package/2006/relationships"><Relationship Id="rId1" Type="http://schemas.openxmlformats.org/officeDocument/2006/relationships/image" Target="../media/OOXDiagramDataRels1_0.png"/><Relationship Id="rId2" Type="http://schemas.openxmlformats.org/officeDocument/2006/relationships/image" Target="../media/OOXDiagramDataRels1_1.svg"/><Relationship Id="rId3" Type="http://schemas.openxmlformats.org/officeDocument/2006/relationships/image" Target="../media/OOXDiagramDataRels1_2.png"/><Relationship Id="rId4" Type="http://schemas.openxmlformats.org/officeDocument/2006/relationships/image" Target="../media/OOXDiagramDataRels1_3.svg"/><Relationship Id="rId5" Type="http://schemas.openxmlformats.org/officeDocument/2006/relationships/image" Target="../media/OOXDiagramDataRels1_4.png"/><Relationship Id="rId6" Type="http://schemas.openxmlformats.org/officeDocument/2006/relationships/image" Target="../media/OOXDiagramDataRels1_5.svg"/><Relationship Id="rId7" Type="http://schemas.openxmlformats.org/officeDocument/2006/relationships/image" Target="../media/OOXDiagramDataRels1_6.png"/><Relationship Id="rId8" Type="http://schemas.openxmlformats.org/officeDocument/2006/relationships/image" Target="../media/OOXDiagramDataRels1_7.svg"/>
</Relationships>
</file>

<file path=ppt/diagrams/_rels/drawing1.xml.rels><?xml version="1.0" encoding="UTF-8"?>
<Relationships xmlns="http://schemas.openxmlformats.org/package/2006/relationships"><Relationship Id="rId1" Type="http://schemas.openxmlformats.org/officeDocument/2006/relationships/image" Target="../media/OOXDiagramDrawingRels1_0.png"/><Relationship Id="rId2" Type="http://schemas.openxmlformats.org/officeDocument/2006/relationships/image" Target="../media/OOXDiagramDrawingRels1_1.svg"/><Relationship Id="rId3" Type="http://schemas.openxmlformats.org/officeDocument/2006/relationships/image" Target="../media/OOXDiagramDrawingRels1_2.png"/><Relationship Id="rId4" Type="http://schemas.openxmlformats.org/officeDocument/2006/relationships/image" Target="../media/OOXDiagramDrawingRels1_3.svg"/><Relationship Id="rId5" Type="http://schemas.openxmlformats.org/officeDocument/2006/relationships/image" Target="../media/OOXDiagramDrawingRels1_4.png"/><Relationship Id="rId6" Type="http://schemas.openxmlformats.org/officeDocument/2006/relationships/image" Target="../media/OOXDiagramDrawingRels1_5.svg"/><Relationship Id="rId7" Type="http://schemas.openxmlformats.org/officeDocument/2006/relationships/image" Target="../media/OOXDiagramDrawingRels1_6.png"/><Relationship Id="rId8" Type="http://schemas.openxmlformats.org/officeDocument/2006/relationships/image" Target="../media/OOXDiagramDrawingRels1_7.svg"/>
</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38ADD62-5BD1-4EA2-9255-A822C85022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C6893CB-ABFC-4F30-B5D8-836D978CC51E}">
      <dgm:prSet/>
      <dgm:spPr/>
      <dgm:t>
        <a:bodyPr/>
        <a:lstStyle/>
        <a:p>
          <a:r>
            <a:rPr lang="en-US"/>
            <a:t>Participate in all 12 sessions (live or on-demand) during the date range for the live series (January 18</a:t>
          </a:r>
          <a:r>
            <a:rPr lang="en-US" baseline="30000"/>
            <a:t>th</a:t>
          </a:r>
          <a:r>
            <a:rPr lang="en-US"/>
            <a:t> – March 17</a:t>
          </a:r>
          <a:r>
            <a:rPr lang="en-US" baseline="30000"/>
            <a:t>th</a:t>
          </a:r>
          <a:r>
            <a:rPr lang="en-US"/>
            <a:t>).</a:t>
          </a:r>
        </a:p>
      </dgm:t>
    </dgm:pt>
    <dgm:pt modelId="{28F24F4B-75EE-4C97-8429-8E1257C71A1B}" type="parTrans" cxnId="{B254F8A8-A068-4326-B3F8-20A3D82BBDA6}">
      <dgm:prSet/>
      <dgm:spPr/>
      <dgm:t>
        <a:bodyPr/>
        <a:lstStyle/>
        <a:p>
          <a:endParaRPr lang="en-US"/>
        </a:p>
      </dgm:t>
    </dgm:pt>
    <dgm:pt modelId="{E25811F7-50AA-4D9E-9032-832A41164885}" type="sibTrans" cxnId="{B254F8A8-A068-4326-B3F8-20A3D82BBDA6}">
      <dgm:prSet/>
      <dgm:spPr/>
      <dgm:t>
        <a:bodyPr/>
        <a:lstStyle/>
        <a:p>
          <a:endParaRPr lang="en-US"/>
        </a:p>
      </dgm:t>
    </dgm:pt>
    <dgm:pt modelId="{CB048D75-F719-48D3-BBAE-3344C1EB0D1F}">
      <dgm:prSet/>
      <dgm:spPr/>
      <dgm:t>
        <a:bodyPr/>
        <a:lstStyle/>
        <a:p>
          <a:r>
            <a:rPr lang="en-US" dirty="0"/>
            <a:t>Be an active member of CIN through engagement in the community.</a:t>
          </a:r>
        </a:p>
      </dgm:t>
    </dgm:pt>
    <dgm:pt modelId="{D8556A88-8153-490D-ADC7-F61A38DEB10B}" type="parTrans" cxnId="{49AFDE99-6549-41FF-A557-0A846F0B4C48}">
      <dgm:prSet/>
      <dgm:spPr/>
      <dgm:t>
        <a:bodyPr/>
        <a:lstStyle/>
        <a:p>
          <a:endParaRPr lang="en-US"/>
        </a:p>
      </dgm:t>
    </dgm:pt>
    <dgm:pt modelId="{60179D5D-7A0F-41EA-A1EF-E104A0064762}" type="sibTrans" cxnId="{49AFDE99-6549-41FF-A557-0A846F0B4C48}">
      <dgm:prSet/>
      <dgm:spPr/>
      <dgm:t>
        <a:bodyPr/>
        <a:lstStyle/>
        <a:p>
          <a:endParaRPr lang="en-US"/>
        </a:p>
      </dgm:t>
    </dgm:pt>
    <dgm:pt modelId="{EFF868EF-1CE5-4E71-8194-ACF84552629D}">
      <dgm:prSet/>
      <dgm:spPr/>
      <dgm:t>
        <a:bodyPr/>
        <a:lstStyle/>
        <a:p>
          <a:r>
            <a:rPr lang="en-US"/>
            <a:t>Be involved with a CompTIA training partner or an independent instructor teaching CompTIA certifications. </a:t>
          </a:r>
        </a:p>
      </dgm:t>
    </dgm:pt>
    <dgm:pt modelId="{2A11359D-41E8-41A2-BE19-6A6F1AC37E1B}" type="parTrans" cxnId="{7C4E6252-7070-4132-A7C1-6983A5FE2F09}">
      <dgm:prSet/>
      <dgm:spPr/>
      <dgm:t>
        <a:bodyPr/>
        <a:lstStyle/>
        <a:p>
          <a:endParaRPr lang="en-US"/>
        </a:p>
      </dgm:t>
    </dgm:pt>
    <dgm:pt modelId="{B44AFF10-9D3F-478B-AD1B-D401E6E955C5}" type="sibTrans" cxnId="{7C4E6252-7070-4132-A7C1-6983A5FE2F09}">
      <dgm:prSet/>
      <dgm:spPr/>
      <dgm:t>
        <a:bodyPr/>
        <a:lstStyle/>
        <a:p>
          <a:endParaRPr lang="en-US"/>
        </a:p>
      </dgm:t>
    </dgm:pt>
    <dgm:pt modelId="{A498E61C-7F2B-4E5E-A8FB-48299BDB2161}">
      <dgm:prSet/>
      <dgm:spPr/>
      <dgm:t>
        <a:bodyPr/>
        <a:lstStyle/>
        <a:p>
          <a:r>
            <a:rPr lang="en-US"/>
            <a:t>For questions or clarifications talk with your CompTIA Business Development Manager.</a:t>
          </a:r>
        </a:p>
      </dgm:t>
    </dgm:pt>
    <dgm:pt modelId="{88034172-2357-4D52-956C-B4C45C0FF1A8}" type="parTrans" cxnId="{D75E64A7-53E0-4FE6-AD13-84BC04A6F118}">
      <dgm:prSet/>
      <dgm:spPr/>
      <dgm:t>
        <a:bodyPr/>
        <a:lstStyle/>
        <a:p>
          <a:endParaRPr lang="en-US"/>
        </a:p>
      </dgm:t>
    </dgm:pt>
    <dgm:pt modelId="{BA1C398D-D1F6-4663-B5EB-B4C5E227A1D8}" type="sibTrans" cxnId="{D75E64A7-53E0-4FE6-AD13-84BC04A6F118}">
      <dgm:prSet/>
      <dgm:spPr/>
      <dgm:t>
        <a:bodyPr/>
        <a:lstStyle/>
        <a:p>
          <a:endParaRPr lang="en-US"/>
        </a:p>
      </dgm:t>
    </dgm:pt>
    <dgm:pt modelId="{D6C69A77-B30E-4547-849E-0E58E4FCE546}" type="pres">
      <dgm:prSet presAssocID="{538ADD62-5BD1-4EA2-9255-A822C85022B2}" presName="root" presStyleCnt="0">
        <dgm:presLayoutVars>
          <dgm:dir/>
          <dgm:resizeHandles val="exact"/>
        </dgm:presLayoutVars>
      </dgm:prSet>
      <dgm:spPr/>
    </dgm:pt>
    <dgm:pt modelId="{31571DA8-32A6-4210-AACD-74396EDF9059}" type="pres">
      <dgm:prSet presAssocID="{EC6893CB-ABFC-4F30-B5D8-836D978CC51E}" presName="compNode" presStyleCnt="0"/>
      <dgm:spPr/>
    </dgm:pt>
    <dgm:pt modelId="{9256AC6C-95E6-46E2-8A31-B48605629AAF}" type="pres">
      <dgm:prSet presAssocID="{EC6893CB-ABFC-4F30-B5D8-836D978CC51E}" presName="bgRect" presStyleLbl="bgShp" presStyleIdx="0" presStyleCnt="4"/>
      <dgm:spPr/>
    </dgm:pt>
    <dgm:pt modelId="{D57FA187-C9C1-4936-95E4-B6A1E0C30701}" type="pres">
      <dgm:prSet presAssocID="{EC6893CB-ABFC-4F30-B5D8-836D978CC51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levision"/>
        </a:ext>
      </dgm:extLst>
    </dgm:pt>
    <dgm:pt modelId="{0A7CEAA2-6748-49C4-A7CC-88EE699D910B}" type="pres">
      <dgm:prSet presAssocID="{EC6893CB-ABFC-4F30-B5D8-836D978CC51E}" presName="spaceRect" presStyleCnt="0"/>
      <dgm:spPr/>
    </dgm:pt>
    <dgm:pt modelId="{B718947C-C132-4256-AEE7-9B32849C4510}" type="pres">
      <dgm:prSet presAssocID="{EC6893CB-ABFC-4F30-B5D8-836D978CC51E}" presName="parTx" presStyleLbl="revTx" presStyleIdx="0" presStyleCnt="4">
        <dgm:presLayoutVars>
          <dgm:chMax val="0"/>
          <dgm:chPref val="0"/>
        </dgm:presLayoutVars>
      </dgm:prSet>
      <dgm:spPr/>
    </dgm:pt>
    <dgm:pt modelId="{44561D5D-41BD-4D75-9BCE-E04C8131CD8D}" type="pres">
      <dgm:prSet presAssocID="{E25811F7-50AA-4D9E-9032-832A41164885}" presName="sibTrans" presStyleCnt="0"/>
      <dgm:spPr/>
    </dgm:pt>
    <dgm:pt modelId="{F61E78CC-AA91-4195-A49F-A4551E293C72}" type="pres">
      <dgm:prSet presAssocID="{CB048D75-F719-48D3-BBAE-3344C1EB0D1F}" presName="compNode" presStyleCnt="0"/>
      <dgm:spPr/>
    </dgm:pt>
    <dgm:pt modelId="{456D64DD-6FC2-409E-9D54-CE843FEEA299}" type="pres">
      <dgm:prSet presAssocID="{CB048D75-F719-48D3-BBAE-3344C1EB0D1F}" presName="bgRect" presStyleLbl="bgShp" presStyleIdx="1" presStyleCnt="4"/>
      <dgm:spPr/>
    </dgm:pt>
    <dgm:pt modelId="{9A6D34F1-9881-4AB4-A354-8173040593BD}" type="pres">
      <dgm:prSet presAssocID="{CB048D75-F719-48D3-BBAE-3344C1EB0D1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2E50194B-36E1-4858-9662-61D2E3D3B831}" type="pres">
      <dgm:prSet presAssocID="{CB048D75-F719-48D3-BBAE-3344C1EB0D1F}" presName="spaceRect" presStyleCnt="0"/>
      <dgm:spPr/>
    </dgm:pt>
    <dgm:pt modelId="{AA6E77C4-7F39-444D-8642-71AF5EF71B49}" type="pres">
      <dgm:prSet presAssocID="{CB048D75-F719-48D3-BBAE-3344C1EB0D1F}" presName="parTx" presStyleLbl="revTx" presStyleIdx="1" presStyleCnt="4">
        <dgm:presLayoutVars>
          <dgm:chMax val="0"/>
          <dgm:chPref val="0"/>
        </dgm:presLayoutVars>
      </dgm:prSet>
      <dgm:spPr/>
    </dgm:pt>
    <dgm:pt modelId="{8FD950DD-09D0-42E3-90E2-E11A8C013B5D}" type="pres">
      <dgm:prSet presAssocID="{60179D5D-7A0F-41EA-A1EF-E104A0064762}" presName="sibTrans" presStyleCnt="0"/>
      <dgm:spPr/>
    </dgm:pt>
    <dgm:pt modelId="{948968F4-68E8-4FBD-9690-F3B349C55FE0}" type="pres">
      <dgm:prSet presAssocID="{EFF868EF-1CE5-4E71-8194-ACF84552629D}" presName="compNode" presStyleCnt="0"/>
      <dgm:spPr/>
    </dgm:pt>
    <dgm:pt modelId="{4CB476E7-EE60-475F-B677-0D1651394DED}" type="pres">
      <dgm:prSet presAssocID="{EFF868EF-1CE5-4E71-8194-ACF84552629D}" presName="bgRect" presStyleLbl="bgShp" presStyleIdx="2" presStyleCnt="4"/>
      <dgm:spPr/>
    </dgm:pt>
    <dgm:pt modelId="{EE7726B9-1EED-47B8-8273-9EE597E83F34}" type="pres">
      <dgm:prSet presAssocID="{EFF868EF-1CE5-4E71-8194-ACF84552629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AD0A5719-D85C-4AFD-B4D9-A4DE4C19CA4D}" type="pres">
      <dgm:prSet presAssocID="{EFF868EF-1CE5-4E71-8194-ACF84552629D}" presName="spaceRect" presStyleCnt="0"/>
      <dgm:spPr/>
    </dgm:pt>
    <dgm:pt modelId="{48AC1532-FBF9-424C-AC55-0E606DDB0A7C}" type="pres">
      <dgm:prSet presAssocID="{EFF868EF-1CE5-4E71-8194-ACF84552629D}" presName="parTx" presStyleLbl="revTx" presStyleIdx="2" presStyleCnt="4">
        <dgm:presLayoutVars>
          <dgm:chMax val="0"/>
          <dgm:chPref val="0"/>
        </dgm:presLayoutVars>
      </dgm:prSet>
      <dgm:spPr/>
    </dgm:pt>
    <dgm:pt modelId="{42189ACA-9A2F-4DA7-9E94-5F641E22CCE3}" type="pres">
      <dgm:prSet presAssocID="{B44AFF10-9D3F-478B-AD1B-D401E6E955C5}" presName="sibTrans" presStyleCnt="0"/>
      <dgm:spPr/>
    </dgm:pt>
    <dgm:pt modelId="{99E2BE82-9D64-4557-AA03-582454DA7757}" type="pres">
      <dgm:prSet presAssocID="{A498E61C-7F2B-4E5E-A8FB-48299BDB2161}" presName="compNode" presStyleCnt="0"/>
      <dgm:spPr/>
    </dgm:pt>
    <dgm:pt modelId="{38A288C1-A5D2-4563-B6A2-3BFF92CE55C1}" type="pres">
      <dgm:prSet presAssocID="{A498E61C-7F2B-4E5E-A8FB-48299BDB2161}" presName="bgRect" presStyleLbl="bgShp" presStyleIdx="3" presStyleCnt="4"/>
      <dgm:spPr/>
    </dgm:pt>
    <dgm:pt modelId="{422D9DE6-936B-4FE3-AD36-30BC5235688A}" type="pres">
      <dgm:prSet presAssocID="{A498E61C-7F2B-4E5E-A8FB-48299BDB216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C413CF3F-3B03-4786-B583-1D1F050EC4A2}" type="pres">
      <dgm:prSet presAssocID="{A498E61C-7F2B-4E5E-A8FB-48299BDB2161}" presName="spaceRect" presStyleCnt="0"/>
      <dgm:spPr/>
    </dgm:pt>
    <dgm:pt modelId="{B317C8D6-C947-49A7-B58D-D949886F1F79}" type="pres">
      <dgm:prSet presAssocID="{A498E61C-7F2B-4E5E-A8FB-48299BDB2161}" presName="parTx" presStyleLbl="revTx" presStyleIdx="3" presStyleCnt="4">
        <dgm:presLayoutVars>
          <dgm:chMax val="0"/>
          <dgm:chPref val="0"/>
        </dgm:presLayoutVars>
      </dgm:prSet>
      <dgm:spPr/>
    </dgm:pt>
  </dgm:ptLst>
  <dgm:cxnLst>
    <dgm:cxn modelId="{B3363407-0BAB-48EF-B2EA-1721FE9C2A7F}" type="presOf" srcId="{CB048D75-F719-48D3-BBAE-3344C1EB0D1F}" destId="{AA6E77C4-7F39-444D-8642-71AF5EF71B49}" srcOrd="0" destOrd="0" presId="urn:microsoft.com/office/officeart/2018/2/layout/IconVerticalSolidList"/>
    <dgm:cxn modelId="{528FF942-6CF8-4EE0-BBDC-8DB1666705D5}" type="presOf" srcId="{EC6893CB-ABFC-4F30-B5D8-836D978CC51E}" destId="{B718947C-C132-4256-AEE7-9B32849C4510}" srcOrd="0" destOrd="0" presId="urn:microsoft.com/office/officeart/2018/2/layout/IconVerticalSolidList"/>
    <dgm:cxn modelId="{1D7DE969-EBDD-407E-AC85-195D29E20708}" type="presOf" srcId="{EFF868EF-1CE5-4E71-8194-ACF84552629D}" destId="{48AC1532-FBF9-424C-AC55-0E606DDB0A7C}" srcOrd="0" destOrd="0" presId="urn:microsoft.com/office/officeart/2018/2/layout/IconVerticalSolidList"/>
    <dgm:cxn modelId="{7C4E6252-7070-4132-A7C1-6983A5FE2F09}" srcId="{538ADD62-5BD1-4EA2-9255-A822C85022B2}" destId="{EFF868EF-1CE5-4E71-8194-ACF84552629D}" srcOrd="2" destOrd="0" parTransId="{2A11359D-41E8-41A2-BE19-6A6F1AC37E1B}" sibTransId="{B44AFF10-9D3F-478B-AD1B-D401E6E955C5}"/>
    <dgm:cxn modelId="{FBBFCA92-F989-4CD8-96CD-5A11D184A9F8}" type="presOf" srcId="{A498E61C-7F2B-4E5E-A8FB-48299BDB2161}" destId="{B317C8D6-C947-49A7-B58D-D949886F1F79}" srcOrd="0" destOrd="0" presId="urn:microsoft.com/office/officeart/2018/2/layout/IconVerticalSolidList"/>
    <dgm:cxn modelId="{49AFDE99-6549-41FF-A557-0A846F0B4C48}" srcId="{538ADD62-5BD1-4EA2-9255-A822C85022B2}" destId="{CB048D75-F719-48D3-BBAE-3344C1EB0D1F}" srcOrd="1" destOrd="0" parTransId="{D8556A88-8153-490D-ADC7-F61A38DEB10B}" sibTransId="{60179D5D-7A0F-41EA-A1EF-E104A0064762}"/>
    <dgm:cxn modelId="{D75E64A7-53E0-4FE6-AD13-84BC04A6F118}" srcId="{538ADD62-5BD1-4EA2-9255-A822C85022B2}" destId="{A498E61C-7F2B-4E5E-A8FB-48299BDB2161}" srcOrd="3" destOrd="0" parTransId="{88034172-2357-4D52-956C-B4C45C0FF1A8}" sibTransId="{BA1C398D-D1F6-4663-B5EB-B4C5E227A1D8}"/>
    <dgm:cxn modelId="{B254F8A8-A068-4326-B3F8-20A3D82BBDA6}" srcId="{538ADD62-5BD1-4EA2-9255-A822C85022B2}" destId="{EC6893CB-ABFC-4F30-B5D8-836D978CC51E}" srcOrd="0" destOrd="0" parTransId="{28F24F4B-75EE-4C97-8429-8E1257C71A1B}" sibTransId="{E25811F7-50AA-4D9E-9032-832A41164885}"/>
    <dgm:cxn modelId="{C32E01BD-4D32-4FA9-A863-CE92C109675F}" type="presOf" srcId="{538ADD62-5BD1-4EA2-9255-A822C85022B2}" destId="{D6C69A77-B30E-4547-849E-0E58E4FCE546}" srcOrd="0" destOrd="0" presId="urn:microsoft.com/office/officeart/2018/2/layout/IconVerticalSolidList"/>
    <dgm:cxn modelId="{C1D52F70-A049-4A9A-A36B-7BDC04B8407F}" type="presParOf" srcId="{D6C69A77-B30E-4547-849E-0E58E4FCE546}" destId="{31571DA8-32A6-4210-AACD-74396EDF9059}" srcOrd="0" destOrd="0" presId="urn:microsoft.com/office/officeart/2018/2/layout/IconVerticalSolidList"/>
    <dgm:cxn modelId="{7717BA1F-77D5-4166-B859-C16E1BA79A79}" type="presParOf" srcId="{31571DA8-32A6-4210-AACD-74396EDF9059}" destId="{9256AC6C-95E6-46E2-8A31-B48605629AAF}" srcOrd="0" destOrd="0" presId="urn:microsoft.com/office/officeart/2018/2/layout/IconVerticalSolidList"/>
    <dgm:cxn modelId="{9BED8FFD-C137-4B39-9E57-ABF380F1AC87}" type="presParOf" srcId="{31571DA8-32A6-4210-AACD-74396EDF9059}" destId="{D57FA187-C9C1-4936-95E4-B6A1E0C30701}" srcOrd="1" destOrd="0" presId="urn:microsoft.com/office/officeart/2018/2/layout/IconVerticalSolidList"/>
    <dgm:cxn modelId="{CD4EC320-92FB-4715-8848-FECB5AD27BDA}" type="presParOf" srcId="{31571DA8-32A6-4210-AACD-74396EDF9059}" destId="{0A7CEAA2-6748-49C4-A7CC-88EE699D910B}" srcOrd="2" destOrd="0" presId="urn:microsoft.com/office/officeart/2018/2/layout/IconVerticalSolidList"/>
    <dgm:cxn modelId="{DD831885-6E9A-4A5B-A7A4-644C1116E2AD}" type="presParOf" srcId="{31571DA8-32A6-4210-AACD-74396EDF9059}" destId="{B718947C-C132-4256-AEE7-9B32849C4510}" srcOrd="3" destOrd="0" presId="urn:microsoft.com/office/officeart/2018/2/layout/IconVerticalSolidList"/>
    <dgm:cxn modelId="{58FABBEB-DF73-48A1-A5BA-FFDF0B7E32A4}" type="presParOf" srcId="{D6C69A77-B30E-4547-849E-0E58E4FCE546}" destId="{44561D5D-41BD-4D75-9BCE-E04C8131CD8D}" srcOrd="1" destOrd="0" presId="urn:microsoft.com/office/officeart/2018/2/layout/IconVerticalSolidList"/>
    <dgm:cxn modelId="{358441AD-9CA7-48B1-93D7-E224D1985BFD}" type="presParOf" srcId="{D6C69A77-B30E-4547-849E-0E58E4FCE546}" destId="{F61E78CC-AA91-4195-A49F-A4551E293C72}" srcOrd="2" destOrd="0" presId="urn:microsoft.com/office/officeart/2018/2/layout/IconVerticalSolidList"/>
    <dgm:cxn modelId="{C32023A0-9633-499A-8340-EFD2B0FA1841}" type="presParOf" srcId="{F61E78CC-AA91-4195-A49F-A4551E293C72}" destId="{456D64DD-6FC2-409E-9D54-CE843FEEA299}" srcOrd="0" destOrd="0" presId="urn:microsoft.com/office/officeart/2018/2/layout/IconVerticalSolidList"/>
    <dgm:cxn modelId="{BB9665CB-43DC-4BB5-A7ED-32F61C183E42}" type="presParOf" srcId="{F61E78CC-AA91-4195-A49F-A4551E293C72}" destId="{9A6D34F1-9881-4AB4-A354-8173040593BD}" srcOrd="1" destOrd="0" presId="urn:microsoft.com/office/officeart/2018/2/layout/IconVerticalSolidList"/>
    <dgm:cxn modelId="{DAD0962D-5162-498B-94F5-10A8F119127C}" type="presParOf" srcId="{F61E78CC-AA91-4195-A49F-A4551E293C72}" destId="{2E50194B-36E1-4858-9662-61D2E3D3B831}" srcOrd="2" destOrd="0" presId="urn:microsoft.com/office/officeart/2018/2/layout/IconVerticalSolidList"/>
    <dgm:cxn modelId="{70E4EB6F-99C5-4B79-A0FE-C62A0DC0E2B7}" type="presParOf" srcId="{F61E78CC-AA91-4195-A49F-A4551E293C72}" destId="{AA6E77C4-7F39-444D-8642-71AF5EF71B49}" srcOrd="3" destOrd="0" presId="urn:microsoft.com/office/officeart/2018/2/layout/IconVerticalSolidList"/>
    <dgm:cxn modelId="{1DB39AE7-C572-4F40-9E2B-13D47FD435F7}" type="presParOf" srcId="{D6C69A77-B30E-4547-849E-0E58E4FCE546}" destId="{8FD950DD-09D0-42E3-90E2-E11A8C013B5D}" srcOrd="3" destOrd="0" presId="urn:microsoft.com/office/officeart/2018/2/layout/IconVerticalSolidList"/>
    <dgm:cxn modelId="{F7DFE167-0E7C-4827-983E-A241C3D4BC6D}" type="presParOf" srcId="{D6C69A77-B30E-4547-849E-0E58E4FCE546}" destId="{948968F4-68E8-4FBD-9690-F3B349C55FE0}" srcOrd="4" destOrd="0" presId="urn:microsoft.com/office/officeart/2018/2/layout/IconVerticalSolidList"/>
    <dgm:cxn modelId="{CDEDFA46-9AA2-4EF9-86F3-213F89C4495D}" type="presParOf" srcId="{948968F4-68E8-4FBD-9690-F3B349C55FE0}" destId="{4CB476E7-EE60-475F-B677-0D1651394DED}" srcOrd="0" destOrd="0" presId="urn:microsoft.com/office/officeart/2018/2/layout/IconVerticalSolidList"/>
    <dgm:cxn modelId="{71CA3120-895A-457D-ACF0-59012D9E60E5}" type="presParOf" srcId="{948968F4-68E8-4FBD-9690-F3B349C55FE0}" destId="{EE7726B9-1EED-47B8-8273-9EE597E83F34}" srcOrd="1" destOrd="0" presId="urn:microsoft.com/office/officeart/2018/2/layout/IconVerticalSolidList"/>
    <dgm:cxn modelId="{48CFF971-4F53-489F-ACDB-EA7C6690E2E4}" type="presParOf" srcId="{948968F4-68E8-4FBD-9690-F3B349C55FE0}" destId="{AD0A5719-D85C-4AFD-B4D9-A4DE4C19CA4D}" srcOrd="2" destOrd="0" presId="urn:microsoft.com/office/officeart/2018/2/layout/IconVerticalSolidList"/>
    <dgm:cxn modelId="{30F5AC34-43ED-4580-B061-C997BA28550F}" type="presParOf" srcId="{948968F4-68E8-4FBD-9690-F3B349C55FE0}" destId="{48AC1532-FBF9-424C-AC55-0E606DDB0A7C}" srcOrd="3" destOrd="0" presId="urn:microsoft.com/office/officeart/2018/2/layout/IconVerticalSolidList"/>
    <dgm:cxn modelId="{D941BE12-B1D6-4938-AAB5-74CFE9F5F64B}" type="presParOf" srcId="{D6C69A77-B30E-4547-849E-0E58E4FCE546}" destId="{42189ACA-9A2F-4DA7-9E94-5F641E22CCE3}" srcOrd="5" destOrd="0" presId="urn:microsoft.com/office/officeart/2018/2/layout/IconVerticalSolidList"/>
    <dgm:cxn modelId="{6487C53B-C28C-4451-B3F9-FDB197EFB3B8}" type="presParOf" srcId="{D6C69A77-B30E-4547-849E-0E58E4FCE546}" destId="{99E2BE82-9D64-4557-AA03-582454DA7757}" srcOrd="6" destOrd="0" presId="urn:microsoft.com/office/officeart/2018/2/layout/IconVerticalSolidList"/>
    <dgm:cxn modelId="{0CE8E1DC-29F9-4CFA-804B-D3724F300D73}" type="presParOf" srcId="{99E2BE82-9D64-4557-AA03-582454DA7757}" destId="{38A288C1-A5D2-4563-B6A2-3BFF92CE55C1}" srcOrd="0" destOrd="0" presId="urn:microsoft.com/office/officeart/2018/2/layout/IconVerticalSolidList"/>
    <dgm:cxn modelId="{536972D1-FE06-4ABB-8D01-F5AEC5221B01}" type="presParOf" srcId="{99E2BE82-9D64-4557-AA03-582454DA7757}" destId="{422D9DE6-936B-4FE3-AD36-30BC5235688A}" srcOrd="1" destOrd="0" presId="urn:microsoft.com/office/officeart/2018/2/layout/IconVerticalSolidList"/>
    <dgm:cxn modelId="{097BDD09-BEF3-41D9-AE73-E01544D86507}" type="presParOf" srcId="{99E2BE82-9D64-4557-AA03-582454DA7757}" destId="{C413CF3F-3B03-4786-B583-1D1F050EC4A2}" srcOrd="2" destOrd="0" presId="urn:microsoft.com/office/officeart/2018/2/layout/IconVerticalSolidList"/>
    <dgm:cxn modelId="{5144FD62-E30B-459F-B882-0713875959B7}" type="presParOf" srcId="{99E2BE82-9D64-4557-AA03-582454DA7757}" destId="{B317C8D6-C947-49A7-B58D-D949886F1F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6AC6C-95E6-46E2-8A31-B48605629AAF}">
      <dsp:nvSpPr>
        <dsp:cNvPr id="0" name=""/>
        <dsp:cNvSpPr/>
      </dsp:nvSpPr>
      <dsp:spPr>
        <a:xfrm>
          <a:off x="0" y="1991"/>
          <a:ext cx="4045021" cy="6888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7FA187-C9C1-4936-95E4-B6A1E0C30701}">
      <dsp:nvSpPr>
        <dsp:cNvPr id="0" name=""/>
        <dsp:cNvSpPr/>
      </dsp:nvSpPr>
      <dsp:spPr>
        <a:xfrm>
          <a:off x="208374" y="156980"/>
          <a:ext cx="379232" cy="3788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18947C-C132-4256-AEE7-9B32849C4510}">
      <dsp:nvSpPr>
        <dsp:cNvPr id="0" name=""/>
        <dsp:cNvSpPr/>
      </dsp:nvSpPr>
      <dsp:spPr>
        <a:xfrm>
          <a:off x="795981" y="1991"/>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Participate in all 12 sessions (live or on-demand) during the date range for the live series (January 18</a:t>
          </a:r>
          <a:r>
            <a:rPr lang="en-US" sz="1400" kern="1200" baseline="30000"/>
            <a:t>th</a:t>
          </a:r>
          <a:r>
            <a:rPr lang="en-US" sz="1400" kern="1200"/>
            <a:t> – March 17</a:t>
          </a:r>
          <a:r>
            <a:rPr lang="en-US" sz="1400" kern="1200" baseline="30000"/>
            <a:t>th</a:t>
          </a:r>
          <a:r>
            <a:rPr lang="en-US" sz="1400" kern="1200"/>
            <a:t>).</a:t>
          </a:r>
        </a:p>
      </dsp:txBody>
      <dsp:txXfrm>
        <a:off x="795981" y="1991"/>
        <a:ext cx="3072151" cy="689514"/>
      </dsp:txXfrm>
    </dsp:sp>
    <dsp:sp modelId="{456D64DD-6FC2-409E-9D54-CE843FEEA299}">
      <dsp:nvSpPr>
        <dsp:cNvPr id="0" name=""/>
        <dsp:cNvSpPr/>
      </dsp:nvSpPr>
      <dsp:spPr>
        <a:xfrm>
          <a:off x="0" y="858660"/>
          <a:ext cx="4045021" cy="6888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6D34F1-9881-4AB4-A354-8173040593BD}">
      <dsp:nvSpPr>
        <dsp:cNvPr id="0" name=""/>
        <dsp:cNvSpPr/>
      </dsp:nvSpPr>
      <dsp:spPr>
        <a:xfrm>
          <a:off x="208374" y="1013649"/>
          <a:ext cx="379232" cy="3788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6E77C4-7F39-444D-8642-71AF5EF71B49}">
      <dsp:nvSpPr>
        <dsp:cNvPr id="0" name=""/>
        <dsp:cNvSpPr/>
      </dsp:nvSpPr>
      <dsp:spPr>
        <a:xfrm>
          <a:off x="795981" y="858660"/>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dirty="0"/>
            <a:t>Be an active member of CIN through engagement in the community.</a:t>
          </a:r>
        </a:p>
      </dsp:txBody>
      <dsp:txXfrm>
        <a:off x="795981" y="858660"/>
        <a:ext cx="3072151" cy="689514"/>
      </dsp:txXfrm>
    </dsp:sp>
    <dsp:sp modelId="{4CB476E7-EE60-475F-B677-0D1651394DED}">
      <dsp:nvSpPr>
        <dsp:cNvPr id="0" name=""/>
        <dsp:cNvSpPr/>
      </dsp:nvSpPr>
      <dsp:spPr>
        <a:xfrm>
          <a:off x="0" y="1715329"/>
          <a:ext cx="4045021" cy="6888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7726B9-1EED-47B8-8273-9EE597E83F34}">
      <dsp:nvSpPr>
        <dsp:cNvPr id="0" name=""/>
        <dsp:cNvSpPr/>
      </dsp:nvSpPr>
      <dsp:spPr>
        <a:xfrm>
          <a:off x="208374" y="1870318"/>
          <a:ext cx="379232" cy="3788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AC1532-FBF9-424C-AC55-0E606DDB0A7C}">
      <dsp:nvSpPr>
        <dsp:cNvPr id="0" name=""/>
        <dsp:cNvSpPr/>
      </dsp:nvSpPr>
      <dsp:spPr>
        <a:xfrm>
          <a:off x="795981" y="1715329"/>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Be involved with a CompTIA training partner or an independent instructor teaching CompTIA certifications. </a:t>
          </a:r>
        </a:p>
      </dsp:txBody>
      <dsp:txXfrm>
        <a:off x="795981" y="1715329"/>
        <a:ext cx="3072151" cy="689514"/>
      </dsp:txXfrm>
    </dsp:sp>
    <dsp:sp modelId="{38A288C1-A5D2-4563-B6A2-3BFF92CE55C1}">
      <dsp:nvSpPr>
        <dsp:cNvPr id="0" name=""/>
        <dsp:cNvSpPr/>
      </dsp:nvSpPr>
      <dsp:spPr>
        <a:xfrm>
          <a:off x="0" y="2571998"/>
          <a:ext cx="4045021" cy="6888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D9DE6-936B-4FE3-AD36-30BC5235688A}">
      <dsp:nvSpPr>
        <dsp:cNvPr id="0" name=""/>
        <dsp:cNvSpPr/>
      </dsp:nvSpPr>
      <dsp:spPr>
        <a:xfrm>
          <a:off x="208374" y="2726987"/>
          <a:ext cx="379232" cy="3788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7C8D6-C947-49A7-B58D-D949886F1F79}">
      <dsp:nvSpPr>
        <dsp:cNvPr id="0" name=""/>
        <dsp:cNvSpPr/>
      </dsp:nvSpPr>
      <dsp:spPr>
        <a:xfrm>
          <a:off x="795981" y="2571998"/>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For questions or clarifications talk with your CompTIA Business Development Manager.</a:t>
          </a:r>
        </a:p>
      </dsp:txBody>
      <dsp:txXfrm>
        <a:off x="795981" y="2571998"/>
        <a:ext cx="3072151" cy="6895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1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2" name="PlaceHolder 1"/>
          <p:cNvSpPr>
            <a:spLocks noGrp="1"/>
          </p:cNvSpPr>
          <p:nvPr>
            <p:ph type="sldImg"/>
          </p:nvPr>
        </p:nvSpPr>
        <p:spPr>
          <a:xfrm>
            <a:off x="533520" y="764280"/>
            <a:ext cx="6704640" cy="3771360"/>
          </a:xfrm>
          <a:prstGeom prst="rect">
            <a:avLst/>
          </a:prstGeom>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663"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664"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 </a:t>
            </a:r>
            <a:endParaRPr b="0" lang="en-US" sz="1400" spc="-1" strike="noStrike">
              <a:latin typeface="Times New Roman"/>
            </a:endParaRPr>
          </a:p>
        </p:txBody>
      </p:sp>
      <p:sp>
        <p:nvSpPr>
          <p:cNvPr id="665"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 </a:t>
            </a:r>
            <a:endParaRPr b="0" lang="en-US" sz="1400" spc="-1" strike="noStrike">
              <a:latin typeface="Times New Roman"/>
            </a:endParaRPr>
          </a:p>
        </p:txBody>
      </p:sp>
      <p:sp>
        <p:nvSpPr>
          <p:cNvPr id="666"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 </a:t>
            </a:r>
            <a:endParaRPr b="0" lang="en-US" sz="1400" spc="-1" strike="noStrike">
              <a:latin typeface="Times New Roman"/>
            </a:endParaRPr>
          </a:p>
        </p:txBody>
      </p:sp>
      <p:sp>
        <p:nvSpPr>
          <p:cNvPr id="667"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8E740903-88EA-45F0-9FAB-2A5FB6FEFE5F}" type="slidenum">
              <a:rPr b="0" lang="en-US" sz="1400" spc="-1" strike="noStrike">
                <a:latin typeface="Times New Roman"/>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2" name="PlaceHolder 1"/>
          <p:cNvSpPr>
            <a:spLocks noGrp="1"/>
          </p:cNvSpPr>
          <p:nvPr>
            <p:ph type="sldImg"/>
          </p:nvPr>
        </p:nvSpPr>
        <p:spPr>
          <a:xfrm>
            <a:off x="380880" y="685800"/>
            <a:ext cx="6093000" cy="3426120"/>
          </a:xfrm>
          <a:prstGeom prst="rect">
            <a:avLst/>
          </a:prstGeom>
        </p:spPr>
      </p:sp>
      <p:sp>
        <p:nvSpPr>
          <p:cNvPr id="963" name="PlaceHolder 2"/>
          <p:cNvSpPr>
            <a:spLocks noGrp="1"/>
          </p:cNvSpPr>
          <p:nvPr>
            <p:ph type="body"/>
          </p:nvPr>
        </p:nvSpPr>
        <p:spPr>
          <a:xfrm>
            <a:off x="685800" y="4343400"/>
            <a:ext cx="5483520" cy="4111920"/>
          </a:xfrm>
          <a:prstGeom prst="rect">
            <a:avLst/>
          </a:prstGeom>
        </p:spPr>
        <p:txBody>
          <a:bodyPr lIns="0" rIns="0" tIns="0" bIns="0">
            <a:noAutofit/>
          </a:bodyPr>
          <a:p>
            <a:endParaRPr b="0" lang="en-US" sz="2000" spc="-1" strike="noStrike">
              <a:latin typeface="Arial"/>
            </a:endParaRPr>
          </a:p>
        </p:txBody>
      </p:sp>
      <p:sp>
        <p:nvSpPr>
          <p:cNvPr id="964" name="CustomShape 3"/>
          <p:cNvSpPr/>
          <p:nvPr/>
        </p:nvSpPr>
        <p:spPr>
          <a:xfrm>
            <a:off x="3884760" y="8685360"/>
            <a:ext cx="2968920" cy="4543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DD50E4F-2451-4E74-8EBE-DD41DD3C6393}" type="slidenum">
              <a:rPr b="0" lang="en-US" sz="1200" spc="-1" strike="noStrike">
                <a:solidFill>
                  <a:srgbClr val="000000"/>
                </a:solidFill>
                <a:latin typeface="Calibri"/>
                <a:ea typeface="+mn-ea"/>
              </a:rPr>
              <a:t>&lt;number&gt;</a:t>
            </a:fld>
            <a:endParaRPr b="0" lang="en-US"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5" name="PlaceHolder 1"/>
          <p:cNvSpPr>
            <a:spLocks noGrp="1"/>
          </p:cNvSpPr>
          <p:nvPr>
            <p:ph type="sldImg"/>
          </p:nvPr>
        </p:nvSpPr>
        <p:spPr>
          <a:xfrm>
            <a:off x="533520" y="763560"/>
            <a:ext cx="6703200" cy="3771360"/>
          </a:xfrm>
          <a:prstGeom prst="rect">
            <a:avLst/>
          </a:prstGeom>
        </p:spPr>
      </p:sp>
      <p:sp>
        <p:nvSpPr>
          <p:cNvPr id="966" name="PlaceHolder 2"/>
          <p:cNvSpPr>
            <a:spLocks noGrp="1"/>
          </p:cNvSpPr>
          <p:nvPr>
            <p:ph type="body"/>
          </p:nvPr>
        </p:nvSpPr>
        <p:spPr>
          <a:xfrm>
            <a:off x="777240" y="4777560"/>
            <a:ext cx="6216840" cy="4525200"/>
          </a:xfrm>
          <a:prstGeom prst="rect">
            <a:avLst/>
          </a:prstGeom>
        </p:spPr>
        <p:txBody>
          <a:bodyPr lIns="0" rIns="0" tIns="0" bIns="0">
            <a:noAutofit/>
          </a:bodyPr>
          <a:p>
            <a:endParaRPr b="0" lang="en-US" sz="2000" spc="-1" strike="noStrike">
              <a:latin typeface="Arial"/>
            </a:endParaRPr>
          </a:p>
        </p:txBody>
      </p:sp>
      <p:sp>
        <p:nvSpPr>
          <p:cNvPr id="967" name="CustomShape 3"/>
          <p:cNvSpPr/>
          <p:nvPr/>
        </p:nvSpPr>
        <p:spPr>
          <a:xfrm>
            <a:off x="4399200" y="9555480"/>
            <a:ext cx="3372120" cy="501840"/>
          </a:xfrm>
          <a:prstGeom prst="rect">
            <a:avLst/>
          </a:prstGeom>
          <a:noFill/>
          <a:ln>
            <a:noFill/>
          </a:ln>
        </p:spPr>
        <p:style>
          <a:lnRef idx="0"/>
          <a:fillRef idx="0"/>
          <a:effectRef idx="0"/>
          <a:fontRef idx="minor"/>
        </p:style>
        <p:txBody>
          <a:bodyPr lIns="0" rIns="0" tIns="0" bIns="0" anchor="b">
            <a:noAutofit/>
          </a:bodyPr>
          <a:p>
            <a:pPr>
              <a:lnSpc>
                <a:spcPct val="100000"/>
              </a:lnSpc>
            </a:pPr>
            <a:fld id="{6E7B8972-654B-4D43-B18A-33C4D8ECCEAD}" type="slidenum">
              <a:rPr b="0" lang="en-US" sz="1800" spc="-1" strike="noStrike">
                <a:solidFill>
                  <a:srgbClr val="000000"/>
                </a:solidFill>
                <a:latin typeface="Arial"/>
                <a:ea typeface="+mn-ea"/>
              </a:rPr>
              <a:t>&lt;number&gt;</a:t>
            </a:fld>
            <a:endParaRPr b="0" lang="en-US" sz="18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3.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4.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5.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7.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8.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9.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0.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3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3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40"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4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4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34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4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4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48"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5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52"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4"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355"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5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5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360"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62"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363"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364"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365"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366"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367"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3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7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74"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76"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7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7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8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81"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8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8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385"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8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8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8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89"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9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9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9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93"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95"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396"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9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9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9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00"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401"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3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3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3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3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03"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404"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405"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406"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407"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08"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1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1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1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2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2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23"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2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42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3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3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3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3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3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3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3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43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3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4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4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4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44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4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44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44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44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44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5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58"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60"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6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6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6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5"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6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6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6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46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8"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7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7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7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73"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7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7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7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77"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79"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480"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8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8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8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8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485"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87"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488"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489"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490"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491"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92"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01"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03"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05"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0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0"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8"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1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1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51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14"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1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516"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1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1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1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520"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2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22"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523"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2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2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2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52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528"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2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30"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531"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532"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533"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534"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535"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43"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45"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4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4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0"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5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5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55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5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5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558"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5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6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6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562"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6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64"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565"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6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6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6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56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570"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7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72"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573"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574"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575"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576"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577"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85"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8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87"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8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9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2"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9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9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59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9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9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00"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0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60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04"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06"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607"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0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0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61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1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612"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1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14"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615"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616"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617"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618"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619"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2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27"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2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29"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3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3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63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3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4"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3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63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63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4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64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42"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4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64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46"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5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48"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649"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5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65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5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654"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5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56"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657"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658"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659"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660"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661"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6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3"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9"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70"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7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7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7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75"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77"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78"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79"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80"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81"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82"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8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8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9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9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9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9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9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9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0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0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0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0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0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0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10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1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1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1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11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1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11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11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11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11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12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24"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26"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2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2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3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3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135"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3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3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39"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4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4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43"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45"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146"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4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4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50"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151"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53"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154"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155"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156"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157"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158"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6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6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7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3"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7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17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8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8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8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8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8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8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18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9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9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19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19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19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19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19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20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08"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10"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1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1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5"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1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1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21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2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2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23"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2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2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27"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1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29"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230"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3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3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3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235"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37"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238"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239"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240"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241"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242"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50"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52"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54"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5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7"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5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6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26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6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6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65"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6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6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69"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1"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272"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7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7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277"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9"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280"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281"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282"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283"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284"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92"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94"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9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9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9"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0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0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30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05"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0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07"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0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1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11"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13"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314"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1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1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1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319"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21"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322"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323"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324"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325"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326"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33"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35"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wmf"/><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3.wmf"/><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4.png"/><Relationship Id="rId3" Type="http://schemas.openxmlformats.org/officeDocument/2006/relationships/image" Target="../media/image15.wmf"/><Relationship Id="rId4" Type="http://schemas.openxmlformats.org/officeDocument/2006/relationships/slideLayout" Target="../slideLayouts/slideLayout121.xml"/><Relationship Id="rId5" Type="http://schemas.openxmlformats.org/officeDocument/2006/relationships/slideLayout" Target="../slideLayouts/slideLayout122.xml"/><Relationship Id="rId6" Type="http://schemas.openxmlformats.org/officeDocument/2006/relationships/slideLayout" Target="../slideLayouts/slideLayout123.xml"/><Relationship Id="rId7" Type="http://schemas.openxmlformats.org/officeDocument/2006/relationships/slideLayout" Target="../slideLayouts/slideLayout124.xml"/><Relationship Id="rId8" Type="http://schemas.openxmlformats.org/officeDocument/2006/relationships/slideLayout" Target="../slideLayouts/slideLayout125.xml"/><Relationship Id="rId9" Type="http://schemas.openxmlformats.org/officeDocument/2006/relationships/slideLayout" Target="../slideLayouts/slideLayout126.xml"/><Relationship Id="rId10" Type="http://schemas.openxmlformats.org/officeDocument/2006/relationships/slideLayout" Target="../slideLayouts/slideLayout127.xml"/><Relationship Id="rId11" Type="http://schemas.openxmlformats.org/officeDocument/2006/relationships/slideLayout" Target="../slideLayouts/slideLayout128.xml"/><Relationship Id="rId12" Type="http://schemas.openxmlformats.org/officeDocument/2006/relationships/slideLayout" Target="../slideLayouts/slideLayout129.xml"/><Relationship Id="rId13" Type="http://schemas.openxmlformats.org/officeDocument/2006/relationships/slideLayout" Target="../slideLayouts/slideLayout130.xml"/><Relationship Id="rId14" Type="http://schemas.openxmlformats.org/officeDocument/2006/relationships/slideLayout" Target="../slideLayouts/slideLayout131.xml"/><Relationship Id="rId15"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6.png"/><Relationship Id="rId3" Type="http://schemas.openxmlformats.org/officeDocument/2006/relationships/image" Target="../media/image17.wmf"/><Relationship Id="rId4" Type="http://schemas.openxmlformats.org/officeDocument/2006/relationships/slideLayout" Target="../slideLayouts/slideLayout133.xml"/><Relationship Id="rId5" Type="http://schemas.openxmlformats.org/officeDocument/2006/relationships/slideLayout" Target="../slideLayouts/slideLayout134.xml"/><Relationship Id="rId6" Type="http://schemas.openxmlformats.org/officeDocument/2006/relationships/slideLayout" Target="../slideLayouts/slideLayout135.xml"/><Relationship Id="rId7" Type="http://schemas.openxmlformats.org/officeDocument/2006/relationships/slideLayout" Target="../slideLayouts/slideLayout136.xml"/><Relationship Id="rId8" Type="http://schemas.openxmlformats.org/officeDocument/2006/relationships/slideLayout" Target="../slideLayouts/slideLayout137.xml"/><Relationship Id="rId9" Type="http://schemas.openxmlformats.org/officeDocument/2006/relationships/slideLayout" Target="../slideLayouts/slideLayout138.xml"/><Relationship Id="rId10" Type="http://schemas.openxmlformats.org/officeDocument/2006/relationships/slideLayout" Target="../slideLayouts/slideLayout139.xml"/><Relationship Id="rId11" Type="http://schemas.openxmlformats.org/officeDocument/2006/relationships/slideLayout" Target="../slideLayouts/slideLayout140.xml"/><Relationship Id="rId12" Type="http://schemas.openxmlformats.org/officeDocument/2006/relationships/slideLayout" Target="../slideLayouts/slideLayout141.xml"/><Relationship Id="rId13" Type="http://schemas.openxmlformats.org/officeDocument/2006/relationships/slideLayout" Target="../slideLayouts/slideLayout142.xml"/><Relationship Id="rId14" Type="http://schemas.openxmlformats.org/officeDocument/2006/relationships/slideLayout" Target="../slideLayouts/slideLayout143.xml"/><Relationship Id="rId15"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18.png"/><Relationship Id="rId3" Type="http://schemas.openxmlformats.org/officeDocument/2006/relationships/image" Target="../media/image19.wmf"/><Relationship Id="rId4" Type="http://schemas.openxmlformats.org/officeDocument/2006/relationships/slideLayout" Target="../slideLayouts/slideLayout145.xml"/><Relationship Id="rId5" Type="http://schemas.openxmlformats.org/officeDocument/2006/relationships/slideLayout" Target="../slideLayouts/slideLayout146.xml"/><Relationship Id="rId6" Type="http://schemas.openxmlformats.org/officeDocument/2006/relationships/slideLayout" Target="../slideLayouts/slideLayout147.xml"/><Relationship Id="rId7" Type="http://schemas.openxmlformats.org/officeDocument/2006/relationships/slideLayout" Target="../slideLayouts/slideLayout148.xml"/><Relationship Id="rId8" Type="http://schemas.openxmlformats.org/officeDocument/2006/relationships/slideLayout" Target="../slideLayouts/slideLayout149.xml"/><Relationship Id="rId9" Type="http://schemas.openxmlformats.org/officeDocument/2006/relationships/slideLayout" Target="../slideLayouts/slideLayout150.xml"/><Relationship Id="rId10" Type="http://schemas.openxmlformats.org/officeDocument/2006/relationships/slideLayout" Target="../slideLayouts/slideLayout151.xml"/><Relationship Id="rId11" Type="http://schemas.openxmlformats.org/officeDocument/2006/relationships/slideLayout" Target="../slideLayouts/slideLayout152.xml"/><Relationship Id="rId12" Type="http://schemas.openxmlformats.org/officeDocument/2006/relationships/slideLayout" Target="../slideLayouts/slideLayout153.xml"/><Relationship Id="rId13" Type="http://schemas.openxmlformats.org/officeDocument/2006/relationships/slideLayout" Target="../slideLayouts/slideLayout154.xml"/><Relationship Id="rId14" Type="http://schemas.openxmlformats.org/officeDocument/2006/relationships/slideLayout" Target="../slideLayouts/slideLayout155.xml"/><Relationship Id="rId15"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20.png"/><Relationship Id="rId3" Type="http://schemas.openxmlformats.org/officeDocument/2006/relationships/image" Target="../media/image21.wmf"/><Relationship Id="rId4" Type="http://schemas.openxmlformats.org/officeDocument/2006/relationships/slideLayout" Target="../slideLayouts/slideLayout157.xml"/><Relationship Id="rId5" Type="http://schemas.openxmlformats.org/officeDocument/2006/relationships/slideLayout" Target="../slideLayouts/slideLayout158.xml"/><Relationship Id="rId6" Type="http://schemas.openxmlformats.org/officeDocument/2006/relationships/slideLayout" Target="../slideLayouts/slideLayout159.xml"/><Relationship Id="rId7" Type="http://schemas.openxmlformats.org/officeDocument/2006/relationships/slideLayout" Target="../slideLayouts/slideLayout160.xml"/><Relationship Id="rId8" Type="http://schemas.openxmlformats.org/officeDocument/2006/relationships/slideLayout" Target="../slideLayouts/slideLayout161.xml"/><Relationship Id="rId9" Type="http://schemas.openxmlformats.org/officeDocument/2006/relationships/slideLayout" Target="../slideLayouts/slideLayout162.xml"/><Relationship Id="rId10" Type="http://schemas.openxmlformats.org/officeDocument/2006/relationships/slideLayout" Target="../slideLayouts/slideLayout163.xml"/><Relationship Id="rId11" Type="http://schemas.openxmlformats.org/officeDocument/2006/relationships/slideLayout" Target="../slideLayouts/slideLayout164.xml"/><Relationship Id="rId12" Type="http://schemas.openxmlformats.org/officeDocument/2006/relationships/slideLayout" Target="../slideLayouts/slideLayout165.xml"/><Relationship Id="rId13" Type="http://schemas.openxmlformats.org/officeDocument/2006/relationships/slideLayout" Target="../slideLayouts/slideLayout166.xml"/><Relationship Id="rId14" Type="http://schemas.openxmlformats.org/officeDocument/2006/relationships/slideLayout" Target="../slideLayouts/slideLayout167.xml"/><Relationship Id="rId15" Type="http://schemas.openxmlformats.org/officeDocument/2006/relationships/slideLayout" Target="../slideLayouts/slideLayout168.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22.wmf"/><Relationship Id="rId3" Type="http://schemas.openxmlformats.org/officeDocument/2006/relationships/image" Target="../media/image23.png"/><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 Id="rId11" Type="http://schemas.openxmlformats.org/officeDocument/2006/relationships/slideLayout" Target="../slideLayouts/slideLayout176.xml"/><Relationship Id="rId12" Type="http://schemas.openxmlformats.org/officeDocument/2006/relationships/slideLayout" Target="../slideLayouts/slideLayout177.xml"/><Relationship Id="rId13" Type="http://schemas.openxmlformats.org/officeDocument/2006/relationships/slideLayout" Target="../slideLayouts/slideLayout178.xml"/><Relationship Id="rId14" Type="http://schemas.openxmlformats.org/officeDocument/2006/relationships/slideLayout" Target="../slideLayouts/slideLayout179.xml"/><Relationship Id="rId15" Type="http://schemas.openxmlformats.org/officeDocument/2006/relationships/slideLayout" Target="../slideLayouts/slideLayout180.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24.wmf"/><Relationship Id="rId3" Type="http://schemas.openxmlformats.org/officeDocument/2006/relationships/image" Target="../media/image25.png"/><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 Id="rId11" Type="http://schemas.openxmlformats.org/officeDocument/2006/relationships/slideLayout" Target="../slideLayouts/slideLayout188.xml"/><Relationship Id="rId12" Type="http://schemas.openxmlformats.org/officeDocument/2006/relationships/slideLayout" Target="../slideLayouts/slideLayout189.xml"/><Relationship Id="rId13" Type="http://schemas.openxmlformats.org/officeDocument/2006/relationships/slideLayout" Target="../slideLayouts/slideLayout190.xml"/><Relationship Id="rId14" Type="http://schemas.openxmlformats.org/officeDocument/2006/relationships/slideLayout" Target="../slideLayouts/slideLayout191.xml"/><Relationship Id="rId15" Type="http://schemas.openxmlformats.org/officeDocument/2006/relationships/slideLayout" Target="../slideLayouts/slideLayout19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wmf"/><Relationship Id="rId3" Type="http://schemas.openxmlformats.org/officeDocument/2006/relationships/image" Target="../media/image3.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4.png"/><Relationship Id="rId3" Type="http://schemas.openxmlformats.org/officeDocument/2006/relationships/image" Target="../media/image5.wmf"/><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6.png"/><Relationship Id="rId3" Type="http://schemas.openxmlformats.org/officeDocument/2006/relationships/image" Target="../media/image7.wmf"/><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8.wmf"/><Relationship Id="rId3" Type="http://schemas.openxmlformats.org/officeDocument/2006/relationships/image" Target="../media/image9.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0.wmf"/><Relationship Id="rId3" Type="http://schemas.openxmlformats.org/officeDocument/2006/relationships/image" Target="../media/image11.png"/><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slideLayout" Target="../slideLayouts/slideLayout94.xml"/><Relationship Id="rId14" Type="http://schemas.openxmlformats.org/officeDocument/2006/relationships/slideLayout" Target="../slideLayouts/slideLayout95.xml"/><Relationship Id="rId15"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2.wmf"/><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1" name="CustomShape 2"/>
          <p:cNvSpPr/>
          <p:nvPr/>
        </p:nvSpPr>
        <p:spPr>
          <a:xfrm>
            <a:off x="457200" y="331560"/>
            <a:ext cx="8226720" cy="2741760"/>
          </a:xfrm>
          <a:prstGeom prst="round2DiagRect">
            <a:avLst>
              <a:gd name="adj1" fmla="val 0"/>
              <a:gd name="adj2" fmla="val 14866"/>
            </a:avLst>
          </a:prstGeom>
          <a:solidFill>
            <a:schemeClr val="accent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 name="Picture 7" descr="CompTIA_logo.wmf"/>
          <p:cNvPicPr/>
          <p:nvPr/>
        </p:nvPicPr>
        <p:blipFill>
          <a:blip r:embed="rId2"/>
          <a:stretch/>
        </p:blipFill>
        <p:spPr>
          <a:xfrm>
            <a:off x="3697200" y="4369320"/>
            <a:ext cx="1681920" cy="357480"/>
          </a:xfrm>
          <a:prstGeom prst="rect">
            <a:avLst/>
          </a:prstGeom>
          <a:ln>
            <a:noFill/>
          </a:ln>
        </p:spPr>
      </p:pic>
      <p:sp>
        <p:nvSpPr>
          <p:cNvPr id="3"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8"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369" name="CustomShape 2"/>
          <p:cNvSpPr/>
          <p:nvPr/>
        </p:nvSpPr>
        <p:spPr>
          <a:xfrm>
            <a:off x="457200" y="331560"/>
            <a:ext cx="8224560" cy="4320000"/>
          </a:xfrm>
          <a:prstGeom prst="round2DiagRect">
            <a:avLst>
              <a:gd name="adj1" fmla="val 0"/>
              <a:gd name="adj2" fmla="val 9418"/>
            </a:avLst>
          </a:prstGeom>
          <a:solidFill>
            <a:schemeClr val="accent5"/>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70" name="Picture 7" descr="CompTIA_logo.wmf"/>
          <p:cNvPicPr/>
          <p:nvPr/>
        </p:nvPicPr>
        <p:blipFill>
          <a:blip r:embed="rId2"/>
          <a:stretch/>
        </p:blipFill>
        <p:spPr>
          <a:xfrm>
            <a:off x="457200" y="4853880"/>
            <a:ext cx="607680" cy="126000"/>
          </a:xfrm>
          <a:prstGeom prst="rect">
            <a:avLst/>
          </a:prstGeom>
          <a:ln>
            <a:noFill/>
          </a:ln>
        </p:spPr>
      </p:pic>
      <p:sp>
        <p:nvSpPr>
          <p:cNvPr id="371"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72"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9"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pic>
        <p:nvPicPr>
          <p:cNvPr id="410" name="Picture 4" descr="A close up of a sign&#10;&#10;Description generated with very high confidence"/>
          <p:cNvPicPr/>
          <p:nvPr/>
        </p:nvPicPr>
        <p:blipFill>
          <a:blip r:embed="rId2"/>
          <a:stretch/>
        </p:blipFill>
        <p:spPr>
          <a:xfrm>
            <a:off x="8278560" y="140400"/>
            <a:ext cx="815400" cy="722520"/>
          </a:xfrm>
          <a:prstGeom prst="rect">
            <a:avLst/>
          </a:prstGeom>
          <a:ln>
            <a:noFill/>
          </a:ln>
        </p:spPr>
      </p:pic>
      <p:sp>
        <p:nvSpPr>
          <p:cNvPr id="411" name="CustomShape 2"/>
          <p:cNvSpPr/>
          <p:nvPr/>
        </p:nvSpPr>
        <p:spPr>
          <a:xfrm>
            <a:off x="3436920" y="4767120"/>
            <a:ext cx="4998960" cy="27288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2018 CompTIA Properties, LLC. All Rights Reserved.  |  CompTIA.org</a:t>
            </a:r>
            <a:endParaRPr b="0" lang="en-US" sz="900" spc="-1" strike="noStrike">
              <a:latin typeface="Arial"/>
            </a:endParaRPr>
          </a:p>
        </p:txBody>
      </p:sp>
      <p:pic>
        <p:nvPicPr>
          <p:cNvPr id="412" name="Picture 7" descr="CompTIA_logo.wmf"/>
          <p:cNvPicPr/>
          <p:nvPr/>
        </p:nvPicPr>
        <p:blipFill>
          <a:blip r:embed="rId3"/>
          <a:stretch/>
        </p:blipFill>
        <p:spPr>
          <a:xfrm>
            <a:off x="457200" y="4853880"/>
            <a:ext cx="611640" cy="129960"/>
          </a:xfrm>
          <a:prstGeom prst="rect">
            <a:avLst/>
          </a:prstGeom>
          <a:ln>
            <a:noFill/>
          </a:ln>
        </p:spPr>
      </p:pic>
      <p:sp>
        <p:nvSpPr>
          <p:cNvPr id="413"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14"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1"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pic>
        <p:nvPicPr>
          <p:cNvPr id="452" name="Picture 4" descr="A close up of a sign&#10;&#10;Description generated with very high confidence"/>
          <p:cNvPicPr/>
          <p:nvPr/>
        </p:nvPicPr>
        <p:blipFill>
          <a:blip r:embed="rId2"/>
          <a:stretch/>
        </p:blipFill>
        <p:spPr>
          <a:xfrm>
            <a:off x="8278560" y="140400"/>
            <a:ext cx="815400" cy="722520"/>
          </a:xfrm>
          <a:prstGeom prst="rect">
            <a:avLst/>
          </a:prstGeom>
          <a:ln>
            <a:noFill/>
          </a:ln>
        </p:spPr>
      </p:pic>
      <p:sp>
        <p:nvSpPr>
          <p:cNvPr id="453" name="CustomShape 2"/>
          <p:cNvSpPr/>
          <p:nvPr/>
        </p:nvSpPr>
        <p:spPr>
          <a:xfrm>
            <a:off x="457200" y="331560"/>
            <a:ext cx="8228520" cy="4323960"/>
          </a:xfrm>
          <a:prstGeom prst="round2DiagRect">
            <a:avLst>
              <a:gd name="adj1" fmla="val 0"/>
              <a:gd name="adj2" fmla="val 9418"/>
            </a:avLst>
          </a:prstGeom>
          <a:solidFill>
            <a:schemeClr val="accent5"/>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54" name="Picture 7" descr="CompTIA_logo.wmf"/>
          <p:cNvPicPr/>
          <p:nvPr/>
        </p:nvPicPr>
        <p:blipFill>
          <a:blip r:embed="rId3"/>
          <a:stretch/>
        </p:blipFill>
        <p:spPr>
          <a:xfrm>
            <a:off x="457200" y="4853880"/>
            <a:ext cx="611640" cy="129960"/>
          </a:xfrm>
          <a:prstGeom prst="rect">
            <a:avLst/>
          </a:prstGeom>
          <a:ln>
            <a:noFill/>
          </a:ln>
        </p:spPr>
      </p:pic>
      <p:sp>
        <p:nvSpPr>
          <p:cNvPr id="455"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56"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3"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pic>
        <p:nvPicPr>
          <p:cNvPr id="494" name="Picture 4" descr="A close up of a sign&#10;&#10;Description generated with very high confidence"/>
          <p:cNvPicPr/>
          <p:nvPr/>
        </p:nvPicPr>
        <p:blipFill>
          <a:blip r:embed="rId2"/>
          <a:stretch/>
        </p:blipFill>
        <p:spPr>
          <a:xfrm>
            <a:off x="8278560" y="140400"/>
            <a:ext cx="815400" cy="722520"/>
          </a:xfrm>
          <a:prstGeom prst="rect">
            <a:avLst/>
          </a:prstGeom>
          <a:ln>
            <a:noFill/>
          </a:ln>
        </p:spPr>
      </p:pic>
      <p:sp>
        <p:nvSpPr>
          <p:cNvPr id="495" name="CustomShape 2"/>
          <p:cNvSpPr/>
          <p:nvPr/>
        </p:nvSpPr>
        <p:spPr>
          <a:xfrm>
            <a:off x="3268080" y="4767120"/>
            <a:ext cx="5155560" cy="27288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2018 CompTIA Properties, LLC. All Rights Reserved.  |  CompTIA.org</a:t>
            </a:r>
            <a:endParaRPr b="0" lang="en-US" sz="900" spc="-1" strike="noStrike">
              <a:latin typeface="Arial"/>
            </a:endParaRPr>
          </a:p>
        </p:txBody>
      </p:sp>
      <p:pic>
        <p:nvPicPr>
          <p:cNvPr id="496" name="Picture 8" descr="CompTIA_logo.wmf"/>
          <p:cNvPicPr/>
          <p:nvPr/>
        </p:nvPicPr>
        <p:blipFill>
          <a:blip r:embed="rId3"/>
          <a:stretch/>
        </p:blipFill>
        <p:spPr>
          <a:xfrm>
            <a:off x="457200" y="4853880"/>
            <a:ext cx="611640" cy="129960"/>
          </a:xfrm>
          <a:prstGeom prst="rect">
            <a:avLst/>
          </a:prstGeom>
          <a:ln>
            <a:noFill/>
          </a:ln>
        </p:spPr>
      </p:pic>
      <p:sp>
        <p:nvSpPr>
          <p:cNvPr id="497" name="PlaceHolder 3"/>
          <p:cNvSpPr>
            <a:spLocks noGrp="1"/>
          </p:cNvSpPr>
          <p:nvPr>
            <p:ph type="title"/>
          </p:nvPr>
        </p:nvSpPr>
        <p:spPr>
          <a:xfrm>
            <a:off x="457200" y="204840"/>
            <a:ext cx="8228880" cy="858960"/>
          </a:xfrm>
          <a:prstGeom prst="rect">
            <a:avLst/>
          </a:prstGeom>
        </p:spPr>
        <p:txBody>
          <a:bodyPr lIns="0" rIns="0" tIns="0" bIns="0" anchor="ctr">
            <a:spAutoFit/>
          </a:bodyPr>
          <a:p>
            <a:r>
              <a:rPr b="0" lang="en-US" sz="1800" spc="-1" strike="noStrike">
                <a:latin typeface="Arial"/>
              </a:rPr>
              <a:t>Click to edit the title text format</a:t>
            </a:r>
            <a:endParaRPr b="0" lang="en-US" sz="1800" spc="-1" strike="noStrike">
              <a:latin typeface="Arial"/>
            </a:endParaRPr>
          </a:p>
        </p:txBody>
      </p:sp>
      <p:sp>
        <p:nvSpPr>
          <p:cNvPr id="498" name="PlaceHolder 4"/>
          <p:cNvSpPr>
            <a:spLocks noGrp="1"/>
          </p:cNvSpPr>
          <p:nvPr>
            <p:ph type="body"/>
          </p:nvPr>
        </p:nvSpPr>
        <p:spPr>
          <a:xfrm>
            <a:off x="457200" y="1203480"/>
            <a:ext cx="4015440" cy="2982600"/>
          </a:xfrm>
          <a:prstGeom prst="rect">
            <a:avLst/>
          </a:prstGeom>
        </p:spPr>
        <p:txBody>
          <a:bodyPr lIns="0" rIns="0" tIns="0" bIns="0">
            <a:normAutofit fontScale="97000"/>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499" name="PlaceHolder 5"/>
          <p:cNvSpPr>
            <a:spLocks noGrp="1"/>
          </p:cNvSpPr>
          <p:nvPr>
            <p:ph type="body"/>
          </p:nvPr>
        </p:nvSpPr>
        <p:spPr>
          <a:xfrm>
            <a:off x="4674240" y="1203480"/>
            <a:ext cx="4015440" cy="2982600"/>
          </a:xfrm>
          <a:prstGeom prst="rect">
            <a:avLst/>
          </a:prstGeom>
        </p:spPr>
        <p:txBody>
          <a:bodyPr lIns="0" rIns="0" tIns="0" bIns="0">
            <a:normAutofit fontScale="97000"/>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6"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pic>
        <p:nvPicPr>
          <p:cNvPr id="537" name="Picture 4" descr="A close up of a sign&#10;&#10;Description generated with very high confidence"/>
          <p:cNvPicPr/>
          <p:nvPr/>
        </p:nvPicPr>
        <p:blipFill>
          <a:blip r:embed="rId2"/>
          <a:stretch/>
        </p:blipFill>
        <p:spPr>
          <a:xfrm>
            <a:off x="8278560" y="140400"/>
            <a:ext cx="815400" cy="722520"/>
          </a:xfrm>
          <a:prstGeom prst="rect">
            <a:avLst/>
          </a:prstGeom>
          <a:ln>
            <a:noFill/>
          </a:ln>
        </p:spPr>
      </p:pic>
      <p:sp>
        <p:nvSpPr>
          <p:cNvPr id="538" name="CustomShape 2"/>
          <p:cNvSpPr/>
          <p:nvPr/>
        </p:nvSpPr>
        <p:spPr>
          <a:xfrm>
            <a:off x="2957400" y="4767120"/>
            <a:ext cx="5466600" cy="27288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2018 CompTIA Properties, LLC. All Rights Reserved.  |  CompTIA.org</a:t>
            </a:r>
            <a:endParaRPr b="0" lang="en-US" sz="900" spc="-1" strike="noStrike">
              <a:latin typeface="Arial"/>
            </a:endParaRPr>
          </a:p>
        </p:txBody>
      </p:sp>
      <p:pic>
        <p:nvPicPr>
          <p:cNvPr id="539" name="Picture 8" descr="CompTIA_logo.wmf"/>
          <p:cNvPicPr/>
          <p:nvPr/>
        </p:nvPicPr>
        <p:blipFill>
          <a:blip r:embed="rId3"/>
          <a:stretch/>
        </p:blipFill>
        <p:spPr>
          <a:xfrm>
            <a:off x="457200" y="4853880"/>
            <a:ext cx="611640" cy="129960"/>
          </a:xfrm>
          <a:prstGeom prst="rect">
            <a:avLst/>
          </a:prstGeom>
          <a:ln>
            <a:noFill/>
          </a:ln>
        </p:spPr>
      </p:pic>
      <p:sp>
        <p:nvSpPr>
          <p:cNvPr id="540"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541"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8"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579" name="CustomShape 2"/>
          <p:cNvSpPr/>
          <p:nvPr/>
        </p:nvSpPr>
        <p:spPr>
          <a:xfrm>
            <a:off x="3436920" y="4767120"/>
            <a:ext cx="4997880" cy="27180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580" name="Picture 7" descr="CompTIA_logo.wmf"/>
          <p:cNvPicPr/>
          <p:nvPr/>
        </p:nvPicPr>
        <p:blipFill>
          <a:blip r:embed="rId2"/>
          <a:stretch/>
        </p:blipFill>
        <p:spPr>
          <a:xfrm>
            <a:off x="457200" y="4853880"/>
            <a:ext cx="610560" cy="128880"/>
          </a:xfrm>
          <a:prstGeom prst="rect">
            <a:avLst/>
          </a:prstGeom>
          <a:ln>
            <a:noFill/>
          </a:ln>
        </p:spPr>
      </p:pic>
      <p:pic>
        <p:nvPicPr>
          <p:cNvPr id="581" name="Picture 6" descr="A close up of a sign&#10;&#10;Description automatically generated"/>
          <p:cNvPicPr/>
          <p:nvPr/>
        </p:nvPicPr>
        <p:blipFill>
          <a:blip r:embed="rId3"/>
          <a:stretch/>
        </p:blipFill>
        <p:spPr>
          <a:xfrm>
            <a:off x="8372520" y="102240"/>
            <a:ext cx="626760" cy="626760"/>
          </a:xfrm>
          <a:prstGeom prst="rect">
            <a:avLst/>
          </a:prstGeom>
          <a:ln>
            <a:noFill/>
          </a:ln>
        </p:spPr>
      </p:pic>
      <p:sp>
        <p:nvSpPr>
          <p:cNvPr id="582"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583"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0"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621" name="CustomShape 2"/>
          <p:cNvSpPr/>
          <p:nvPr/>
        </p:nvSpPr>
        <p:spPr>
          <a:xfrm>
            <a:off x="2957400" y="4767120"/>
            <a:ext cx="5464800" cy="27108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622" name="Picture 8" descr="CompTIA_logo.wmf"/>
          <p:cNvPicPr/>
          <p:nvPr/>
        </p:nvPicPr>
        <p:blipFill>
          <a:blip r:embed="rId2"/>
          <a:stretch/>
        </p:blipFill>
        <p:spPr>
          <a:xfrm>
            <a:off x="457200" y="4853880"/>
            <a:ext cx="609840" cy="128160"/>
          </a:xfrm>
          <a:prstGeom prst="rect">
            <a:avLst/>
          </a:prstGeom>
          <a:ln>
            <a:noFill/>
          </a:ln>
        </p:spPr>
      </p:pic>
      <p:pic>
        <p:nvPicPr>
          <p:cNvPr id="623" name="Picture 7" descr="A close up of a sign&#10;&#10;Description automatically generated"/>
          <p:cNvPicPr/>
          <p:nvPr/>
        </p:nvPicPr>
        <p:blipFill>
          <a:blip r:embed="rId3"/>
          <a:stretch/>
        </p:blipFill>
        <p:spPr>
          <a:xfrm>
            <a:off x="8372520" y="102240"/>
            <a:ext cx="626040" cy="626040"/>
          </a:xfrm>
          <a:prstGeom prst="rect">
            <a:avLst/>
          </a:prstGeom>
          <a:ln>
            <a:noFill/>
          </a:ln>
        </p:spPr>
      </p:pic>
      <p:sp>
        <p:nvSpPr>
          <p:cNvPr id="624"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625"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42" name="CustomShape 2"/>
          <p:cNvSpPr/>
          <p:nvPr/>
        </p:nvSpPr>
        <p:spPr>
          <a:xfrm>
            <a:off x="2691000" y="4767120"/>
            <a:ext cx="5731200" cy="27108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43" name="Picture 4" descr="CompTIA_logo.wmf"/>
          <p:cNvPicPr/>
          <p:nvPr/>
        </p:nvPicPr>
        <p:blipFill>
          <a:blip r:embed="rId2"/>
          <a:stretch/>
        </p:blipFill>
        <p:spPr>
          <a:xfrm>
            <a:off x="457200" y="4853880"/>
            <a:ext cx="609840" cy="128160"/>
          </a:xfrm>
          <a:prstGeom prst="rect">
            <a:avLst/>
          </a:prstGeom>
          <a:ln>
            <a:noFill/>
          </a:ln>
        </p:spPr>
      </p:pic>
      <p:pic>
        <p:nvPicPr>
          <p:cNvPr id="44" name="Picture 7" descr="A close up of a sign&#10;&#10;Description automatically generated"/>
          <p:cNvPicPr/>
          <p:nvPr/>
        </p:nvPicPr>
        <p:blipFill>
          <a:blip r:embed="rId3"/>
          <a:stretch/>
        </p:blipFill>
        <p:spPr>
          <a:xfrm>
            <a:off x="8372520" y="102240"/>
            <a:ext cx="626040" cy="626040"/>
          </a:xfrm>
          <a:prstGeom prst="rect">
            <a:avLst/>
          </a:prstGeom>
          <a:ln>
            <a:noFill/>
          </a:ln>
        </p:spPr>
      </p:pic>
      <p:sp>
        <p:nvSpPr>
          <p:cNvPr id="45"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6"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84"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22"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9"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pic>
        <p:nvPicPr>
          <p:cNvPr id="160" name="Picture 4" descr="A close up of a sign&#10;&#10;Description automatically generated"/>
          <p:cNvPicPr/>
          <p:nvPr/>
        </p:nvPicPr>
        <p:blipFill>
          <a:blip r:embed="rId2"/>
          <a:stretch/>
        </p:blipFill>
        <p:spPr>
          <a:xfrm>
            <a:off x="8641440" y="46440"/>
            <a:ext cx="499680" cy="499680"/>
          </a:xfrm>
          <a:prstGeom prst="rect">
            <a:avLst/>
          </a:prstGeom>
          <a:ln>
            <a:noFill/>
          </a:ln>
        </p:spPr>
      </p:pic>
      <p:sp>
        <p:nvSpPr>
          <p:cNvPr id="161" name="CustomShape 2"/>
          <p:cNvSpPr/>
          <p:nvPr/>
        </p:nvSpPr>
        <p:spPr>
          <a:xfrm>
            <a:off x="2691000" y="4767120"/>
            <a:ext cx="5731200" cy="27108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2022 CompTIA, Inc. and its Affiliates. All Rights Reserved.  |  CompTIA.org</a:t>
            </a:r>
            <a:endParaRPr b="0" lang="en-US" sz="900" spc="-1" strike="noStrike">
              <a:latin typeface="Arial"/>
            </a:endParaRPr>
          </a:p>
        </p:txBody>
      </p:sp>
      <p:pic>
        <p:nvPicPr>
          <p:cNvPr id="162" name="Picture 4" descr="CompTIA_logo.wmf"/>
          <p:cNvPicPr/>
          <p:nvPr/>
        </p:nvPicPr>
        <p:blipFill>
          <a:blip r:embed="rId3"/>
          <a:stretch/>
        </p:blipFill>
        <p:spPr>
          <a:xfrm>
            <a:off x="457200" y="4853880"/>
            <a:ext cx="609840" cy="128160"/>
          </a:xfrm>
          <a:prstGeom prst="rect">
            <a:avLst/>
          </a:prstGeom>
          <a:ln>
            <a:noFill/>
          </a:ln>
        </p:spPr>
      </p:pic>
      <p:sp>
        <p:nvSpPr>
          <p:cNvPr id="163"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64"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1"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pic>
        <p:nvPicPr>
          <p:cNvPr id="202" name="Picture 4" descr="A close up of a sign&#10;&#10;Description automatically generated"/>
          <p:cNvPicPr/>
          <p:nvPr/>
        </p:nvPicPr>
        <p:blipFill>
          <a:blip r:embed="rId2"/>
          <a:stretch/>
        </p:blipFill>
        <p:spPr>
          <a:xfrm>
            <a:off x="8641440" y="46440"/>
            <a:ext cx="499680" cy="499680"/>
          </a:xfrm>
          <a:prstGeom prst="rect">
            <a:avLst/>
          </a:prstGeom>
          <a:ln>
            <a:noFill/>
          </a:ln>
        </p:spPr>
      </p:pic>
      <p:sp>
        <p:nvSpPr>
          <p:cNvPr id="203" name="CustomShape 2"/>
          <p:cNvSpPr/>
          <p:nvPr/>
        </p:nvSpPr>
        <p:spPr>
          <a:xfrm>
            <a:off x="3436920" y="4767120"/>
            <a:ext cx="4997160" cy="27108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2022 CompTIA, Inc. and its Affiliates. All Rights Reserved.  |  CompTIA.org</a:t>
            </a:r>
            <a:endParaRPr b="0" lang="en-US" sz="900" spc="-1" strike="noStrike">
              <a:latin typeface="Arial"/>
            </a:endParaRPr>
          </a:p>
        </p:txBody>
      </p:sp>
      <p:pic>
        <p:nvPicPr>
          <p:cNvPr id="204" name="Picture 7" descr="CompTIA_logo.wmf"/>
          <p:cNvPicPr/>
          <p:nvPr/>
        </p:nvPicPr>
        <p:blipFill>
          <a:blip r:embed="rId3"/>
          <a:stretch/>
        </p:blipFill>
        <p:spPr>
          <a:xfrm>
            <a:off x="457200" y="4853880"/>
            <a:ext cx="609840" cy="128160"/>
          </a:xfrm>
          <a:prstGeom prst="rect">
            <a:avLst/>
          </a:prstGeom>
          <a:ln>
            <a:noFill/>
          </a:ln>
        </p:spPr>
      </p:pic>
      <p:sp>
        <p:nvSpPr>
          <p:cNvPr id="205"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06"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3"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244" name="CustomShape 2"/>
          <p:cNvSpPr/>
          <p:nvPr/>
        </p:nvSpPr>
        <p:spPr>
          <a:xfrm>
            <a:off x="3436920" y="4767120"/>
            <a:ext cx="4997160" cy="27108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245" name="Picture 7" descr="CompTIA_logo.wmf"/>
          <p:cNvPicPr/>
          <p:nvPr/>
        </p:nvPicPr>
        <p:blipFill>
          <a:blip r:embed="rId2"/>
          <a:stretch/>
        </p:blipFill>
        <p:spPr>
          <a:xfrm>
            <a:off x="457200" y="4853880"/>
            <a:ext cx="609840" cy="128160"/>
          </a:xfrm>
          <a:prstGeom prst="rect">
            <a:avLst/>
          </a:prstGeom>
          <a:ln>
            <a:noFill/>
          </a:ln>
        </p:spPr>
      </p:pic>
      <p:pic>
        <p:nvPicPr>
          <p:cNvPr id="246" name="Picture 6" descr="A close up of a sign&#10;&#10;Description automatically generated"/>
          <p:cNvPicPr/>
          <p:nvPr/>
        </p:nvPicPr>
        <p:blipFill>
          <a:blip r:embed="rId3"/>
          <a:stretch/>
        </p:blipFill>
        <p:spPr>
          <a:xfrm>
            <a:off x="8372520" y="102240"/>
            <a:ext cx="626040" cy="626040"/>
          </a:xfrm>
          <a:prstGeom prst="rect">
            <a:avLst/>
          </a:prstGeom>
          <a:ln>
            <a:noFill/>
          </a:ln>
        </p:spPr>
      </p:pic>
      <p:sp>
        <p:nvSpPr>
          <p:cNvPr id="247"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48"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5"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286" name="CustomShape 2"/>
          <p:cNvSpPr/>
          <p:nvPr/>
        </p:nvSpPr>
        <p:spPr>
          <a:xfrm>
            <a:off x="3436920" y="4767120"/>
            <a:ext cx="4997160" cy="27108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287" name="Picture 6" descr="CompTIA_logo.wmf"/>
          <p:cNvPicPr/>
          <p:nvPr/>
        </p:nvPicPr>
        <p:blipFill>
          <a:blip r:embed="rId2"/>
          <a:stretch/>
        </p:blipFill>
        <p:spPr>
          <a:xfrm>
            <a:off x="457200" y="4853880"/>
            <a:ext cx="609840" cy="128160"/>
          </a:xfrm>
          <a:prstGeom prst="rect">
            <a:avLst/>
          </a:prstGeom>
          <a:ln>
            <a:noFill/>
          </a:ln>
        </p:spPr>
      </p:pic>
      <p:pic>
        <p:nvPicPr>
          <p:cNvPr id="288" name="Picture 7" descr="A close up of a sign&#10;&#10;Description automatically generated"/>
          <p:cNvPicPr/>
          <p:nvPr/>
        </p:nvPicPr>
        <p:blipFill>
          <a:blip r:embed="rId3"/>
          <a:stretch/>
        </p:blipFill>
        <p:spPr>
          <a:xfrm>
            <a:off x="8372520" y="102240"/>
            <a:ext cx="626040" cy="626040"/>
          </a:xfrm>
          <a:prstGeom prst="rect">
            <a:avLst/>
          </a:prstGeom>
          <a:ln>
            <a:noFill/>
          </a:ln>
        </p:spPr>
      </p:pic>
      <p:sp>
        <p:nvSpPr>
          <p:cNvPr id="289"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90"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7"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328" name="CustomShape 2"/>
          <p:cNvSpPr/>
          <p:nvPr/>
        </p:nvSpPr>
        <p:spPr>
          <a:xfrm>
            <a:off x="457200" y="331560"/>
            <a:ext cx="8226720" cy="4322160"/>
          </a:xfrm>
          <a:prstGeom prst="round2DiagRect">
            <a:avLst>
              <a:gd name="adj1" fmla="val 0"/>
              <a:gd name="adj2" fmla="val 9418"/>
            </a:avLst>
          </a:prstGeom>
          <a:solidFill>
            <a:schemeClr val="accent5"/>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29" name="Picture 7" descr="CompTIA_logo.wmf"/>
          <p:cNvPicPr/>
          <p:nvPr/>
        </p:nvPicPr>
        <p:blipFill>
          <a:blip r:embed="rId2"/>
          <a:stretch/>
        </p:blipFill>
        <p:spPr>
          <a:xfrm>
            <a:off x="457200" y="4853880"/>
            <a:ext cx="609840" cy="128160"/>
          </a:xfrm>
          <a:prstGeom prst="rect">
            <a:avLst/>
          </a:prstGeom>
          <a:ln>
            <a:noFill/>
          </a:ln>
        </p:spPr>
      </p:pic>
      <p:sp>
        <p:nvSpPr>
          <p:cNvPr id="330"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31"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11.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97.xml"/>
</Relationships>
</file>

<file path=ppt/slides/_rels/slide12.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21.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slideLayout" Target="../slideLayouts/slideLayout109.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4.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13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3.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jpeg"/><Relationship Id="rId3" Type="http://schemas.openxmlformats.org/officeDocument/2006/relationships/slideLayout" Target="../slideLayouts/slideLayout25.xml"/><Relationship Id="rId4"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48.xml"/>
</Relationships>
</file>

<file path=ppt/slides/_rels/slide32.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slideLayout" Target="../slideLayouts/slideLayout121.xml"/>
</Relationships>
</file>

<file path=ppt/slides/_rels/slide33.xml.rels><?xml version="1.0" encoding="UTF-8"?>
<Relationships xmlns="http://schemas.openxmlformats.org/package/2006/relationships"><Relationship Id="rId1" Type="http://schemas.openxmlformats.org/officeDocument/2006/relationships/image" Target="../media/image65.jpeg"/><Relationship Id="rId2" Type="http://schemas.openxmlformats.org/officeDocument/2006/relationships/slideLayout" Target="../slideLayouts/slideLayout157.xml"/>
</Relationships>
</file>

<file path=ppt/slides/_rels/slide34.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slideLayout" Target="../slideLayouts/slideLayout12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48.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4.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Layout" Target="../slideLayouts/slideLayout37.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48.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48.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48.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48.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48.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48.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48.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48.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48.xml"/>
</Relationships>
</file>

<file path=ppt/slides/_rels/slide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jpeg"/><Relationship Id="rId3" Type="http://schemas.openxmlformats.org/officeDocument/2006/relationships/image" Target="../media/image35.png"/><Relationship Id="rId4"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48.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48.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48.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48.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48.xml"/>
</Relationships>
</file>

<file path=ppt/slides/_rels/slide55.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slideLayout" Target="../slideLayouts/slideLayout97.xml"/>
</Relationships>
</file>

<file path=ppt/slides/_rels/slide56.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slideLayout" Target="../slideLayouts/slideLayout7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6.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jpeg"/><Relationship Id="rId3"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image" Target="../media/image69.jpeg"/><Relationship Id="rId2" Type="http://schemas.openxmlformats.org/officeDocument/2006/relationships/slideLayout" Target="../slideLayouts/slideLayout73.xml"/>
</Relationships>
</file>

<file path=ppt/slides/_rels/slide7.xml.rels><?xml version="1.0" encoding="UTF-8"?>
<Relationships xmlns="http://schemas.openxmlformats.org/package/2006/relationships"><Relationship Id="rId1" Type="http://schemas.openxmlformats.org/officeDocument/2006/relationships/hyperlink" Target="mailto:jstanger@comptia.org" TargetMode="External"/><Relationship Id="rId2" Type="http://schemas.openxmlformats.org/officeDocument/2006/relationships/image" Target="../media/image38.jpeg"/><Relationship Id="rId3" Type="http://schemas.openxmlformats.org/officeDocument/2006/relationships/image" Target="../media/image39.jpeg"/><Relationship Id="rId4"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jpeg"/><Relationship Id="rId9" Type="http://schemas.openxmlformats.org/officeDocument/2006/relationships/image" Target="../media/image48.png"/><Relationship Id="rId10" Type="http://schemas.openxmlformats.org/officeDocument/2006/relationships/image" Target="../media/image49.png"/><Relationship Id="rId11" Type="http://schemas.openxmlformats.org/officeDocument/2006/relationships/image" Target="../media/image50.png"/><Relationship Id="rId12" Type="http://schemas.openxmlformats.org/officeDocument/2006/relationships/image" Target="../media/image51.png"/><Relationship Id="rId13" Type="http://schemas.openxmlformats.org/officeDocument/2006/relationships/image" Target="../media/image52.png"/><Relationship Id="rId14" Type="http://schemas.openxmlformats.org/officeDocument/2006/relationships/image" Target="../media/image53.png"/><Relationship Id="rId15" Type="http://schemas.openxmlformats.org/officeDocument/2006/relationships/image" Target="../media/image54.png"/><Relationship Id="rId16" Type="http://schemas.openxmlformats.org/officeDocument/2006/relationships/image" Target="../media/image55.png"/><Relationship Id="rId17" Type="http://schemas.openxmlformats.org/officeDocument/2006/relationships/image" Target="../media/image56.png"/><Relationship Id="rId18" Type="http://schemas.openxmlformats.org/officeDocument/2006/relationships/image" Target="../media/image57.png"/><Relationship Id="rId19" Type="http://schemas.openxmlformats.org/officeDocument/2006/relationships/image" Target="../media/image58.png"/><Relationship Id="rId20" Type="http://schemas.openxmlformats.org/officeDocument/2006/relationships/slideLayout" Target="../slideLayouts/slideLayout61.xml"/>
</Relationships>
</file>

<file path=ppt/slides/_rels/slide9.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slideLayout" Target="../slideLayouts/slideLayout7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8" name="CustomShape 1"/>
          <p:cNvSpPr/>
          <p:nvPr/>
        </p:nvSpPr>
        <p:spPr>
          <a:xfrm>
            <a:off x="457200" y="3158640"/>
            <a:ext cx="8226720" cy="660240"/>
          </a:xfrm>
          <a:prstGeom prst="rect">
            <a:avLst/>
          </a:prstGeom>
          <a:noFill/>
          <a:ln>
            <a:noFill/>
          </a:ln>
        </p:spPr>
        <p:style>
          <a:lnRef idx="0"/>
          <a:fillRef idx="0"/>
          <a:effectRef idx="0"/>
          <a:fontRef idx="minor"/>
        </p:style>
        <p:txBody>
          <a:bodyPr lIns="0" rIns="0" tIns="45000" bIns="45000" anchor="b">
            <a:noAutofit/>
          </a:bodyPr>
          <a:p>
            <a:pPr>
              <a:lnSpc>
                <a:spcPct val="100000"/>
              </a:lnSpc>
            </a:pPr>
            <a:r>
              <a:rPr b="1" lang="en-US" sz="2800" spc="-1" strike="noStrike">
                <a:solidFill>
                  <a:srgbClr val="ff0000"/>
                </a:solidFill>
                <a:latin typeface="Calibri"/>
                <a:ea typeface="DejaVu Sans"/>
              </a:rPr>
              <a:t>Linux+ XK0-005 TTT Session 7:</a:t>
            </a:r>
            <a:endParaRPr b="0" lang="en-US" sz="2800" spc="-1" strike="noStrike">
              <a:latin typeface="Arial"/>
            </a:endParaRPr>
          </a:p>
        </p:txBody>
      </p:sp>
      <p:sp>
        <p:nvSpPr>
          <p:cNvPr id="669" name="CustomShape 2"/>
          <p:cNvSpPr/>
          <p:nvPr/>
        </p:nvSpPr>
        <p:spPr>
          <a:xfrm>
            <a:off x="457200" y="3781800"/>
            <a:ext cx="6397920" cy="486720"/>
          </a:xfrm>
          <a:prstGeom prst="rect">
            <a:avLst/>
          </a:prstGeom>
          <a:noFill/>
          <a:ln>
            <a:noFill/>
          </a:ln>
        </p:spPr>
        <p:style>
          <a:lnRef idx="0"/>
          <a:fillRef idx="0"/>
          <a:effectRef idx="0"/>
          <a:fontRef idx="minor"/>
        </p:style>
        <p:txBody>
          <a:bodyPr lIns="0" rIns="0" tIns="45000" bIns="45000">
            <a:noAutofit/>
          </a:bodyPr>
          <a:p>
            <a:pPr>
              <a:lnSpc>
                <a:spcPct val="100000"/>
              </a:lnSpc>
              <a:spcBef>
                <a:spcPts val="1199"/>
              </a:spcBef>
            </a:pPr>
            <a:r>
              <a:rPr b="0" lang="en-US" sz="1800" spc="-1" strike="noStrike">
                <a:solidFill>
                  <a:srgbClr val="ff0000"/>
                </a:solidFill>
                <a:latin typeface="Arial"/>
                <a:ea typeface="DejaVu Sans"/>
              </a:rPr>
              <a:t>Domains 3.1 (Scripts) and 3.2 (Containers)</a:t>
            </a:r>
            <a:endParaRPr b="0" lang="en-US" sz="1800" spc="-1" strike="noStrike">
              <a:latin typeface="Arial"/>
            </a:endParaRPr>
          </a:p>
        </p:txBody>
      </p:sp>
      <p:sp>
        <p:nvSpPr>
          <p:cNvPr id="670" name="CustomShape 3"/>
          <p:cNvSpPr/>
          <p:nvPr/>
        </p:nvSpPr>
        <p:spPr>
          <a:xfrm>
            <a:off x="8881920" y="4767120"/>
            <a:ext cx="25920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98C71257-68C1-47AC-944A-C70EB175B181}" type="slidenum">
              <a:rPr b="0" lang="en-US" sz="680" spc="-1" strike="noStrike">
                <a:solidFill>
                  <a:srgbClr val="69727b"/>
                </a:solidFill>
                <a:latin typeface="Calibri"/>
                <a:ea typeface="DejaVu Sans"/>
              </a:rPr>
              <a:t>1</a:t>
            </a:fld>
            <a:endParaRPr b="0" lang="en-US" sz="680" spc="-1" strike="noStrike">
              <a:latin typeface="Arial"/>
            </a:endParaRPr>
          </a:p>
        </p:txBody>
      </p:sp>
      <p:sp>
        <p:nvSpPr>
          <p:cNvPr id="671" name="CustomShape 4"/>
          <p:cNvSpPr/>
          <p:nvPr/>
        </p:nvSpPr>
        <p:spPr>
          <a:xfrm>
            <a:off x="455400" y="3047040"/>
            <a:ext cx="5739120" cy="922680"/>
          </a:xfrm>
          <a:prstGeom prst="rect">
            <a:avLst/>
          </a:prstGeom>
          <a:noFill/>
          <a:ln>
            <a:noFill/>
          </a:ln>
        </p:spPr>
        <p:style>
          <a:lnRef idx="0"/>
          <a:fillRef idx="0"/>
          <a:effectRef idx="0"/>
          <a:fontRef idx="minor"/>
        </p:style>
      </p:sp>
      <p:sp>
        <p:nvSpPr>
          <p:cNvPr id="672" name="CustomShape 5"/>
          <p:cNvSpPr/>
          <p:nvPr/>
        </p:nvSpPr>
        <p:spPr>
          <a:xfrm>
            <a:off x="1150200" y="4261680"/>
            <a:ext cx="4797720" cy="220680"/>
          </a:xfrm>
          <a:prstGeom prst="rect">
            <a:avLst/>
          </a:prstGeom>
          <a:noFill/>
          <a:ln>
            <a:noFill/>
          </a:ln>
        </p:spPr>
        <p:style>
          <a:lnRef idx="0"/>
          <a:fillRef idx="0"/>
          <a:effectRef idx="0"/>
          <a:fontRef idx="minor"/>
        </p:style>
        <p:txBody>
          <a:bodyPr lIns="0" rIns="0" tIns="34200" bIns="34200">
            <a:noAutofit/>
          </a:bodyPr>
          <a:p>
            <a:pPr>
              <a:lnSpc>
                <a:spcPct val="100000"/>
              </a:lnSpc>
              <a:spcBef>
                <a:spcPts val="901"/>
              </a:spcBef>
            </a:pPr>
            <a:r>
              <a:rPr b="0" lang="en-US" sz="1200" spc="-1" strike="noStrike">
                <a:solidFill>
                  <a:srgbClr val="69727b"/>
                </a:solidFill>
                <a:latin typeface="Calibri"/>
                <a:ea typeface="宋体"/>
              </a:rPr>
              <a:t>August 1, 2022</a:t>
            </a:r>
            <a:endParaRPr b="0" lang="en-US" sz="1200" spc="-1" strike="noStrike">
              <a:latin typeface="Arial"/>
            </a:endParaRPr>
          </a:p>
        </p:txBody>
      </p:sp>
      <p:pic>
        <p:nvPicPr>
          <p:cNvPr id="673" name="Picture 2" descr=""/>
          <p:cNvPicPr/>
          <p:nvPr/>
        </p:nvPicPr>
        <p:blipFill>
          <a:blip r:embed="rId1"/>
          <a:stretch/>
        </p:blipFill>
        <p:spPr>
          <a:xfrm>
            <a:off x="6197760" y="4493160"/>
            <a:ext cx="230760" cy="194400"/>
          </a:xfrm>
          <a:prstGeom prst="rect">
            <a:avLst/>
          </a:prstGeom>
          <a:ln>
            <a:noFill/>
          </a:ln>
        </p:spPr>
      </p:pic>
      <p:sp>
        <p:nvSpPr>
          <p:cNvPr id="674" name="CustomShape 6"/>
          <p:cNvSpPr/>
          <p:nvPr/>
        </p:nvSpPr>
        <p:spPr>
          <a:xfrm>
            <a:off x="6498360" y="4435560"/>
            <a:ext cx="2642760" cy="237960"/>
          </a:xfrm>
          <a:prstGeom prst="rect">
            <a:avLst/>
          </a:prstGeom>
          <a:noFill/>
          <a:ln>
            <a:noFill/>
          </a:ln>
        </p:spPr>
        <p:style>
          <a:lnRef idx="0"/>
          <a:fillRef idx="0"/>
          <a:effectRef idx="0"/>
          <a:fontRef idx="minor"/>
        </p:style>
        <p:txBody>
          <a:bodyPr lIns="0" rIns="0" tIns="34200" bIns="34200">
            <a:noAutofit/>
          </a:bodyPr>
          <a:p>
            <a:pPr>
              <a:lnSpc>
                <a:spcPct val="100000"/>
              </a:lnSpc>
              <a:spcBef>
                <a:spcPts val="901"/>
              </a:spcBef>
            </a:pPr>
            <a:r>
              <a:rPr b="0" lang="en-US" sz="1200" spc="-1" strike="noStrike">
                <a:solidFill>
                  <a:srgbClr val="69727b"/>
                </a:solidFill>
                <a:latin typeface="Calibri"/>
                <a:ea typeface="宋体"/>
              </a:rPr>
              <a:t>@TeachCompTIA    #LinuxPlusTTT</a:t>
            </a:r>
            <a:endParaRPr b="0" lang="en-US" sz="1200" spc="-1" strike="noStrike">
              <a:latin typeface="Arial"/>
            </a:endParaRPr>
          </a:p>
        </p:txBody>
      </p:sp>
      <p:pic>
        <p:nvPicPr>
          <p:cNvPr id="675" name="Picture 17" descr="A picture containing sitting, black, white&#10;&#10;Description automatically generated"/>
          <p:cNvPicPr/>
          <p:nvPr/>
        </p:nvPicPr>
        <p:blipFill>
          <a:blip r:embed="rId2"/>
          <a:stretch/>
        </p:blipFill>
        <p:spPr>
          <a:xfrm>
            <a:off x="455040" y="331920"/>
            <a:ext cx="6641280" cy="2211840"/>
          </a:xfrm>
          <a:prstGeom prst="rect">
            <a:avLst/>
          </a:prstGeom>
          <a:ln>
            <a:noFill/>
          </a:ln>
        </p:spPr>
      </p:pic>
      <p:pic>
        <p:nvPicPr>
          <p:cNvPr id="676" name="Picture 8" descr="Logo&#10;&#10;Description automatically generated with medium confidence"/>
          <p:cNvPicPr/>
          <p:nvPr/>
        </p:nvPicPr>
        <p:blipFill>
          <a:blip r:embed="rId3"/>
          <a:stretch/>
        </p:blipFill>
        <p:spPr>
          <a:xfrm>
            <a:off x="5355360" y="-97560"/>
            <a:ext cx="3654720" cy="365472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8" name="CustomShape 1"/>
          <p:cNvSpPr/>
          <p:nvPr/>
        </p:nvSpPr>
        <p:spPr>
          <a:xfrm>
            <a:off x="8436960" y="4767120"/>
            <a:ext cx="246960" cy="2710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576C84DE-958F-4592-BAD2-FE9757AA7106}"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749" name="CustomShape 2"/>
          <p:cNvSpPr/>
          <p:nvPr/>
        </p:nvSpPr>
        <p:spPr>
          <a:xfrm>
            <a:off x="2292120" y="1396080"/>
            <a:ext cx="135720" cy="273960"/>
          </a:xfrm>
          <a:prstGeom prst="rect">
            <a:avLst/>
          </a:prstGeom>
          <a:noFill/>
          <a:ln>
            <a:noFill/>
          </a:ln>
        </p:spPr>
        <p:style>
          <a:lnRef idx="0"/>
          <a:fillRef idx="0"/>
          <a:effectRef idx="0"/>
          <a:fontRef idx="minor"/>
        </p:style>
      </p:sp>
      <p:sp>
        <p:nvSpPr>
          <p:cNvPr id="750" name="CustomShape 3"/>
          <p:cNvSpPr/>
          <p:nvPr/>
        </p:nvSpPr>
        <p:spPr>
          <a:xfrm>
            <a:off x="3345480" y="1181880"/>
            <a:ext cx="135720" cy="273960"/>
          </a:xfrm>
          <a:prstGeom prst="rect">
            <a:avLst/>
          </a:prstGeom>
          <a:noFill/>
          <a:ln>
            <a:noFill/>
          </a:ln>
        </p:spPr>
        <p:style>
          <a:lnRef idx="0"/>
          <a:fillRef idx="0"/>
          <a:effectRef idx="0"/>
          <a:fontRef idx="minor"/>
        </p:style>
      </p:sp>
      <p:graphicFrame>
        <p:nvGraphicFramePr>
          <p:cNvPr id="751" name="Table 4"/>
          <p:cNvGraphicFramePr/>
          <p:nvPr/>
        </p:nvGraphicFramePr>
        <p:xfrm>
          <a:off x="322560" y="295920"/>
          <a:ext cx="8085240" cy="4175280"/>
        </p:xfrm>
        <a:graphic>
          <a:graphicData uri="http://schemas.openxmlformats.org/drawingml/2006/table">
            <a:tbl>
              <a:tblPr/>
              <a:tblGrid>
                <a:gridCol w="1348200"/>
                <a:gridCol w="6737400"/>
              </a:tblGrid>
              <a:tr h="297360">
                <a:tc gridSpan="2">
                  <a:txBody>
                    <a:bodyPr lIns="27360" rIns="27360">
                      <a:noAutofit/>
                    </a:bodyPr>
                    <a:p>
                      <a:pPr algn="ctr">
                        <a:lnSpc>
                          <a:spcPct val="115000"/>
                        </a:lnSpc>
                      </a:pPr>
                      <a:r>
                        <a:rPr b="1" lang="en-US" sz="1400" spc="-1" strike="noStrike">
                          <a:solidFill>
                            <a:srgbClr val="ffffff"/>
                          </a:solidFill>
                          <a:latin typeface="Calibri"/>
                        </a:rPr>
                        <a:t>A+ Core 1 220-1101 TTT Session Outline</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38160">
                      <a:solidFill>
                        <a:srgbClr val="ffffff"/>
                      </a:solidFill>
                    </a:lnB>
                    <a:solidFill>
                      <a:srgbClr val="e01921"/>
                    </a:solidFill>
                  </a:tcPr>
                </a:tc>
                <a:tc hMerge="1">
                  <a:tcPr marL="90000" marR="90000">
                    <a:solidFill>
                      <a:srgbClr val="729fcf"/>
                    </a:solidFill>
                  </a:tcPr>
                </a:tc>
              </a:tr>
              <a:tr h="297000">
                <a:tc>
                  <a:txBody>
                    <a:bodyPr lIns="27360" rIns="27360">
                      <a:noAutofit/>
                    </a:bodyPr>
                    <a:p>
                      <a:pPr algn="ctr">
                        <a:lnSpc>
                          <a:spcPct val="115000"/>
                        </a:lnSpc>
                      </a:pPr>
                      <a:r>
                        <a:rPr b="1" lang="en-US" sz="1400" spc="-1" strike="noStrike">
                          <a:solidFill>
                            <a:srgbClr val="ffffff"/>
                          </a:solidFill>
                          <a:latin typeface="Calibri"/>
                        </a:rPr>
                        <a:t>Date</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gn="ctr">
                        <a:lnSpc>
                          <a:spcPct val="115000"/>
                        </a:lnSpc>
                      </a:pPr>
                      <a:r>
                        <a:rPr b="0" lang="en-US" sz="1400" spc="-1" strike="noStrike">
                          <a:solidFill>
                            <a:srgbClr val="000000"/>
                          </a:solidFill>
                          <a:latin typeface="Calibri"/>
                        </a:rPr>
                        <a:t>Topic</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rPr>
                        <a:t>7/11/2022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Introduction, Linux+ Information, Resources, Domain 1.1</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rPr>
                        <a:t>7/12/2022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1.2 (Files) and 1.3 (Storage)</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rPr>
                        <a:t>7/18/2022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1.4 (Services) and 1.5 (Networking)</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rPr>
                        <a:t>7/19/2022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1.6 (Build) and 1.7 (Configuration)</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rPr>
                        <a:t>7/25/2022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2.1 (Best Practices) and 2.2 (Identity Management)</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rPr>
                        <a:t>7/26/2022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2.3 (Firewalls), 2.4 (Remote), and 2.5 (Access Controls)</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ea typeface="Calibri"/>
                        </a:rPr>
                        <a:t>8/01/2022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3.1 (Scripts) and 3.2 (Containers)</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ea typeface="Calibri"/>
                        </a:rPr>
                        <a:t>8/22/2022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3.3 (Git), 3.4 (IaC), and 3.5 (Orchestration)</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ea typeface="Calibri"/>
                        </a:rPr>
                        <a:t>8/23/2022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4.1 (Storage), 4.2 (Network), and 4.3 (Processing)</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7120">
                <a:tc>
                  <a:txBody>
                    <a:bodyPr lIns="27360" rIns="27360">
                      <a:noAutofit/>
                    </a:bodyPr>
                    <a:p>
                      <a:pPr algn="ctr">
                        <a:lnSpc>
                          <a:spcPct val="115000"/>
                        </a:lnSpc>
                      </a:pPr>
                      <a:r>
                        <a:rPr b="1" lang="en-US" sz="1400" spc="-1" strike="noStrike">
                          <a:solidFill>
                            <a:srgbClr val="ffffff"/>
                          </a:solidFill>
                          <a:latin typeface="Calibri"/>
                          <a:ea typeface="Calibri"/>
                        </a:rPr>
                        <a:t>8/30/2022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4.4 (Permissions), 4.5 (Common Problems) &amp; Wrap Up</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bl>
          </a:graphicData>
        </a:graphic>
      </p:graphicFrame>
      <p:sp>
        <p:nvSpPr>
          <p:cNvPr id="752" name="CustomShape 5"/>
          <p:cNvSpPr/>
          <p:nvPr/>
        </p:nvSpPr>
        <p:spPr>
          <a:xfrm>
            <a:off x="3345480" y="1181880"/>
            <a:ext cx="135720" cy="273960"/>
          </a:xfrm>
          <a:prstGeom prst="rect">
            <a:avLst/>
          </a:prstGeom>
          <a:noFill/>
          <a:ln>
            <a:noFill/>
          </a:ln>
        </p:spPr>
        <p:style>
          <a:lnRef idx="0"/>
          <a:fillRef idx="0"/>
          <a:effectRef idx="0"/>
          <a:fontRef idx="minor"/>
        </p:style>
      </p:sp>
      <p:sp>
        <p:nvSpPr>
          <p:cNvPr id="753" name="CustomShape 6"/>
          <p:cNvSpPr/>
          <p:nvPr/>
        </p:nvSpPr>
        <p:spPr>
          <a:xfrm>
            <a:off x="325080" y="973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754" name="CustomShape 7"/>
          <p:cNvSpPr/>
          <p:nvPr/>
        </p:nvSpPr>
        <p:spPr>
          <a:xfrm>
            <a:off x="325080" y="1333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755" name="CustomShape 8"/>
          <p:cNvSpPr/>
          <p:nvPr/>
        </p:nvSpPr>
        <p:spPr>
          <a:xfrm>
            <a:off x="325080" y="1729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756" name="CustomShape 9"/>
          <p:cNvSpPr/>
          <p:nvPr/>
        </p:nvSpPr>
        <p:spPr>
          <a:xfrm>
            <a:off x="325080" y="2089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757" name="CustomShape 10"/>
          <p:cNvSpPr/>
          <p:nvPr/>
        </p:nvSpPr>
        <p:spPr>
          <a:xfrm>
            <a:off x="325080" y="2449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758" name="CustomShape 11"/>
          <p:cNvSpPr/>
          <p:nvPr/>
        </p:nvSpPr>
        <p:spPr>
          <a:xfrm>
            <a:off x="325080" y="2845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759" name="CustomShape 12"/>
          <p:cNvSpPr/>
          <p:nvPr/>
        </p:nvSpPr>
        <p:spPr>
          <a:xfrm>
            <a:off x="325080" y="3205080"/>
            <a:ext cx="31392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0" name="CustomShape 1"/>
          <p:cNvSpPr/>
          <p:nvPr/>
        </p:nvSpPr>
        <p:spPr>
          <a:xfrm>
            <a:off x="722160" y="1955160"/>
            <a:ext cx="7769520" cy="10188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4000" spc="-1" strike="noStrike" cap="all">
                <a:solidFill>
                  <a:srgbClr val="ffffff"/>
                </a:solidFill>
                <a:latin typeface="Calibri"/>
                <a:ea typeface="DejaVu Sans"/>
              </a:rPr>
              <a:t>Section break</a:t>
            </a:r>
            <a:endParaRPr b="0" lang="en-US" sz="4000" spc="-1" strike="noStrike">
              <a:latin typeface="Arial"/>
            </a:endParaRPr>
          </a:p>
        </p:txBody>
      </p:sp>
      <p:sp>
        <p:nvSpPr>
          <p:cNvPr id="761" name="CustomShape 2"/>
          <p:cNvSpPr/>
          <p:nvPr/>
        </p:nvSpPr>
        <p:spPr>
          <a:xfrm>
            <a:off x="722160" y="2977560"/>
            <a:ext cx="7769520" cy="381240"/>
          </a:xfrm>
          <a:prstGeom prst="rect">
            <a:avLst/>
          </a:prstGeom>
          <a:noFill/>
          <a:ln>
            <a:noFill/>
          </a:ln>
        </p:spPr>
        <p:style>
          <a:lnRef idx="0"/>
          <a:fillRef idx="0"/>
          <a:effectRef idx="0"/>
          <a:fontRef idx="minor"/>
        </p:style>
        <p:txBody>
          <a:bodyPr lIns="0" rIns="90000" tIns="45000" bIns="45000" anchor="b">
            <a:noAutofit/>
          </a:bodyPr>
          <a:p>
            <a:pPr>
              <a:lnSpc>
                <a:spcPct val="100000"/>
              </a:lnSpc>
              <a:spcBef>
                <a:spcPts val="1199"/>
              </a:spcBef>
            </a:pPr>
            <a:r>
              <a:rPr b="0" lang="en-US" sz="2000" spc="-1" strike="noStrike">
                <a:solidFill>
                  <a:srgbClr val="ffffff"/>
                </a:solidFill>
                <a:latin typeface="Calibri"/>
                <a:ea typeface="DejaVu Sans"/>
              </a:rPr>
              <a:t>Domain 3.1</a:t>
            </a:r>
            <a:endParaRPr b="0" lang="en-US" sz="2000" spc="-1" strike="noStrike">
              <a:latin typeface="Arial"/>
            </a:endParaRPr>
          </a:p>
        </p:txBody>
      </p:sp>
      <p:sp>
        <p:nvSpPr>
          <p:cNvPr id="762" name="CustomShape 3"/>
          <p:cNvSpPr/>
          <p:nvPr/>
        </p:nvSpPr>
        <p:spPr>
          <a:xfrm>
            <a:off x="8424720" y="4767120"/>
            <a:ext cx="259200" cy="2710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0340791D-56AA-4422-B355-9DF4B2C1B171}"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763" name="Picture 7" descr="Logo&#10;&#10;Description automatically generated with medium confidence"/>
          <p:cNvPicPr/>
          <p:nvPr/>
        </p:nvPicPr>
        <p:blipFill>
          <a:blip r:embed="rId1"/>
          <a:stretch/>
        </p:blipFill>
        <p:spPr>
          <a:xfrm>
            <a:off x="4898160" y="743040"/>
            <a:ext cx="3654720" cy="365472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4" name="CustomShape 1"/>
          <p:cNvSpPr/>
          <p:nvPr/>
        </p:nvSpPr>
        <p:spPr>
          <a:xfrm>
            <a:off x="457200" y="205920"/>
            <a:ext cx="8226720" cy="8542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3.1 - Given a scenario, create simple shell scripts to automate common tasks.</a:t>
            </a:r>
            <a:endParaRPr b="0" lang="en-US" sz="2800" spc="-1" strike="noStrike">
              <a:latin typeface="Arial"/>
            </a:endParaRPr>
          </a:p>
        </p:txBody>
      </p:sp>
      <p:sp>
        <p:nvSpPr>
          <p:cNvPr id="765" name="CustomShape 2"/>
          <p:cNvSpPr/>
          <p:nvPr/>
        </p:nvSpPr>
        <p:spPr>
          <a:xfrm>
            <a:off x="8436960" y="4767120"/>
            <a:ext cx="246960" cy="2710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6DA804D0-CF78-490D-B768-FC1087913873}"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766" name="" descr=""/>
          <p:cNvPicPr/>
          <p:nvPr/>
        </p:nvPicPr>
        <p:blipFill>
          <a:blip r:embed="rId1"/>
          <a:stretch/>
        </p:blipFill>
        <p:spPr>
          <a:xfrm>
            <a:off x="169560" y="1059480"/>
            <a:ext cx="8857080" cy="368784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7" name="CustomShape 1"/>
          <p:cNvSpPr/>
          <p:nvPr/>
        </p:nvSpPr>
        <p:spPr>
          <a:xfrm>
            <a:off x="457200" y="205920"/>
            <a:ext cx="8226720" cy="8542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3.1 - Given a scenario, create simple shell scripts to automate common tasks.</a:t>
            </a:r>
            <a:endParaRPr b="0" lang="en-US" sz="2800" spc="-1" strike="noStrike">
              <a:latin typeface="Arial"/>
            </a:endParaRPr>
          </a:p>
        </p:txBody>
      </p:sp>
      <p:sp>
        <p:nvSpPr>
          <p:cNvPr id="768" name="CustomShape 2"/>
          <p:cNvSpPr/>
          <p:nvPr/>
        </p:nvSpPr>
        <p:spPr>
          <a:xfrm>
            <a:off x="457200" y="1200240"/>
            <a:ext cx="8226720" cy="339156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Shell script elements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Loops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while – execute a set of statements as long as a condition is true.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for – used for iterating over a sequence.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until – used to execute a block of code until the expression is evaluated to be false.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Conditionals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if – executes a statement if a specified condition is true.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switch/case -  used to perform different actions based on different conditions.</a:t>
            </a:r>
            <a:endParaRPr b="0" lang="en-US" sz="2000" spc="-1" strike="noStrike">
              <a:latin typeface="Arial"/>
            </a:endParaRPr>
          </a:p>
        </p:txBody>
      </p:sp>
      <p:sp>
        <p:nvSpPr>
          <p:cNvPr id="769" name="CustomShape 3"/>
          <p:cNvSpPr/>
          <p:nvPr/>
        </p:nvSpPr>
        <p:spPr>
          <a:xfrm>
            <a:off x="8436960" y="4767120"/>
            <a:ext cx="246960" cy="2710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60B86FF8-5B1C-47D3-AF33-F04ADD0811D0}"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0" name="CustomShape 1"/>
          <p:cNvSpPr/>
          <p:nvPr/>
        </p:nvSpPr>
        <p:spPr>
          <a:xfrm>
            <a:off x="457200" y="205920"/>
            <a:ext cx="8226720" cy="8542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3.1 - Given a scenario, create simple shell scripts to automate common tasks.</a:t>
            </a:r>
            <a:endParaRPr b="0" lang="en-US" sz="2800" spc="-1" strike="noStrike">
              <a:latin typeface="Arial"/>
            </a:endParaRPr>
          </a:p>
        </p:txBody>
      </p:sp>
      <p:sp>
        <p:nvSpPr>
          <p:cNvPr id="771" name="CustomShape 2"/>
          <p:cNvSpPr/>
          <p:nvPr/>
        </p:nvSpPr>
        <p:spPr>
          <a:xfrm>
            <a:off x="457200" y="1200240"/>
            <a:ext cx="8226720" cy="339156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Shell script elements (cont)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Shell parameter expansion</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Globbing - using wildcard characters to request or evaluate sets of files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Brace expansions – arbitrary strings may be generated.</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bash$ echo a{d,c,b}e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ade ace abe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Comparisons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Arithmetic</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String</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Boolean</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Variables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Search and replace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Regular expressions</a:t>
            </a:r>
            <a:endParaRPr b="0" lang="en-US" sz="2000" spc="-1" strike="noStrike">
              <a:latin typeface="Arial"/>
            </a:endParaRPr>
          </a:p>
        </p:txBody>
      </p:sp>
      <p:sp>
        <p:nvSpPr>
          <p:cNvPr id="772" name="CustomShape 3"/>
          <p:cNvSpPr/>
          <p:nvPr/>
        </p:nvSpPr>
        <p:spPr>
          <a:xfrm>
            <a:off x="8436960" y="4767120"/>
            <a:ext cx="246960" cy="2710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3389B64B-96BB-42E5-8D6F-529FF14D3A43}"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3" name="CustomShape 1"/>
          <p:cNvSpPr/>
          <p:nvPr/>
        </p:nvSpPr>
        <p:spPr>
          <a:xfrm>
            <a:off x="457200" y="205920"/>
            <a:ext cx="8226720" cy="8542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3.1 - Given a scenario, create simple shell scripts to automate common tasks.</a:t>
            </a:r>
            <a:endParaRPr b="0" lang="en-US" sz="2800" spc="-1" strike="noStrike">
              <a:latin typeface="Arial"/>
            </a:endParaRPr>
          </a:p>
        </p:txBody>
      </p:sp>
      <p:sp>
        <p:nvSpPr>
          <p:cNvPr id="774" name="CustomShape 2"/>
          <p:cNvSpPr/>
          <p:nvPr/>
        </p:nvSpPr>
        <p:spPr>
          <a:xfrm>
            <a:off x="457200" y="1200240"/>
            <a:ext cx="8226720" cy="339156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 Standard stream redirection</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(pipe) sends the standard output of one command to another command as standard input.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run one command only if another exited unsuccessfully.</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&gt;</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redirects STDOUT output to a file, overwrite file if exists.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&gt;&gt;</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redirects STDOUT and appends output to a file.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&lt;</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redirects STDIN.</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&lt;&lt;</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redirects multiple lines of STDIN.</a:t>
            </a:r>
            <a:endParaRPr b="0" lang="en-US" sz="2000" spc="-1" strike="noStrike">
              <a:latin typeface="Arial"/>
            </a:endParaRPr>
          </a:p>
        </p:txBody>
      </p:sp>
      <p:sp>
        <p:nvSpPr>
          <p:cNvPr id="775" name="CustomShape 3"/>
          <p:cNvSpPr/>
          <p:nvPr/>
        </p:nvSpPr>
        <p:spPr>
          <a:xfrm>
            <a:off x="8436960" y="4767120"/>
            <a:ext cx="246960" cy="2710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C39D78B5-908E-4DEF-8500-8C0A9154955E}"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6" name="CustomShape 1"/>
          <p:cNvSpPr/>
          <p:nvPr/>
        </p:nvSpPr>
        <p:spPr>
          <a:xfrm>
            <a:off x="457200" y="205920"/>
            <a:ext cx="8226720" cy="8542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3.1 - Given a scenario, create simple shell scripts to automate common tasks.</a:t>
            </a:r>
            <a:endParaRPr b="0" lang="en-US" sz="2800" spc="-1" strike="noStrike">
              <a:latin typeface="Arial"/>
            </a:endParaRPr>
          </a:p>
        </p:txBody>
      </p:sp>
      <p:sp>
        <p:nvSpPr>
          <p:cNvPr id="777" name="CustomShape 2"/>
          <p:cNvSpPr/>
          <p:nvPr/>
        </p:nvSpPr>
        <p:spPr>
          <a:xfrm>
            <a:off x="457200" y="1200240"/>
            <a:ext cx="8226720" cy="339156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 Standard stream redirection (cont)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&amp;</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runs a command in the background and then launches another.</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&amp;&amp;</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run one command only if another exited successfully.</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Redirecting</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stderr</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stdout</a:t>
            </a:r>
            <a:endParaRPr b="0" lang="en-US" sz="2000" spc="-1" strike="noStrike">
              <a:latin typeface="Arial"/>
            </a:endParaRPr>
          </a:p>
        </p:txBody>
      </p:sp>
      <p:sp>
        <p:nvSpPr>
          <p:cNvPr id="778" name="CustomShape 3"/>
          <p:cNvSpPr/>
          <p:nvPr/>
        </p:nvSpPr>
        <p:spPr>
          <a:xfrm>
            <a:off x="8436960" y="4767120"/>
            <a:ext cx="246960" cy="2710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E459FB96-953A-42EF-BCF0-2A449ACC8C05}"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9" name="CustomShape 1"/>
          <p:cNvSpPr/>
          <p:nvPr/>
        </p:nvSpPr>
        <p:spPr>
          <a:xfrm>
            <a:off x="457200" y="205920"/>
            <a:ext cx="8226720" cy="8542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3.1 - Given a scenario, create simple shell scripts to automate common tasks.</a:t>
            </a:r>
            <a:endParaRPr b="0" lang="en-US" sz="2800" spc="-1" strike="noStrike">
              <a:latin typeface="Arial"/>
            </a:endParaRPr>
          </a:p>
        </p:txBody>
      </p:sp>
      <p:sp>
        <p:nvSpPr>
          <p:cNvPr id="780" name="CustomShape 2"/>
          <p:cNvSpPr/>
          <p:nvPr/>
        </p:nvSpPr>
        <p:spPr>
          <a:xfrm>
            <a:off x="457200" y="1200240"/>
            <a:ext cx="8226720" cy="339156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 Here documents – related to &lt;&lt;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Command &lt;&lt; HeredocDelimiter    </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 .</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 .</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HeredocDelimiter</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Exit codes – 0 for success, 1 for general failure, 130 Crtl-C, etc.</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Shell built-in commands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read -  reads the contents of a line into a variable.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echo - used to print the text or string to the shell or output file.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source -  reads and executes the file content in the current shell.</a:t>
            </a:r>
            <a:endParaRPr b="0" lang="en-US" sz="2000" spc="-1" strike="noStrike">
              <a:latin typeface="Arial"/>
            </a:endParaRPr>
          </a:p>
        </p:txBody>
      </p:sp>
      <p:sp>
        <p:nvSpPr>
          <p:cNvPr id="781" name="CustomShape 3"/>
          <p:cNvSpPr/>
          <p:nvPr/>
        </p:nvSpPr>
        <p:spPr>
          <a:xfrm>
            <a:off x="8436960" y="4767120"/>
            <a:ext cx="246960" cy="2710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7FA3F2BD-61DD-4812-ADA2-86090BD2C1A3}"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2" name="CustomShape 1"/>
          <p:cNvSpPr/>
          <p:nvPr/>
        </p:nvSpPr>
        <p:spPr>
          <a:xfrm>
            <a:off x="457200" y="205920"/>
            <a:ext cx="8226720" cy="8542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3.1 - Given a scenario, create simple shell scripts to automate common tasks.</a:t>
            </a:r>
            <a:endParaRPr b="0" lang="en-US" sz="2800" spc="-1" strike="noStrike">
              <a:latin typeface="Arial"/>
            </a:endParaRPr>
          </a:p>
        </p:txBody>
      </p:sp>
      <p:sp>
        <p:nvSpPr>
          <p:cNvPr id="783" name="CustomShape 2"/>
          <p:cNvSpPr/>
          <p:nvPr/>
        </p:nvSpPr>
        <p:spPr>
          <a:xfrm>
            <a:off x="457200" y="1200240"/>
            <a:ext cx="8226720" cy="339156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Common script utilities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awk - used for pattern scanning and processing.</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sed - parses and transforms text, using a simple, compact programming language.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find - locates files based on some user-specified criteria. </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xargs - used to build and execute commands from standard input.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grep - searching plain-text data sets for lines that match a regular expression.</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egrep -  searches for a text pattern, using extended regular expression.</a:t>
            </a:r>
            <a:endParaRPr b="0" lang="en-US" sz="2000" spc="-1" strike="noStrike">
              <a:latin typeface="Arial"/>
            </a:endParaRPr>
          </a:p>
        </p:txBody>
      </p:sp>
      <p:sp>
        <p:nvSpPr>
          <p:cNvPr id="784" name="CustomShape 3"/>
          <p:cNvSpPr/>
          <p:nvPr/>
        </p:nvSpPr>
        <p:spPr>
          <a:xfrm>
            <a:off x="8436960" y="4767120"/>
            <a:ext cx="246960" cy="2710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03C436D5-54C6-4E5A-9762-344ADED369E1}"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5" name="CustomShape 1"/>
          <p:cNvSpPr/>
          <p:nvPr/>
        </p:nvSpPr>
        <p:spPr>
          <a:xfrm>
            <a:off x="457200" y="205920"/>
            <a:ext cx="8226720" cy="8542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3.1 - Given a scenario, create simple shell scripts to automate common tasks.</a:t>
            </a:r>
            <a:endParaRPr b="0" lang="en-US" sz="2800" spc="-1" strike="noStrike">
              <a:latin typeface="Arial"/>
            </a:endParaRPr>
          </a:p>
        </p:txBody>
      </p:sp>
      <p:sp>
        <p:nvSpPr>
          <p:cNvPr id="786" name="CustomShape 2"/>
          <p:cNvSpPr/>
          <p:nvPr/>
        </p:nvSpPr>
        <p:spPr>
          <a:xfrm>
            <a:off x="457200" y="1200240"/>
            <a:ext cx="8226720" cy="339156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Common script utilities (cont)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tee -  reads standard input and writes it to both standard output and one or more files.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wc – read STDIN or files, counts newlines, words, bytes.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cut - used to extract sections from each line of input, usually from a file.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tr - (translate) replacing or removing specific characters in its input data set.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head – prints data from the start of a file or piped data.</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tail – prints data from the end of a file or piped data.</a:t>
            </a:r>
            <a:endParaRPr b="0" lang="en-US" sz="2000" spc="-1" strike="noStrike">
              <a:latin typeface="Arial"/>
            </a:endParaRPr>
          </a:p>
        </p:txBody>
      </p:sp>
      <p:sp>
        <p:nvSpPr>
          <p:cNvPr id="787" name="CustomShape 3"/>
          <p:cNvSpPr/>
          <p:nvPr/>
        </p:nvSpPr>
        <p:spPr>
          <a:xfrm>
            <a:off x="8436960" y="4767120"/>
            <a:ext cx="246960" cy="2710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ACB88994-8081-429D-BC2F-66C2FD2724D8}"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7" name="CustomShape 1"/>
          <p:cNvSpPr/>
          <p:nvPr/>
        </p:nvSpPr>
        <p:spPr>
          <a:xfrm>
            <a:off x="8424720" y="4767120"/>
            <a:ext cx="259200" cy="2710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DDEF1CED-DA18-4548-8DA5-5AE59F28F36F}" type="slidenum">
              <a:rPr b="0" lang="en-US" sz="900" spc="-1" strike="noStrike">
                <a:solidFill>
                  <a:srgbClr val="69727b"/>
                </a:solidFill>
                <a:latin typeface="Calibri"/>
                <a:ea typeface="DejaVu Sans"/>
              </a:rPr>
              <a:t>1</a:t>
            </a:fld>
            <a:endParaRPr b="0" lang="en-US" sz="900" spc="-1" strike="noStrike">
              <a:latin typeface="Arial"/>
            </a:endParaRPr>
          </a:p>
        </p:txBody>
      </p:sp>
      <p:sp>
        <p:nvSpPr>
          <p:cNvPr id="678" name="CustomShape 2"/>
          <p:cNvSpPr/>
          <p:nvPr/>
        </p:nvSpPr>
        <p:spPr>
          <a:xfrm>
            <a:off x="3133440" y="1783080"/>
            <a:ext cx="360" cy="3067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79" name="CustomShape 3"/>
          <p:cNvSpPr/>
          <p:nvPr/>
        </p:nvSpPr>
        <p:spPr>
          <a:xfrm>
            <a:off x="2833200" y="1521720"/>
            <a:ext cx="59724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Slides</a:t>
            </a:r>
            <a:endParaRPr b="0" lang="en-US" sz="1200" spc="-1" strike="noStrike">
              <a:latin typeface="Arial"/>
            </a:endParaRPr>
          </a:p>
        </p:txBody>
      </p:sp>
      <p:sp>
        <p:nvSpPr>
          <p:cNvPr id="680" name="CustomShape 4"/>
          <p:cNvSpPr/>
          <p:nvPr/>
        </p:nvSpPr>
        <p:spPr>
          <a:xfrm flipV="1">
            <a:off x="2397240" y="2901600"/>
            <a:ext cx="360" cy="3139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81" name="CustomShape 5"/>
          <p:cNvSpPr/>
          <p:nvPr/>
        </p:nvSpPr>
        <p:spPr>
          <a:xfrm>
            <a:off x="5319720" y="1783080"/>
            <a:ext cx="360" cy="3067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82" name="CustomShape 6"/>
          <p:cNvSpPr/>
          <p:nvPr/>
        </p:nvSpPr>
        <p:spPr>
          <a:xfrm>
            <a:off x="1212120" y="1497960"/>
            <a:ext cx="95688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Multimedia</a:t>
            </a:r>
            <a:endParaRPr b="0" lang="en-US" sz="1200" spc="-1" strike="noStrike">
              <a:latin typeface="Arial"/>
            </a:endParaRPr>
          </a:p>
        </p:txBody>
      </p:sp>
      <p:sp>
        <p:nvSpPr>
          <p:cNvPr id="683" name="CustomShape 7"/>
          <p:cNvSpPr/>
          <p:nvPr/>
        </p:nvSpPr>
        <p:spPr>
          <a:xfrm>
            <a:off x="4322160" y="1489320"/>
            <a:ext cx="59724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Bios</a:t>
            </a:r>
            <a:endParaRPr b="0" lang="en-US" sz="1200" spc="-1" strike="noStrike">
              <a:latin typeface="Arial"/>
            </a:endParaRPr>
          </a:p>
        </p:txBody>
      </p:sp>
      <p:sp>
        <p:nvSpPr>
          <p:cNvPr id="684" name="CustomShape 8"/>
          <p:cNvSpPr/>
          <p:nvPr/>
        </p:nvSpPr>
        <p:spPr>
          <a:xfrm flipV="1">
            <a:off x="3879720" y="2889360"/>
            <a:ext cx="360" cy="3139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85" name="CustomShape 9"/>
          <p:cNvSpPr/>
          <p:nvPr/>
        </p:nvSpPr>
        <p:spPr>
          <a:xfrm>
            <a:off x="3300480" y="3225600"/>
            <a:ext cx="131868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Today’s Resources</a:t>
            </a:r>
            <a:endParaRPr b="0" lang="en-US" sz="1200" spc="-1" strike="noStrike">
              <a:latin typeface="Arial"/>
            </a:endParaRPr>
          </a:p>
        </p:txBody>
      </p:sp>
      <p:sp>
        <p:nvSpPr>
          <p:cNvPr id="686" name="CustomShape 10"/>
          <p:cNvSpPr/>
          <p:nvPr/>
        </p:nvSpPr>
        <p:spPr>
          <a:xfrm>
            <a:off x="1638000" y="1774800"/>
            <a:ext cx="360" cy="3067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87" name="CustomShape 11"/>
          <p:cNvSpPr/>
          <p:nvPr/>
        </p:nvSpPr>
        <p:spPr>
          <a:xfrm>
            <a:off x="4889520" y="1480320"/>
            <a:ext cx="86868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ON24 Help</a:t>
            </a:r>
            <a:endParaRPr b="0" lang="en-US" sz="1200" spc="-1" strike="noStrike">
              <a:latin typeface="Arial"/>
            </a:endParaRPr>
          </a:p>
        </p:txBody>
      </p:sp>
      <p:sp>
        <p:nvSpPr>
          <p:cNvPr id="688" name="CustomShape 12"/>
          <p:cNvSpPr/>
          <p:nvPr/>
        </p:nvSpPr>
        <p:spPr>
          <a:xfrm flipV="1">
            <a:off x="6108120" y="2889360"/>
            <a:ext cx="360" cy="3139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89" name="CustomShape 13"/>
          <p:cNvSpPr/>
          <p:nvPr/>
        </p:nvSpPr>
        <p:spPr>
          <a:xfrm>
            <a:off x="5628240" y="3259440"/>
            <a:ext cx="95688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Group Chat</a:t>
            </a:r>
            <a:endParaRPr b="0" lang="en-US" sz="1200" spc="-1" strike="noStrike">
              <a:latin typeface="Arial"/>
            </a:endParaRPr>
          </a:p>
        </p:txBody>
      </p:sp>
      <p:sp>
        <p:nvSpPr>
          <p:cNvPr id="690" name="CustomShape 14"/>
          <p:cNvSpPr/>
          <p:nvPr/>
        </p:nvSpPr>
        <p:spPr>
          <a:xfrm>
            <a:off x="4595040" y="1774800"/>
            <a:ext cx="360" cy="3067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91" name="CustomShape 15"/>
          <p:cNvSpPr/>
          <p:nvPr/>
        </p:nvSpPr>
        <p:spPr>
          <a:xfrm>
            <a:off x="2160360" y="3221280"/>
            <a:ext cx="52848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Q&amp;A</a:t>
            </a:r>
            <a:endParaRPr b="0" lang="en-US" sz="1200" spc="-1" strike="noStrike">
              <a:latin typeface="Arial"/>
            </a:endParaRPr>
          </a:p>
        </p:txBody>
      </p:sp>
      <p:sp>
        <p:nvSpPr>
          <p:cNvPr id="692" name="CustomShape 16"/>
          <p:cNvSpPr/>
          <p:nvPr/>
        </p:nvSpPr>
        <p:spPr>
          <a:xfrm flipV="1">
            <a:off x="7598160" y="2901600"/>
            <a:ext cx="360" cy="3139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93" name="CustomShape 17"/>
          <p:cNvSpPr/>
          <p:nvPr/>
        </p:nvSpPr>
        <p:spPr>
          <a:xfrm>
            <a:off x="6328440" y="1321200"/>
            <a:ext cx="1221120" cy="45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Certificate of Attendance</a:t>
            </a:r>
            <a:endParaRPr b="0" lang="en-US" sz="1200" spc="-1" strike="noStrike">
              <a:latin typeface="Arial"/>
            </a:endParaRPr>
          </a:p>
        </p:txBody>
      </p:sp>
      <p:sp>
        <p:nvSpPr>
          <p:cNvPr id="694" name="CustomShape 18"/>
          <p:cNvSpPr/>
          <p:nvPr/>
        </p:nvSpPr>
        <p:spPr>
          <a:xfrm>
            <a:off x="6816240" y="1766160"/>
            <a:ext cx="360" cy="3067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695" name="CustomShape 19"/>
          <p:cNvSpPr/>
          <p:nvPr/>
        </p:nvSpPr>
        <p:spPr>
          <a:xfrm>
            <a:off x="7319520" y="3237120"/>
            <a:ext cx="95688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Survey</a:t>
            </a:r>
            <a:endParaRPr b="0" lang="en-US" sz="1200" spc="-1" strike="noStrike">
              <a:latin typeface="Arial"/>
            </a:endParaRPr>
          </a:p>
        </p:txBody>
      </p:sp>
      <p:pic>
        <p:nvPicPr>
          <p:cNvPr id="696" name="Picture 4" descr=""/>
          <p:cNvPicPr/>
          <p:nvPr/>
        </p:nvPicPr>
        <p:blipFill>
          <a:blip r:embed="rId1"/>
          <a:stretch/>
        </p:blipFill>
        <p:spPr>
          <a:xfrm>
            <a:off x="1247400" y="2154240"/>
            <a:ext cx="6774840" cy="67752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8" name="CustomShape 1"/>
          <p:cNvSpPr/>
          <p:nvPr/>
        </p:nvSpPr>
        <p:spPr>
          <a:xfrm>
            <a:off x="457200" y="205920"/>
            <a:ext cx="8226720" cy="8542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3.1 - Given a scenario, create simple shell scripts to automate common tasks.</a:t>
            </a:r>
            <a:endParaRPr b="0" lang="en-US" sz="2800" spc="-1" strike="noStrike">
              <a:latin typeface="Arial"/>
            </a:endParaRPr>
          </a:p>
        </p:txBody>
      </p:sp>
      <p:sp>
        <p:nvSpPr>
          <p:cNvPr id="789" name="CustomShape 2"/>
          <p:cNvSpPr/>
          <p:nvPr/>
        </p:nvSpPr>
        <p:spPr>
          <a:xfrm>
            <a:off x="457200" y="1200240"/>
            <a:ext cx="8226720" cy="339156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Environment variables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$PATH - tells a Linux system where to look for certain programs.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$SHELL – shows what Shell is running.</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 - return value of the last executed command.</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Relative and absolute paths</a:t>
            </a:r>
            <a:endParaRPr b="0" lang="en-US" sz="2000" spc="-1" strike="noStrike">
              <a:latin typeface="Arial"/>
            </a:endParaRPr>
          </a:p>
        </p:txBody>
      </p:sp>
      <p:sp>
        <p:nvSpPr>
          <p:cNvPr id="790" name="CustomShape 3"/>
          <p:cNvSpPr/>
          <p:nvPr/>
        </p:nvSpPr>
        <p:spPr>
          <a:xfrm>
            <a:off x="8436960" y="4767120"/>
            <a:ext cx="246960" cy="2710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1F5ED228-C446-4B03-9D14-E624DDEF3D83}"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1" name="CustomShape 1"/>
          <p:cNvSpPr/>
          <p:nvPr/>
        </p:nvSpPr>
        <p:spPr>
          <a:xfrm>
            <a:off x="722160" y="1955160"/>
            <a:ext cx="7767360" cy="101664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4000" spc="-1" strike="noStrike" cap="all">
                <a:solidFill>
                  <a:srgbClr val="ffffff"/>
                </a:solidFill>
                <a:latin typeface="Calibri"/>
                <a:ea typeface="DejaVu Sans"/>
              </a:rPr>
              <a:t>PRogramming </a:t>
            </a:r>
            <a:endParaRPr b="0" lang="en-US" sz="4000" spc="-1" strike="noStrike">
              <a:latin typeface="Arial"/>
            </a:endParaRPr>
          </a:p>
        </p:txBody>
      </p:sp>
      <p:sp>
        <p:nvSpPr>
          <p:cNvPr id="792" name="CustomShape 2"/>
          <p:cNvSpPr/>
          <p:nvPr/>
        </p:nvSpPr>
        <p:spPr>
          <a:xfrm>
            <a:off x="8424720" y="4767120"/>
            <a:ext cx="257040" cy="26892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47431A34-4100-4153-AFB8-0E98881CE74F}"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793" name="Picture 7" descr="Logo&#10;&#10;Description automatically generated"/>
          <p:cNvPicPr/>
          <p:nvPr/>
        </p:nvPicPr>
        <p:blipFill>
          <a:blip r:embed="rId1"/>
          <a:stretch/>
        </p:blipFill>
        <p:spPr>
          <a:xfrm>
            <a:off x="5304600" y="1274760"/>
            <a:ext cx="3115080" cy="258876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4"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Programming</a:t>
            </a:r>
            <a:endParaRPr b="0" lang="en-US" sz="2800" spc="-1" strike="noStrike">
              <a:latin typeface="Arial"/>
            </a:endParaRPr>
          </a:p>
        </p:txBody>
      </p:sp>
      <p:sp>
        <p:nvSpPr>
          <p:cNvPr id="795"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There are basically two ways to handle this sub domain:</a:t>
            </a:r>
            <a:endParaRPr b="0" lang="en-US" sz="2000" spc="-1" strike="noStrike">
              <a:latin typeface="Arial"/>
            </a:endParaRPr>
          </a:p>
          <a:p>
            <a:pPr lvl="1" marL="800280" indent="-342000">
              <a:lnSpc>
                <a:spcPct val="100000"/>
              </a:lnSpc>
              <a:spcBef>
                <a:spcPts val="360"/>
              </a:spcBef>
              <a:buClr>
                <a:srgbClr val="576068"/>
              </a:buClr>
              <a:buFont typeface="Arial"/>
              <a:buAutoNum type="arabicParenR"/>
            </a:pPr>
            <a:r>
              <a:rPr b="0" lang="en-US" sz="1800" spc="-1" strike="noStrike">
                <a:solidFill>
                  <a:srgbClr val="576068"/>
                </a:solidFill>
                <a:latin typeface="Calibri"/>
                <a:ea typeface="DejaVu Sans"/>
              </a:rPr>
              <a:t>Assume or require previous basic programming experience and then teach to the specific objectives covered by Exam.</a:t>
            </a:r>
            <a:endParaRPr b="0" lang="en-US" sz="1800" spc="-1" strike="noStrike">
              <a:latin typeface="Arial"/>
            </a:endParaRPr>
          </a:p>
          <a:p>
            <a:pPr lvl="1" marL="800280" indent="-342000">
              <a:lnSpc>
                <a:spcPct val="100000"/>
              </a:lnSpc>
              <a:spcBef>
                <a:spcPts val="360"/>
              </a:spcBef>
              <a:buClr>
                <a:srgbClr val="576068"/>
              </a:buClr>
              <a:buFont typeface="Arial"/>
              <a:buAutoNum type="arabicParenR"/>
            </a:pPr>
            <a:r>
              <a:rPr b="0" lang="en-US" sz="1800" spc="-1" strike="noStrike">
                <a:solidFill>
                  <a:srgbClr val="576068"/>
                </a:solidFill>
                <a:latin typeface="Calibri"/>
                <a:ea typeface="DejaVu Sans"/>
              </a:rPr>
              <a:t>Teach basic programming concepts, introduce all four of the possible languages, and cover the objectives from the Exam.</a:t>
            </a:r>
            <a:endParaRPr b="0" lang="en-US" sz="18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I have chosen the second option for a few of reasons:</a:t>
            </a:r>
            <a:endParaRPr b="0" lang="en-US" sz="2000" spc="-1" strike="noStrike">
              <a:latin typeface="Arial"/>
            </a:endParaRPr>
          </a:p>
          <a:p>
            <a:pPr lvl="1" marL="800280" indent="-342000">
              <a:lnSpc>
                <a:spcPct val="100000"/>
              </a:lnSpc>
              <a:spcBef>
                <a:spcPts val="360"/>
              </a:spcBef>
              <a:buClr>
                <a:srgbClr val="576068"/>
              </a:buClr>
              <a:buFont typeface="Arial"/>
              <a:buAutoNum type="arabicParenR"/>
            </a:pPr>
            <a:r>
              <a:rPr b="0" lang="en-US" sz="1800" spc="-1" strike="noStrike">
                <a:solidFill>
                  <a:srgbClr val="576068"/>
                </a:solidFill>
                <a:latin typeface="Calibri"/>
                <a:ea typeface="DejaVu Sans"/>
              </a:rPr>
              <a:t>Around 25% of our class does not have previous programming experience.</a:t>
            </a:r>
            <a:endParaRPr b="0" lang="en-US" sz="1800" spc="-1" strike="noStrike">
              <a:latin typeface="Arial"/>
            </a:endParaRPr>
          </a:p>
          <a:p>
            <a:pPr lvl="1" marL="800280" indent="-342000">
              <a:lnSpc>
                <a:spcPct val="100000"/>
              </a:lnSpc>
              <a:spcBef>
                <a:spcPts val="360"/>
              </a:spcBef>
              <a:buClr>
                <a:srgbClr val="576068"/>
              </a:buClr>
              <a:buFont typeface="Arial"/>
              <a:buAutoNum type="arabicParenR"/>
            </a:pPr>
            <a:r>
              <a:rPr b="0" lang="en-US" sz="1800" spc="-1" strike="noStrike">
                <a:solidFill>
                  <a:srgbClr val="576068"/>
                </a:solidFill>
                <a:latin typeface="Calibri"/>
                <a:ea typeface="DejaVu Sans"/>
              </a:rPr>
              <a:t>I simply believe this is the better approach.</a:t>
            </a:r>
            <a:endParaRPr b="0" lang="en-US" sz="1800" spc="-1" strike="noStrike">
              <a:latin typeface="Arial"/>
            </a:endParaRPr>
          </a:p>
          <a:p>
            <a:pPr lvl="1" marL="800280" indent="-342000">
              <a:lnSpc>
                <a:spcPct val="100000"/>
              </a:lnSpc>
              <a:spcBef>
                <a:spcPts val="360"/>
              </a:spcBef>
              <a:buClr>
                <a:srgbClr val="576068"/>
              </a:buClr>
              <a:buFont typeface="Arial"/>
              <a:buAutoNum type="arabicParenR"/>
            </a:pPr>
            <a:r>
              <a:rPr b="0" lang="en-US" sz="1800" spc="-1" strike="noStrike">
                <a:solidFill>
                  <a:srgbClr val="576068"/>
                </a:solidFill>
                <a:latin typeface="Calibri"/>
                <a:ea typeface="DejaVu Sans"/>
              </a:rPr>
              <a:t>I have come up with what I hope is a unique way to present this material that I think you will find useful, educational and hopefully even fun.</a:t>
            </a:r>
            <a:endParaRPr b="0" lang="en-US" sz="1800" spc="-1" strike="noStrike">
              <a:latin typeface="Arial"/>
            </a:endParaRPr>
          </a:p>
        </p:txBody>
      </p:sp>
      <p:sp>
        <p:nvSpPr>
          <p:cNvPr id="796"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4361AD11-B5A2-4C2A-A2B6-99E7DBC756F6}"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7" name="CustomShape 1"/>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What is programming?</a:t>
            </a:r>
            <a:endParaRPr b="0" lang="en-US" sz="20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the act of instructing computers , via a sequence of instructions called a program or script, to perform tasks and solve problems.</a:t>
            </a:r>
            <a:endParaRPr b="0" lang="en-US" sz="18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How are programs written?</a:t>
            </a:r>
            <a:endParaRPr b="0" lang="en-US" sz="20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Machine code was used for early programs, written in the instruction set of the particular machine, often directly in binary. Assembly languages were then developed that let the programmer specify instruction in a text format with abbreviations for operations and meaningful names for interacting with stored values.  However, this was limited by the fact that any two machines with different instruction sets also had different versions of machine code or Assembly language.</a:t>
            </a:r>
            <a:endParaRPr b="0" lang="en-US" sz="1800" spc="-1" strike="noStrike">
              <a:latin typeface="Arial"/>
            </a:endParaRPr>
          </a:p>
          <a:p>
            <a:pPr>
              <a:lnSpc>
                <a:spcPct val="100000"/>
              </a:lnSpc>
            </a:pPr>
            <a:endParaRPr b="0" lang="en-US" sz="1800" spc="-1" strike="noStrike">
              <a:latin typeface="Arial"/>
            </a:endParaRPr>
          </a:p>
        </p:txBody>
      </p:sp>
      <p:sp>
        <p:nvSpPr>
          <p:cNvPr id="798"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1553EAFC-95AA-4352-BAFB-B786FCE8F038}"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799" name="CustomShape 3"/>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Programming</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0" name="CustomShape 1"/>
          <p:cNvSpPr/>
          <p:nvPr/>
        </p:nvSpPr>
        <p:spPr>
          <a:xfrm>
            <a:off x="722160" y="1955160"/>
            <a:ext cx="7771320" cy="10206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4000" spc="-1" strike="noStrike" cap="all">
                <a:solidFill>
                  <a:srgbClr val="ffffff"/>
                </a:solidFill>
                <a:latin typeface="Calibri"/>
                <a:ea typeface="DejaVu Sans"/>
              </a:rPr>
              <a:t>VIDEO</a:t>
            </a:r>
            <a:br/>
            <a:endParaRPr b="0" lang="en-US" sz="4000" spc="-1" strike="noStrike">
              <a:latin typeface="Arial"/>
            </a:endParaRPr>
          </a:p>
        </p:txBody>
      </p:sp>
      <p:sp>
        <p:nvSpPr>
          <p:cNvPr id="801" name="CustomShape 2"/>
          <p:cNvSpPr/>
          <p:nvPr/>
        </p:nvSpPr>
        <p:spPr>
          <a:xfrm>
            <a:off x="722160" y="2977560"/>
            <a:ext cx="7771320" cy="383040"/>
          </a:xfrm>
          <a:prstGeom prst="rect">
            <a:avLst/>
          </a:prstGeom>
          <a:noFill/>
          <a:ln>
            <a:noFill/>
          </a:ln>
        </p:spPr>
        <p:style>
          <a:lnRef idx="0"/>
          <a:fillRef idx="0"/>
          <a:effectRef idx="0"/>
          <a:fontRef idx="minor"/>
        </p:style>
        <p:txBody>
          <a:bodyPr lIns="0" rIns="90000" tIns="45000" bIns="45000" anchor="b">
            <a:noAutofit/>
          </a:bodyPr>
          <a:p>
            <a:pPr>
              <a:lnSpc>
                <a:spcPct val="100000"/>
              </a:lnSpc>
              <a:spcBef>
                <a:spcPts val="1199"/>
              </a:spcBef>
            </a:pPr>
            <a:r>
              <a:rPr b="0" lang="en-US" sz="2000" spc="-1" strike="noStrike">
                <a:solidFill>
                  <a:srgbClr val="ffffff"/>
                </a:solidFill>
                <a:latin typeface="Calibri"/>
                <a:ea typeface="DejaVu Sans"/>
              </a:rPr>
              <a:t>Minecraft CPU and programming video</a:t>
            </a:r>
            <a:endParaRPr b="0" lang="en-US" sz="2000" spc="-1" strike="noStrike">
              <a:latin typeface="Arial"/>
            </a:endParaRPr>
          </a:p>
          <a:p>
            <a:pPr>
              <a:lnSpc>
                <a:spcPct val="100000"/>
              </a:lnSpc>
              <a:spcBef>
                <a:spcPts val="1199"/>
              </a:spcBef>
            </a:pPr>
            <a:r>
              <a:rPr b="0" lang="en-US" sz="2000" spc="-1" strike="noStrike">
                <a:solidFill>
                  <a:srgbClr val="ffffff"/>
                </a:solidFill>
                <a:latin typeface="Calibri"/>
                <a:ea typeface="DejaVu Sans"/>
              </a:rPr>
              <a:t>https://www.youtube.com/watch?v=yuMlhKI-pzE</a:t>
            </a:r>
            <a:endParaRPr b="0" lang="en-US" sz="2000" spc="-1" strike="noStrike">
              <a:latin typeface="Arial"/>
            </a:endParaRPr>
          </a:p>
        </p:txBody>
      </p:sp>
      <p:sp>
        <p:nvSpPr>
          <p:cNvPr id="802" name="CustomShape 3"/>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739E323A-181E-4F8E-AB31-4B358C7F2913}"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803" name="Picture 7" descr="A close up of a sign&#10;&#10;Description generated with very high confidence"/>
          <p:cNvPicPr/>
          <p:nvPr/>
        </p:nvPicPr>
        <p:blipFill>
          <a:blip r:embed="rId1"/>
          <a:stretch/>
        </p:blipFill>
        <p:spPr>
          <a:xfrm>
            <a:off x="6363720" y="2627280"/>
            <a:ext cx="1870200" cy="155448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4" name="CustomShape 1"/>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How are programs written?</a:t>
            </a:r>
            <a:endParaRPr b="0" lang="en-US" sz="20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Today most programs are writing in a Higher-level language that allow the programmer to write programs that are more abstract, and less bound to the underlying hardware.  Early examples of higher-level languages include Fortran (derived from Formula Translation), COBOL (acronym for Common Business-Oriented Language), Lisp (derives from LISt Processor), and BASIC (Beginner's All-Purpose Symbolic Instruction Code).</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Most programs are simply text files (or a collection of related text files) and we have developed very powerful text or code editors to help us write programs.  Today’s editors and integrated development environments (IDE) provide for error and syntax checking, and other features such as color coding to help make programming easier and to help prevent mistakes and bugs.</a:t>
            </a:r>
            <a:endParaRPr b="0" lang="en-US" sz="1800" spc="-1" strike="noStrike">
              <a:latin typeface="Arial"/>
            </a:endParaRPr>
          </a:p>
          <a:p>
            <a:pPr>
              <a:lnSpc>
                <a:spcPct val="100000"/>
              </a:lnSpc>
            </a:pPr>
            <a:endParaRPr b="0" lang="en-US" sz="1800" spc="-1" strike="noStrike">
              <a:latin typeface="Arial"/>
            </a:endParaRPr>
          </a:p>
        </p:txBody>
      </p:sp>
      <p:sp>
        <p:nvSpPr>
          <p:cNvPr id="805"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DBE85192-EE10-4331-B090-114838BA7132}"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06" name="CustomShape 3"/>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Programming</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7" name="CustomShape 1"/>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Scripting and Programming 101</a:t>
            </a:r>
            <a:endParaRPr b="0" lang="en-US" sz="20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Don’t Panic! </a:t>
            </a:r>
            <a:r>
              <a:rPr b="0" lang="en-US" sz="1800" spc="-1" strike="noStrike">
                <a:solidFill>
                  <a:srgbClr val="576068"/>
                </a:solidFill>
                <a:latin typeface="Wingdings"/>
                <a:ea typeface="DejaVu Sans"/>
              </a:rPr>
              <a:t></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Scripts are just short programs that automate the execution of tasks that could alternatively be executed one-by-one at the command line.</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All programming languages, including scripting languages, have a collection of commands or keywords and a set of rules on how to use them. This set of rules for writing a program or script in any given language is called the Syntax. Once you learn the keywords and Syntax, you can use an editor to write your code.</a:t>
            </a:r>
            <a:endParaRPr b="0" lang="en-US" sz="1800" spc="-1" strike="noStrike">
              <a:latin typeface="Arial"/>
            </a:endParaRPr>
          </a:p>
          <a:p>
            <a:pPr lvl="2" marL="1081080" indent="-165600">
              <a:lnSpc>
                <a:spcPct val="100000"/>
              </a:lnSpc>
              <a:spcBef>
                <a:spcPts val="320"/>
              </a:spcBef>
              <a:buClr>
                <a:srgbClr val="576068"/>
              </a:buClr>
              <a:buSzPct val="80000"/>
              <a:buFont typeface="Wingdings" charset="2"/>
              <a:buChar char=""/>
            </a:pPr>
            <a:r>
              <a:rPr b="0" lang="en-US" sz="1600" spc="-1" strike="noStrike">
                <a:solidFill>
                  <a:srgbClr val="576068"/>
                </a:solidFill>
                <a:latin typeface="Calibri"/>
                <a:ea typeface="DejaVu Sans"/>
              </a:rPr>
              <a:t>Interpreted languages (each line of code is run or interpreted line by line)</a:t>
            </a:r>
            <a:endParaRPr b="0" lang="en-US" sz="1600" spc="-1" strike="noStrike">
              <a:latin typeface="Arial"/>
            </a:endParaRPr>
          </a:p>
          <a:p>
            <a:pPr lvl="2" marL="1081080" indent="-165600">
              <a:lnSpc>
                <a:spcPct val="100000"/>
              </a:lnSpc>
              <a:spcBef>
                <a:spcPts val="320"/>
              </a:spcBef>
              <a:buClr>
                <a:srgbClr val="576068"/>
              </a:buClr>
              <a:buSzPct val="80000"/>
              <a:buFont typeface="Wingdings" charset="2"/>
              <a:buChar char=""/>
            </a:pPr>
            <a:r>
              <a:rPr b="0" lang="en-US" sz="1600" spc="-1" strike="noStrike">
                <a:solidFill>
                  <a:srgbClr val="576068"/>
                </a:solidFill>
                <a:latin typeface="Calibri"/>
                <a:ea typeface="DejaVu Sans"/>
              </a:rPr>
              <a:t>Compiled languages (code is compiled to convert it into executable binary code)</a:t>
            </a:r>
            <a:endParaRPr b="0" lang="en-US" sz="1600" spc="-1" strike="noStrike">
              <a:latin typeface="Arial"/>
            </a:endParaRPr>
          </a:p>
          <a:p>
            <a:pPr>
              <a:lnSpc>
                <a:spcPct val="100000"/>
              </a:lnSpc>
            </a:pPr>
            <a:endParaRPr b="0" lang="en-US" sz="1600" spc="-1" strike="noStrike">
              <a:latin typeface="Arial"/>
            </a:endParaRPr>
          </a:p>
        </p:txBody>
      </p:sp>
      <p:sp>
        <p:nvSpPr>
          <p:cNvPr id="808"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F5E418EC-06DE-48C3-8059-FAE9158966F6}"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09" name="CustomShape 3"/>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Programming</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0" name="CustomShape 1"/>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Scripting and Programming 101</a:t>
            </a:r>
            <a:endParaRPr b="0" lang="en-US" sz="20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Programming languages also support variables within their Syntax. Variables in programming are simply named placeholders for some other value. The variable name is used in code to reference the stored value. For example, a website which requires a login might store the user name in a variable called $UserName.</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Be aware that most languages have rules for naming a variable, much like file naming rules for an operating system, where certain special characters are not allowed. It is good practice to use short, descriptive names and no spaces.</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An important concept related to variables is Scope, the visibility of variables a script or program can see or use. Most languages have both global and local scopes, so if a variable is not working as expected, it could be a scope issue.</a:t>
            </a:r>
            <a:endParaRPr b="0" lang="en-US" sz="1800" spc="-1" strike="noStrike">
              <a:latin typeface="Arial"/>
            </a:endParaRPr>
          </a:p>
        </p:txBody>
      </p:sp>
      <p:sp>
        <p:nvSpPr>
          <p:cNvPr id="811"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01189246-2AE5-4AC0-B552-8EE9D57F3F42}"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12" name="CustomShape 3"/>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Programming</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3" name="CustomShape 1"/>
          <p:cNvSpPr/>
          <p:nvPr/>
        </p:nvSpPr>
        <p:spPr>
          <a:xfrm>
            <a:off x="457200" y="117108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Scripting and Programming 101</a:t>
            </a:r>
            <a:endParaRPr b="0" lang="en-US" sz="20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For a script or program to be more than just a list of individual commands, the languages support flow control functions such as IF-statements and Loops.</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IF-statements allow a script or program to produce different results based on particular criteria. Most languages support more complex constructs using ElseIF and Else as well.  Think:  IF this, do that…</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While there are different types of Loops, these structures allow a script or program to repeat steps as needed based upon certain criteria. There are a number of common loop types, including While, Do, and For.</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To support conditional criteria, languages support Operators such as the standard math (+, -, *, /), logical (&lt;, &gt;, =, ==), and others. The plus sign has two meanings, addition on numbers or concatenation on strings.</a:t>
            </a:r>
            <a:endParaRPr b="0" lang="en-US" sz="1800" spc="-1" strike="noStrike">
              <a:latin typeface="Arial"/>
            </a:endParaRPr>
          </a:p>
        </p:txBody>
      </p:sp>
      <p:sp>
        <p:nvSpPr>
          <p:cNvPr id="814"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B80DF871-C750-46F8-9E45-2A4BAFD920E7}"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15" name="CustomShape 3"/>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Programming</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6" name="CustomShape 1"/>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Scripting and Programming 101</a:t>
            </a:r>
            <a:endParaRPr b="0" lang="en-US" sz="20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Another important part of programming is the concept of Functions, or scripts within scripts.</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Functions allow a programmer to group together a number of commands and give that group a name. These are particularly useful if there are certain tasks which need to be performed several times. Instead of writing out the same code over and over again throughout the program, functions allow the code to be written once, then called via the function name every time it is needed.</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Functions also make it easier to re-use code and share this code and functionality across multiple scripts or programs.</a:t>
            </a:r>
            <a:endParaRPr b="0" lang="en-US" sz="1800" spc="-1" strike="noStrike">
              <a:latin typeface="Arial"/>
            </a:endParaRPr>
          </a:p>
        </p:txBody>
      </p:sp>
      <p:sp>
        <p:nvSpPr>
          <p:cNvPr id="817"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6DE0035E-71B6-4C9C-BCAC-8CB534A88329}"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18" name="CustomShape 3"/>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Programming</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7" name="CustomShape 1"/>
          <p:cNvSpPr/>
          <p:nvPr/>
        </p:nvSpPr>
        <p:spPr>
          <a:xfrm>
            <a:off x="0" y="0"/>
            <a:ext cx="9143280" cy="514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698" name="CustomShape 2"/>
          <p:cNvSpPr/>
          <p:nvPr/>
        </p:nvSpPr>
        <p:spPr>
          <a:xfrm flipH="1">
            <a:off x="-720" y="4806720"/>
            <a:ext cx="9143280" cy="342360"/>
          </a:xfrm>
          <a:prstGeom prst="rect">
            <a:avLst/>
          </a:prstGeom>
          <a:gradFill rotWithShape="0">
            <a:gsLst>
              <a:gs pos="0">
                <a:srgbClr val="000000">
                  <a:alpha val="97254"/>
                </a:srgbClr>
              </a:gs>
              <a:gs pos="100000">
                <a:srgbClr val="4472c4"/>
              </a:gs>
            </a:gsLst>
            <a:lin ang="8400000"/>
          </a:gradFill>
          <a:ln>
            <a:noFill/>
          </a:ln>
        </p:spPr>
        <p:style>
          <a:lnRef idx="2">
            <a:schemeClr val="accent1">
              <a:shade val="50000"/>
            </a:schemeClr>
          </a:lnRef>
          <a:fillRef idx="1">
            <a:schemeClr val="accent1"/>
          </a:fillRef>
          <a:effectRef idx="0">
            <a:schemeClr val="accent1"/>
          </a:effectRef>
          <a:fontRef idx="minor"/>
        </p:style>
      </p:sp>
      <p:sp>
        <p:nvSpPr>
          <p:cNvPr id="699" name="CustomShape 3"/>
          <p:cNvSpPr/>
          <p:nvPr/>
        </p:nvSpPr>
        <p:spPr>
          <a:xfrm flipH="1">
            <a:off x="-720" y="4806720"/>
            <a:ext cx="6085800" cy="336240"/>
          </a:xfrm>
          <a:prstGeom prst="rect">
            <a:avLst/>
          </a:prstGeom>
          <a:gradFill rotWithShape="0">
            <a:gsLst>
              <a:gs pos="0">
                <a:srgbClr val="2f5597">
                  <a:alpha val="60000"/>
                </a:srgbClr>
              </a:gs>
              <a:gs pos="100000">
                <a:srgbClr val="000000">
                  <a:alpha val="71372"/>
                </a:srgbClr>
              </a:gs>
            </a:gsLst>
            <a:lin ang="11400000"/>
          </a:gradFill>
          <a:ln>
            <a:noFill/>
          </a:ln>
        </p:spPr>
        <p:style>
          <a:lnRef idx="2">
            <a:schemeClr val="accent1">
              <a:shade val="50000"/>
            </a:schemeClr>
          </a:lnRef>
          <a:fillRef idx="1">
            <a:schemeClr val="accent1"/>
          </a:fillRef>
          <a:effectRef idx="0">
            <a:schemeClr val="accent1"/>
          </a:effectRef>
          <a:fontRef idx="minor"/>
        </p:style>
      </p:sp>
      <p:sp>
        <p:nvSpPr>
          <p:cNvPr id="700" name="CustomShape 4"/>
          <p:cNvSpPr/>
          <p:nvPr/>
        </p:nvSpPr>
        <p:spPr>
          <a:xfrm>
            <a:off x="557280" y="1588320"/>
            <a:ext cx="850788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4472c4"/>
                </a:solidFill>
                <a:latin typeface="Calibri"/>
                <a:ea typeface="Calibri"/>
              </a:rPr>
              <a:t>The CompTIA Instructor Network (CIN) is a worldwide community for instructors who provide CompTIA certification training. </a:t>
            </a:r>
            <a:endParaRPr b="0" lang="en-US" sz="1800" spc="-1" strike="noStrike">
              <a:latin typeface="Arial"/>
            </a:endParaRPr>
          </a:p>
        </p:txBody>
      </p:sp>
      <p:sp>
        <p:nvSpPr>
          <p:cNvPr id="701" name="CustomShape 5"/>
          <p:cNvSpPr/>
          <p:nvPr/>
        </p:nvSpPr>
        <p:spPr>
          <a:xfrm>
            <a:off x="557280" y="2357640"/>
            <a:ext cx="8442000" cy="1850400"/>
          </a:xfrm>
          <a:prstGeom prst="rect">
            <a:avLst/>
          </a:prstGeom>
          <a:noFill/>
          <a:ln>
            <a:noFill/>
          </a:ln>
        </p:spPr>
        <p:style>
          <a:lnRef idx="0"/>
          <a:fillRef idx="0"/>
          <a:effectRef idx="0"/>
          <a:fontRef idx="minor"/>
        </p:style>
        <p:txBody>
          <a:bodyPr lIns="90000" rIns="90000" tIns="45000" bIns="45000">
            <a:spAutoFit/>
          </a:bodyPr>
          <a:p>
            <a:pPr>
              <a:lnSpc>
                <a:spcPct val="107000"/>
              </a:lnSpc>
            </a:pPr>
            <a:r>
              <a:rPr b="0" lang="en-US" sz="1800" spc="-1" strike="noStrike">
                <a:solidFill>
                  <a:srgbClr val="000000"/>
                </a:solidFill>
                <a:latin typeface="Calibri"/>
                <a:ea typeface="Calibri"/>
              </a:rPr>
              <a:t>Benefits of being a community member include:</a:t>
            </a:r>
            <a:endParaRPr b="0" lang="en-US" sz="1800" spc="-1" strike="noStrike">
              <a:latin typeface="Arial"/>
            </a:endParaRPr>
          </a:p>
          <a:p>
            <a:pPr lvl="1" marL="600120" indent="-256320">
              <a:lnSpc>
                <a:spcPct val="107000"/>
              </a:lnSpc>
              <a:buClr>
                <a:srgbClr val="000000"/>
              </a:buClr>
              <a:buFont typeface="Symbol"/>
              <a:buChar char=""/>
            </a:pPr>
            <a:r>
              <a:rPr b="0" lang="en-US" sz="1800" spc="-1" strike="noStrike">
                <a:solidFill>
                  <a:srgbClr val="000000"/>
                </a:solidFill>
                <a:latin typeface="Calibri"/>
                <a:ea typeface="Calibri"/>
              </a:rPr>
              <a:t>Communicate and collaborate with CompTIA staff and other instructors.</a:t>
            </a:r>
            <a:endParaRPr b="0" lang="en-US" sz="1800" spc="-1" strike="noStrike">
              <a:latin typeface="Arial"/>
            </a:endParaRPr>
          </a:p>
          <a:p>
            <a:pPr lvl="1" marL="600120" indent="-256320">
              <a:lnSpc>
                <a:spcPct val="107000"/>
              </a:lnSpc>
              <a:buClr>
                <a:srgbClr val="000000"/>
              </a:buClr>
              <a:buFont typeface="Symbol"/>
              <a:buChar char=""/>
            </a:pPr>
            <a:r>
              <a:rPr b="0" lang="en-US" sz="1800" spc="-1" strike="noStrike">
                <a:solidFill>
                  <a:srgbClr val="000000"/>
                </a:solidFill>
                <a:latin typeface="Calibri"/>
                <a:ea typeface="Calibri"/>
              </a:rPr>
              <a:t>Access resources for students to understand the value of getting certified. </a:t>
            </a:r>
            <a:endParaRPr b="0" lang="en-US" sz="1800" spc="-1" strike="noStrike">
              <a:latin typeface="Arial"/>
            </a:endParaRPr>
          </a:p>
          <a:p>
            <a:pPr lvl="1" marL="600120" indent="-256320">
              <a:lnSpc>
                <a:spcPct val="107000"/>
              </a:lnSpc>
              <a:buClr>
                <a:srgbClr val="000000"/>
              </a:buClr>
              <a:buFont typeface="Symbol"/>
              <a:buChar char=""/>
            </a:pPr>
            <a:r>
              <a:rPr b="0" lang="en-US" sz="1800" spc="-1" strike="noStrike">
                <a:solidFill>
                  <a:srgbClr val="000000"/>
                </a:solidFill>
                <a:latin typeface="Calibri"/>
                <a:ea typeface="Calibri"/>
              </a:rPr>
              <a:t>Receive complimentary training and tools from CompTIA to enrich your classroom. </a:t>
            </a:r>
            <a:endParaRPr b="0" lang="en-US" sz="1800" spc="-1" strike="noStrike">
              <a:latin typeface="Arial"/>
            </a:endParaRPr>
          </a:p>
          <a:p>
            <a:pPr lvl="1" marL="600120" indent="-256320">
              <a:lnSpc>
                <a:spcPct val="107000"/>
              </a:lnSpc>
              <a:buClr>
                <a:srgbClr val="000000"/>
              </a:buClr>
              <a:buFont typeface="Symbol"/>
              <a:buChar char=""/>
            </a:pPr>
            <a:r>
              <a:rPr b="0" lang="en-US" sz="1800" spc="-1" strike="noStrike">
                <a:solidFill>
                  <a:srgbClr val="000000"/>
                </a:solidFill>
                <a:latin typeface="Calibri"/>
                <a:ea typeface="Calibri"/>
              </a:rPr>
              <a:t>Become proficient at teaching CompTIA standards. </a:t>
            </a:r>
            <a:endParaRPr b="0" lang="en-US" sz="1800" spc="-1" strike="noStrike">
              <a:latin typeface="Arial"/>
            </a:endParaRPr>
          </a:p>
          <a:p>
            <a:pPr lvl="1" marL="600120" indent="-256320">
              <a:lnSpc>
                <a:spcPct val="107000"/>
              </a:lnSpc>
              <a:spcAft>
                <a:spcPts val="601"/>
              </a:spcAft>
              <a:buClr>
                <a:srgbClr val="000000"/>
              </a:buClr>
              <a:buFont typeface="Symbol"/>
              <a:buChar char=""/>
            </a:pPr>
            <a:r>
              <a:rPr b="0" lang="en-US" sz="1800" spc="-1" strike="noStrike">
                <a:solidFill>
                  <a:srgbClr val="000000"/>
                </a:solidFill>
                <a:latin typeface="Calibri"/>
                <a:ea typeface="Calibri"/>
              </a:rPr>
              <a:t>Share best practices and resources with each other. </a:t>
            </a:r>
            <a:endParaRPr b="0" lang="en-US" sz="1800" spc="-1" strike="noStrike">
              <a:latin typeface="Arial"/>
            </a:endParaRPr>
          </a:p>
        </p:txBody>
      </p:sp>
      <p:sp>
        <p:nvSpPr>
          <p:cNvPr id="702" name="CustomShape 6"/>
          <p:cNvSpPr/>
          <p:nvPr/>
        </p:nvSpPr>
        <p:spPr>
          <a:xfrm>
            <a:off x="3319920" y="4408200"/>
            <a:ext cx="2765880" cy="4100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100" spc="-1" strike="noStrike">
                <a:solidFill>
                  <a:srgbClr val="ff0000"/>
                </a:solidFill>
                <a:latin typeface="Calibri"/>
                <a:ea typeface="DejaVu Sans"/>
              </a:rPr>
              <a:t>https://cin.comptia.org</a:t>
            </a:r>
            <a:endParaRPr b="0" lang="en-US" sz="2100" spc="-1" strike="noStrike">
              <a:latin typeface="Arial"/>
            </a:endParaRPr>
          </a:p>
        </p:txBody>
      </p:sp>
      <p:pic>
        <p:nvPicPr>
          <p:cNvPr id="703" name="Picture 31" descr="A close up of a logo&#10;&#10;Description automatically generated"/>
          <p:cNvPicPr/>
          <p:nvPr/>
        </p:nvPicPr>
        <p:blipFill>
          <a:blip r:embed="rId1"/>
          <a:srcRect l="0" t="29711" r="0" b="33350"/>
          <a:stretch/>
        </p:blipFill>
        <p:spPr>
          <a:xfrm>
            <a:off x="0" y="168840"/>
            <a:ext cx="4107240" cy="1517040"/>
          </a:xfrm>
          <a:prstGeom prst="rect">
            <a:avLst/>
          </a:prstGeom>
          <a:ln>
            <a:noFill/>
          </a:ln>
        </p:spPr>
      </p:pic>
      <p:pic>
        <p:nvPicPr>
          <p:cNvPr id="704" name="Picture 8" descr="A picture containing logo&#10;&#10;Description automatically generated"/>
          <p:cNvPicPr/>
          <p:nvPr/>
        </p:nvPicPr>
        <p:blipFill>
          <a:blip r:embed="rId2"/>
          <a:stretch/>
        </p:blipFill>
        <p:spPr>
          <a:xfrm>
            <a:off x="7253640" y="3709440"/>
            <a:ext cx="1211400" cy="89424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9" name="CustomShape 1"/>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Scripting and Programming 101</a:t>
            </a:r>
            <a:endParaRPr b="0" lang="en-US" sz="20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Of the types of programming, Procedural &amp; Object-Oriented are most common.</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Procedural programming is a programming paradigm, based upon the concept of the procedure call. Procedures  (often also called routines, subroutines, or functions) are simply a collection of computational steps to be carried out. Any given procedure or function may be called at any point in a program's execution.  Generally, procedural programs or scripts are organized in a fairly linear way, though flow control statements and functions can change the order of execution.</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Object-oriented programming (OOP) is a programming paradigm based on the concept of "objects", which may contain data, in the form of fields, properties or attributes; and code, in the form of procedures, often known as methods.</a:t>
            </a:r>
            <a:endParaRPr b="0" lang="en-US" sz="1800" spc="-1" strike="noStrike">
              <a:latin typeface="Arial"/>
            </a:endParaRPr>
          </a:p>
        </p:txBody>
      </p:sp>
      <p:sp>
        <p:nvSpPr>
          <p:cNvPr id="820"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2D5EAEF8-D270-4F26-8475-6A17E7E05EC9}"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21" name="CustomShape 3"/>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Programming</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2" name="CustomShape 1"/>
          <p:cNvSpPr/>
          <p:nvPr/>
        </p:nvSpPr>
        <p:spPr>
          <a:xfrm>
            <a:off x="457200" y="1200240"/>
            <a:ext cx="403740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Components of Procedural Programs &amp; Languages</a:t>
            </a:r>
            <a:endParaRPr b="0" lang="en-US" sz="2000" spc="-1" strike="noStrike">
              <a:latin typeface="Arial"/>
            </a:endParaRPr>
          </a:p>
          <a:p>
            <a:pPr>
              <a:lnSpc>
                <a:spcPct val="100000"/>
              </a:lnSpc>
              <a:spcBef>
                <a:spcPts val="1199"/>
              </a:spcBef>
            </a:pP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Procedural</a:t>
            </a:r>
            <a:endParaRPr b="0" lang="en-US" sz="20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Syntax</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Key or Reserved words</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Variables</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Functions</a:t>
            </a:r>
            <a:endParaRPr b="0" lang="en-US" sz="1800" spc="-1" strike="noStrike">
              <a:latin typeface="Arial"/>
            </a:endParaRPr>
          </a:p>
        </p:txBody>
      </p:sp>
      <p:sp>
        <p:nvSpPr>
          <p:cNvPr id="823" name="CustomShape 2"/>
          <p:cNvSpPr/>
          <p:nvPr/>
        </p:nvSpPr>
        <p:spPr>
          <a:xfrm>
            <a:off x="4648320" y="1200240"/>
            <a:ext cx="403740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Components of Objected Oriented Programs &amp; Languages</a:t>
            </a:r>
            <a:endParaRPr b="0" lang="en-US" sz="2000" spc="-1" strike="noStrike">
              <a:latin typeface="Arial"/>
            </a:endParaRPr>
          </a:p>
          <a:p>
            <a:pPr>
              <a:lnSpc>
                <a:spcPct val="100000"/>
              </a:lnSpc>
              <a:spcBef>
                <a:spcPts val="1199"/>
              </a:spcBef>
            </a:pP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Object Oriented</a:t>
            </a:r>
            <a:endParaRPr b="0" lang="en-US" sz="20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Syntax</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Key or Reserved words</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Fields, properties, or attributes</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Methods</a:t>
            </a:r>
            <a:endParaRPr b="0" lang="en-US" sz="1800" spc="-1" strike="noStrike">
              <a:latin typeface="Arial"/>
            </a:endParaRPr>
          </a:p>
        </p:txBody>
      </p:sp>
      <p:sp>
        <p:nvSpPr>
          <p:cNvPr id="824" name="CustomShape 3"/>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71A86C96-FA5E-4DB6-AE6B-B3023F5A787D}"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25" name="CustomShape 4"/>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Programming</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6" name="CustomShape 1"/>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Fun example: Chaos Theory experiment in BASIC</a:t>
            </a:r>
            <a:endParaRPr b="0" lang="en-US" sz="20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Put 3 dots in shape of a triangle on paper</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Label as shown</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Roll a six-side dice to determine start</a:t>
            </a:r>
            <a:endParaRPr b="0" lang="en-US" sz="18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Then continue rolling  the die:</a:t>
            </a:r>
            <a:endParaRPr b="0" lang="en-US" sz="1800" spc="-1" strike="noStrike">
              <a:latin typeface="Arial"/>
            </a:endParaRPr>
          </a:p>
          <a:p>
            <a:pPr marL="1081080" indent="-165600">
              <a:lnSpc>
                <a:spcPct val="100000"/>
              </a:lnSpc>
              <a:spcBef>
                <a:spcPts val="320"/>
              </a:spcBef>
            </a:pPr>
            <a:r>
              <a:rPr b="0" lang="en-US" sz="1600" spc="-1" strike="noStrike">
                <a:solidFill>
                  <a:srgbClr val="576068"/>
                </a:solidFill>
                <a:latin typeface="Calibri"/>
                <a:ea typeface="DejaVu Sans"/>
              </a:rPr>
              <a:t>Rule is: move halfway to next indicated</a:t>
            </a:r>
            <a:endParaRPr b="0" lang="en-US" sz="1600" spc="-1" strike="noStrike">
              <a:latin typeface="Arial"/>
            </a:endParaRPr>
          </a:p>
          <a:p>
            <a:pPr marL="1081080" indent="-165600">
              <a:lnSpc>
                <a:spcPct val="100000"/>
              </a:lnSpc>
              <a:spcBef>
                <a:spcPts val="320"/>
              </a:spcBef>
            </a:pPr>
            <a:r>
              <a:rPr b="0" lang="en-US" sz="1600" spc="-1" strike="noStrike">
                <a:solidFill>
                  <a:srgbClr val="576068"/>
                </a:solidFill>
                <a:latin typeface="Calibri"/>
                <a:ea typeface="DejaVu Sans"/>
              </a:rPr>
              <a:t>dot based on die roll and then</a:t>
            </a:r>
            <a:endParaRPr b="0" lang="en-US" sz="1600" spc="-1" strike="noStrike">
              <a:latin typeface="Arial"/>
            </a:endParaRPr>
          </a:p>
          <a:p>
            <a:pPr marL="1081080" indent="-165600">
              <a:lnSpc>
                <a:spcPct val="100000"/>
              </a:lnSpc>
              <a:spcBef>
                <a:spcPts val="320"/>
              </a:spcBef>
            </a:pPr>
            <a:r>
              <a:rPr b="0" lang="en-US" sz="1600" spc="-1" strike="noStrike">
                <a:solidFill>
                  <a:srgbClr val="576068"/>
                </a:solidFill>
                <a:latin typeface="Calibri"/>
                <a:ea typeface="DejaVu Sans"/>
              </a:rPr>
              <a:t>place a new dot on the paper.</a:t>
            </a:r>
            <a:endParaRPr b="0" lang="en-US" sz="1600" spc="-1" strike="noStrike">
              <a:latin typeface="Arial"/>
            </a:endParaRPr>
          </a:p>
          <a:p>
            <a:pPr lvl="1" marL="743040" indent="-284760">
              <a:lnSpc>
                <a:spcPct val="100000"/>
              </a:lnSpc>
              <a:spcBef>
                <a:spcPts val="360"/>
              </a:spcBef>
              <a:buClr>
                <a:srgbClr val="576068"/>
              </a:buClr>
              <a:buFont typeface="Arial"/>
              <a:buChar char="-"/>
            </a:pPr>
            <a:r>
              <a:rPr b="0" lang="en-US" sz="1800" spc="-1" strike="noStrike">
                <a:solidFill>
                  <a:srgbClr val="576068"/>
                </a:solidFill>
                <a:latin typeface="Calibri"/>
                <a:ea typeface="DejaVu Sans"/>
              </a:rPr>
              <a:t>Rinse and repeat</a:t>
            </a:r>
            <a:endParaRPr b="0" lang="en-US" sz="1800" spc="-1" strike="noStrike">
              <a:latin typeface="Arial"/>
            </a:endParaRPr>
          </a:p>
          <a:p>
            <a:pPr>
              <a:lnSpc>
                <a:spcPct val="100000"/>
              </a:lnSpc>
            </a:pPr>
            <a:endParaRPr b="0" lang="en-US" sz="1800" spc="-1" strike="noStrike">
              <a:latin typeface="Arial"/>
            </a:endParaRPr>
          </a:p>
        </p:txBody>
      </p:sp>
      <p:sp>
        <p:nvSpPr>
          <p:cNvPr id="827"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68DDFE14-DCFB-4E86-8653-C2B69BDCDD46}"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828" name="Picture 7" descr=""/>
          <p:cNvPicPr/>
          <p:nvPr/>
        </p:nvPicPr>
        <p:blipFill>
          <a:blip r:embed="rId1"/>
          <a:stretch/>
        </p:blipFill>
        <p:spPr>
          <a:xfrm>
            <a:off x="5069880" y="1523160"/>
            <a:ext cx="3808800" cy="2856600"/>
          </a:xfrm>
          <a:prstGeom prst="rect">
            <a:avLst/>
          </a:prstGeom>
          <a:ln w="9360">
            <a:noFill/>
          </a:ln>
        </p:spPr>
      </p:pic>
      <p:sp>
        <p:nvSpPr>
          <p:cNvPr id="829" name="CustomShape 3"/>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Programming</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0"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Chat Question</a:t>
            </a:r>
            <a:endParaRPr b="0" lang="en-US" sz="2800" spc="-1" strike="noStrike">
              <a:latin typeface="Arial"/>
            </a:endParaRPr>
          </a:p>
        </p:txBody>
      </p:sp>
      <p:sp>
        <p:nvSpPr>
          <p:cNvPr id="831" name="CustomShape 2"/>
          <p:cNvSpPr/>
          <p:nvPr/>
        </p:nvSpPr>
        <p:spPr>
          <a:xfrm>
            <a:off x="457200" y="1200240"/>
            <a:ext cx="4254840" cy="339336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400" spc="-1" strike="noStrike">
                <a:solidFill>
                  <a:srgbClr val="576068"/>
                </a:solidFill>
                <a:latin typeface="Calibri"/>
                <a:ea typeface="DejaVu Sans"/>
              </a:rPr>
              <a:t>What do you think will happen if we write and run a program to do the Chaos Theory experiment?  Will it fill in the triangle or ?</a:t>
            </a:r>
            <a:endParaRPr b="0" lang="en-US" sz="2400" spc="-1" strike="noStrike">
              <a:latin typeface="Arial"/>
            </a:endParaRPr>
          </a:p>
          <a:p>
            <a:pPr>
              <a:lnSpc>
                <a:spcPct val="100000"/>
              </a:lnSpc>
              <a:spcBef>
                <a:spcPts val="1199"/>
              </a:spcBef>
            </a:pPr>
            <a:endParaRPr b="0" lang="en-US" sz="2400" spc="-1" strike="noStrike">
              <a:latin typeface="Arial"/>
            </a:endParaRPr>
          </a:p>
          <a:p>
            <a:pPr>
              <a:lnSpc>
                <a:spcPct val="100000"/>
              </a:lnSpc>
              <a:spcBef>
                <a:spcPts val="1199"/>
              </a:spcBef>
            </a:pPr>
            <a:r>
              <a:rPr b="0" lang="en-US" sz="2400" spc="-1" strike="noStrike">
                <a:solidFill>
                  <a:srgbClr val="576068"/>
                </a:solidFill>
                <a:latin typeface="Calibri"/>
                <a:ea typeface="DejaVu Sans"/>
              </a:rPr>
              <a:t>Answer in the chat window and let’s share. </a:t>
            </a:r>
            <a:endParaRPr b="0" lang="en-US" sz="2400" spc="-1" strike="noStrike">
              <a:latin typeface="Arial"/>
            </a:endParaRPr>
          </a:p>
        </p:txBody>
      </p:sp>
      <p:sp>
        <p:nvSpPr>
          <p:cNvPr id="832" name="CustomShape 3"/>
          <p:cNvSpPr/>
          <p:nvPr/>
        </p:nvSpPr>
        <p:spPr>
          <a:xfrm>
            <a:off x="5850000" y="1367280"/>
            <a:ext cx="1903680" cy="856080"/>
          </a:xfrm>
          <a:prstGeom prst="rect">
            <a:avLst/>
          </a:prstGeom>
          <a:noFill/>
          <a:ln>
            <a:noFill/>
          </a:ln>
        </p:spPr>
        <p:style>
          <a:lnRef idx="0"/>
          <a:fillRef idx="0"/>
          <a:effectRef idx="0"/>
          <a:fontRef idx="minor"/>
        </p:style>
        <p:txBody>
          <a:bodyPr lIns="0" rIns="68760" tIns="34200" bIns="34200" anchor="ctr">
            <a:noAutofit/>
          </a:bodyPr>
          <a:p>
            <a:pPr>
              <a:lnSpc>
                <a:spcPct val="100000"/>
              </a:lnSpc>
            </a:pPr>
            <a:r>
              <a:rPr b="1" lang="en-US" sz="2100" spc="-1" strike="noStrike">
                <a:solidFill>
                  <a:srgbClr val="ffffff"/>
                </a:solidFill>
                <a:latin typeface="Calibri"/>
                <a:ea typeface="DejaVu Sans"/>
              </a:rPr>
              <a:t>This photo is for placement only</a:t>
            </a:r>
            <a:endParaRPr b="0" lang="en-US" sz="2100" spc="-1" strike="noStrike">
              <a:latin typeface="Arial"/>
            </a:endParaRPr>
          </a:p>
        </p:txBody>
      </p:sp>
      <p:sp>
        <p:nvSpPr>
          <p:cNvPr id="833" name="CustomShape 4"/>
          <p:cNvSpPr/>
          <p:nvPr/>
        </p:nvSpPr>
        <p:spPr>
          <a:xfrm>
            <a:off x="5187960" y="1200240"/>
            <a:ext cx="3497760" cy="3194280"/>
          </a:xfrm>
          <a:prstGeom prst="round1Rect">
            <a:avLst>
              <a:gd name="adj" fmla="val 18280"/>
            </a:avLst>
          </a:prstGeom>
          <a:blipFill rotWithShape="0">
            <a:blip r:embed="rId1"/>
            <a:stretch>
              <a:fillRect l="-822585" t="0" r="-822585" b="0"/>
            </a:stretch>
          </a:blip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4" name="CustomShape 1"/>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9E9CCE67-FFDD-49FA-92E3-C4DD7C660CDD}"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835" name="Picture 5" descr=""/>
          <p:cNvPicPr/>
          <p:nvPr/>
        </p:nvPicPr>
        <p:blipFill>
          <a:blip r:embed="rId1"/>
          <a:stretch/>
        </p:blipFill>
        <p:spPr>
          <a:xfrm>
            <a:off x="2031840" y="939240"/>
            <a:ext cx="5078880" cy="3808800"/>
          </a:xfrm>
          <a:prstGeom prst="rect">
            <a:avLst/>
          </a:prstGeom>
          <a:ln w="9360">
            <a:noFill/>
          </a:ln>
        </p:spPr>
      </p:pic>
      <p:sp>
        <p:nvSpPr>
          <p:cNvPr id="836" name="CustomShape 2"/>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Programming</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7" name="CustomShape 1"/>
          <p:cNvSpPr/>
          <p:nvPr/>
        </p:nvSpPr>
        <p:spPr>
          <a:xfrm>
            <a:off x="457200" y="733320"/>
            <a:ext cx="403740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pPr>
            <a:r>
              <a:rPr b="0" lang="en-US" sz="1100" spc="-1" strike="noStrike">
                <a:solidFill>
                  <a:srgbClr val="576068"/>
                </a:solidFill>
                <a:latin typeface="Calibri"/>
                <a:ea typeface="DejaVu Sans"/>
              </a:rPr>
              <a:t>R = 3</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X = 200</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Y = 10</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BGCOLOR 255,255,255</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COLOR 0,0,255</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CIRCLE 200,10,R</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CIRCLE 840,10,R</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CIRCLE 520,640,R</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COLOR 255,0,0</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R = 1</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LOOP:</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RN = RND</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IF RN &lt; 0.3333 THEN</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DX = X - 200</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DY = Y – 10</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XMODE = 1</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YMODE = 1</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ELSE</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IF RN &lt; 0.6666 THEN</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DX = 840 - X</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DY = Y - 10</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YMODE = 1</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ELSE</a:t>
            </a:r>
            <a:endParaRPr b="0" lang="en-US" sz="1100" spc="-1" strike="noStrike">
              <a:latin typeface="Arial"/>
            </a:endParaRPr>
          </a:p>
          <a:p>
            <a:pPr marL="225360" indent="-224280">
              <a:lnSpc>
                <a:spcPct val="100000"/>
              </a:lnSpc>
            </a:pPr>
            <a:endParaRPr b="0" lang="en-US" sz="1100" spc="-1" strike="noStrike">
              <a:latin typeface="Arial"/>
            </a:endParaRPr>
          </a:p>
        </p:txBody>
      </p:sp>
      <p:sp>
        <p:nvSpPr>
          <p:cNvPr id="838" name="CustomShape 2"/>
          <p:cNvSpPr/>
          <p:nvPr/>
        </p:nvSpPr>
        <p:spPr>
          <a:xfrm>
            <a:off x="4648320" y="733320"/>
            <a:ext cx="403740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IF X &gt; 520 THEN</a:t>
            </a:r>
            <a:br/>
            <a:r>
              <a:rPr b="0" lang="en-US" sz="1100" spc="-1" strike="noStrike">
                <a:solidFill>
                  <a:srgbClr val="576068"/>
                </a:solidFill>
                <a:latin typeface="Calibri"/>
                <a:ea typeface="DejaVu Sans"/>
              </a:rPr>
              <a:t>    DX = X -520</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DY = 640 - Y</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XMODE = 1</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ELSE</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DX = 520 - X</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DY = 640 - Y</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END IF</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END IF</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END IF</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IF XMODE = 1 THEN</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X = X - (DX/2)</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ELSE</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X = X + (DX/2)</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END IF</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IF YMODE = 1 THEN</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Y = Y - (DY/2)</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ELSE</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      </a:t>
            </a:r>
            <a:r>
              <a:rPr b="0" lang="en-US" sz="1100" spc="-1" strike="noStrike">
                <a:solidFill>
                  <a:srgbClr val="576068"/>
                </a:solidFill>
                <a:latin typeface="Calibri"/>
                <a:ea typeface="DejaVu Sans"/>
              </a:rPr>
              <a:t>Y = Y + (DY/2)</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END IF</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POINT X,Y</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XMODE = 0</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YMODE = O</a:t>
            </a:r>
            <a:endParaRPr b="0" lang="en-US" sz="1100" spc="-1" strike="noStrike">
              <a:latin typeface="Arial"/>
            </a:endParaRPr>
          </a:p>
          <a:p>
            <a:pPr marL="225360" indent="-224280">
              <a:lnSpc>
                <a:spcPct val="100000"/>
              </a:lnSpc>
            </a:pPr>
            <a:r>
              <a:rPr b="0" lang="en-US" sz="1100" spc="-1" strike="noStrike">
                <a:solidFill>
                  <a:srgbClr val="576068"/>
                </a:solidFill>
                <a:latin typeface="Calibri"/>
                <a:ea typeface="DejaVu Sans"/>
              </a:rPr>
              <a:t>GOTO LOOP</a:t>
            </a:r>
            <a:endParaRPr b="0" lang="en-US" sz="1100" spc="-1" strike="noStrike">
              <a:latin typeface="Arial"/>
            </a:endParaRPr>
          </a:p>
          <a:p>
            <a:pPr marL="225360" indent="-224280">
              <a:lnSpc>
                <a:spcPct val="100000"/>
              </a:lnSpc>
            </a:pPr>
            <a:endParaRPr b="0" lang="en-US" sz="1100" spc="-1" strike="noStrike">
              <a:latin typeface="Arial"/>
            </a:endParaRPr>
          </a:p>
        </p:txBody>
      </p:sp>
      <p:sp>
        <p:nvSpPr>
          <p:cNvPr id="839" name="CustomShape 3"/>
          <p:cNvSpPr/>
          <p:nvPr/>
        </p:nvSpPr>
        <p:spPr>
          <a:xfrm>
            <a:off x="8424720" y="430020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7735C468-B5C8-4DBC-BD2B-DA56A0BF9B0D}"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40" name="CustomShape 4"/>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Programming</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1" name="CustomShape 1"/>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BASH (Bourne-again shell) is a shell and command language written by Brian Fox for the GNU Project as a free software replacement for the Bourne shell. BASH is found on Unix (this includes Macs) and Linux computers and is usually the default shell on such systems.  It also can be added to Windows in a number of ways.</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BASH (and other) shell scripts are simply text files, often with the .sh file extension though this is not technically required.</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One Note: For BASH (or other) shells scripts to run, they must be given the execute permission, usually with a command like:  chmod 755 script.sh</a:t>
            </a:r>
            <a:endParaRPr b="0" lang="en-US" sz="2000" spc="-1" strike="noStrike">
              <a:latin typeface="Arial"/>
            </a:endParaRPr>
          </a:p>
        </p:txBody>
      </p:sp>
      <p:sp>
        <p:nvSpPr>
          <p:cNvPr id="842"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D96F5619-43A4-4853-A58D-38230615FBE2}"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43" name="CustomShape 3"/>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Programming</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4" name="CustomShape 1"/>
          <p:cNvSpPr/>
          <p:nvPr/>
        </p:nvSpPr>
        <p:spPr>
          <a:xfrm>
            <a:off x="457200" y="99576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PowerShell (originally known as Windows PowerShell) is a task automation and configuration management framework from Microsoft, consisting of a command-line shell and associated scripting language. PowerShell was made open-source and cross-platform in 2016 with the release of PowerShell Core. In PowerShell, tasks are generally performed by cmdlets (pronounced command-lets) and a series of cmdlets may be combined into scripts. </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One Note: On Windows by default, PowerShell scripts are restricted. To run scripts, either change this restriction globally (not recommended) or make a custom PowerShell Shortcut using this command line:</a:t>
            </a:r>
            <a:endParaRPr b="0" lang="en-US" sz="2000" spc="-1" strike="noStrike">
              <a:latin typeface="Arial"/>
            </a:endParaRPr>
          </a:p>
          <a:p>
            <a:pPr marL="225360" indent="-224280">
              <a:lnSpc>
                <a:spcPct val="100000"/>
              </a:lnSpc>
              <a:spcBef>
                <a:spcPts val="1199"/>
              </a:spcBef>
            </a:pP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powershell.exe -Execution Policy Unrestricted</a:t>
            </a:r>
            <a:endParaRPr b="0" lang="en-US" sz="2000" spc="-1" strike="noStrike">
              <a:latin typeface="Arial"/>
            </a:endParaRPr>
          </a:p>
        </p:txBody>
      </p:sp>
      <p:sp>
        <p:nvSpPr>
          <p:cNvPr id="845"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8FFADDA9-25B4-45F4-BFF7-3C8E2F75D8BD}"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46" name="CustomShape 3"/>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Programming</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7" name="CustomShape 1"/>
          <p:cNvSpPr/>
          <p:nvPr/>
        </p:nvSpPr>
        <p:spPr>
          <a:xfrm>
            <a:off x="457200" y="99576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Python is an interpreted high-level programming language for general-purpose programming which was created by Guido van Rossum in 1991. Python has a design philosophy that emphasizes code readability, using significant whitespace. It provides constructs that enable clear programming for both small and large scale projects.</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Python features a dynamic type system and automatic memory management. It supports multiple programming paradigms including, but not limited to, object-oriented and procedural, and has a large and comprehensive standard library.</a:t>
            </a:r>
            <a:endParaRPr b="0" lang="en-US" sz="2000" spc="-1" strike="noStrike">
              <a:latin typeface="Arial"/>
            </a:endParaRPr>
          </a:p>
        </p:txBody>
      </p:sp>
      <p:sp>
        <p:nvSpPr>
          <p:cNvPr id="848"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6FE28C28-CC9B-41FB-925B-46F2158FACFD}"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49" name="CustomShape 3"/>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Programming</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0" name="CustomShape 1"/>
          <p:cNvSpPr/>
          <p:nvPr/>
        </p:nvSpPr>
        <p:spPr>
          <a:xfrm>
            <a:off x="457200" y="99576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Ruby is a dynamic, interpreted, reflective, object-oriented, general-purpose programming language. It was designed and developed in the 1990s by Yukihiro "Matz" Matsumoto of Japan.</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According to the Yukihiro, Ruby was influenced by Perl, Smalltalk, Eiffel, Ada, and Lisp. It supports multiple programming paradigms, including functional, object-oriented, and imperative.</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Ruby has gained in prominence over the years, especially given the popularity of Ruby on Rails (or Rails), which is a server-side web application framework written in Ruby.</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See: https://poignant.guide/</a:t>
            </a:r>
            <a:endParaRPr b="0" lang="en-US" sz="2000" spc="-1" strike="noStrike">
              <a:latin typeface="Arial"/>
            </a:endParaRPr>
          </a:p>
        </p:txBody>
      </p:sp>
      <p:sp>
        <p:nvSpPr>
          <p:cNvPr id="851"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C5B5723A-196E-4267-8440-3FDAFE983C93}"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52" name="CustomShape 3"/>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Programming</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5" name="CustomShape 1"/>
          <p:cNvSpPr/>
          <p:nvPr/>
        </p:nvSpPr>
        <p:spPr>
          <a:xfrm>
            <a:off x="0" y="3240"/>
            <a:ext cx="9143280" cy="514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706" name="CustomShape 2"/>
          <p:cNvSpPr/>
          <p:nvPr/>
        </p:nvSpPr>
        <p:spPr>
          <a:xfrm>
            <a:off x="628560" y="75960"/>
            <a:ext cx="7885800" cy="99360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US" sz="3300" spc="-1" strike="noStrike">
                <a:solidFill>
                  <a:srgbClr val="000000"/>
                </a:solidFill>
                <a:latin typeface="Calibri Light"/>
              </a:rPr>
              <a:t>Qualifications for Exam Voucher Distribution</a:t>
            </a:r>
            <a:endParaRPr b="0" lang="en-US" sz="3300" spc="-1" strike="noStrike">
              <a:latin typeface="Arial"/>
            </a:endParaRPr>
          </a:p>
        </p:txBody>
      </p:sp>
      <p:pic>
        <p:nvPicPr>
          <p:cNvPr id="707" name="Picture 28" descr=""/>
          <p:cNvPicPr/>
          <p:nvPr/>
        </p:nvPicPr>
        <p:blipFill>
          <a:blip r:embed="rId1"/>
          <a:srcRect l="9657" t="0" r="23591" b="0"/>
          <a:stretch/>
        </p:blipFill>
        <p:spPr>
          <a:xfrm>
            <a:off x="5136840" y="1328400"/>
            <a:ext cx="3377880" cy="3377880"/>
          </a:xfrm>
          <a:prstGeom prst="rect">
            <a:avLst/>
          </a:prstGeom>
          <a:ln>
            <a:noFill/>
          </a:ln>
        </p:spPr>
      </p:pic>
      <p:sp>
        <p:nvSpPr>
          <p:cNvPr id="708" name="CustomShape 3"/>
          <p:cNvSpPr/>
          <p:nvPr/>
        </p:nvSpPr>
        <p:spPr>
          <a:xfrm flipV="1" rot="21189000">
            <a:off x="5235120" y="1446480"/>
            <a:ext cx="3416760" cy="3416760"/>
          </a:xfrm>
          <a:prstGeom prst="arc">
            <a:avLst>
              <a:gd name="adj1" fmla="val 16200000"/>
              <a:gd name="adj2" fmla="val 20093138"/>
            </a:avLst>
          </a:prstGeom>
          <a:noFill/>
          <a:ln cap="rnd" w="127080">
            <a:solidFill>
              <a:schemeClr val="accent4">
                <a:alpha val="95000"/>
              </a:schemeClr>
            </a:solidFill>
            <a:prstDash val="dash"/>
          </a:ln>
        </p:spPr>
        <p:style>
          <a:lnRef idx="1">
            <a:schemeClr val="accent1"/>
          </a:lnRef>
          <a:fillRef idx="0">
            <a:schemeClr val="accent1"/>
          </a:fillRef>
          <a:effectRef idx="0">
            <a:schemeClr val="accent1"/>
          </a:effectRef>
          <a:fontRef idx="minor"/>
        </p:style>
      </p:sp>
      <p:sp>
        <p:nvSpPr>
          <p:cNvPr id="709" name="CustomShape 4"/>
          <p:cNvSpPr/>
          <p:nvPr/>
        </p:nvSpPr>
        <p:spPr>
          <a:xfrm>
            <a:off x="7725600" y="1476720"/>
            <a:ext cx="499320" cy="485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graphicFrame>
        <p:nvGraphicFramePr>
          <p:cNvPr id="1" name="Diagram1"/>
          <p:cNvGraphicFramePr/>
          <p:nvPr>
            <p:extLst>
              <p:ext uri="{D42A27DB-BD31-4B8C-83A1-F6EECF244321}">
                <p14:modId xmlns:p14="http://schemas.microsoft.com/office/powerpoint/2010/main" val="1767957254"/>
              </p:ext>
            </p:extLst>
          </p:nvPr>
        </p:nvGraphicFramePr>
        <p:xfrm>
          <a:off x="628560" y="939960"/>
          <a:ext cx="4044240" cy="3262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0" name="CustomShape 5"/>
          <p:cNvSpPr/>
          <p:nvPr/>
        </p:nvSpPr>
        <p:spPr>
          <a:xfrm>
            <a:off x="299520" y="4352040"/>
            <a:ext cx="516960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ea typeface="DejaVu Sans"/>
              </a:rPr>
              <a:t>Please note as stated in the CompTIA Voucher Terms and Conditions, vouchers are not for resale!</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3" name="CustomShape 1"/>
          <p:cNvSpPr/>
          <p:nvPr/>
        </p:nvSpPr>
        <p:spPr>
          <a:xfrm>
            <a:off x="457200" y="99576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As we cover the basics in each language, compare and contrast them, and examine the Exam objectives, I will provide examples in all four languages of each concept.  Most times these are identical examples, but not always.</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Code snippets will be presented using the template to follow, which is divided into four areas, one for each language covered by the objectives.</a:t>
            </a:r>
            <a:endParaRPr b="0" lang="en-US" sz="2000" spc="-1" strike="noStrike">
              <a:latin typeface="Arial"/>
            </a:endParaRPr>
          </a:p>
          <a:p>
            <a:pPr>
              <a:lnSpc>
                <a:spcPct val="100000"/>
              </a:lnSpc>
              <a:spcBef>
                <a:spcPts val="1199"/>
              </a:spcBef>
            </a:pP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I would advise most to pick one area/language and focus mainly on those.</a:t>
            </a:r>
            <a:endParaRPr b="0" lang="en-US" sz="2000" spc="-1" strike="noStrike">
              <a:latin typeface="Arial"/>
            </a:endParaRPr>
          </a:p>
          <a:p>
            <a:pPr>
              <a:lnSpc>
                <a:spcPct val="100000"/>
              </a:lnSpc>
              <a:spcBef>
                <a:spcPts val="1199"/>
              </a:spcBef>
            </a:pP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Let’s start where every programming class starts – Hello World!  </a:t>
            </a:r>
            <a:r>
              <a:rPr b="0" lang="en-US" sz="2000" spc="-1" strike="noStrike">
                <a:solidFill>
                  <a:srgbClr val="576068"/>
                </a:solidFill>
                <a:latin typeface="Wingdings"/>
                <a:ea typeface="DejaVu Sans"/>
              </a:rPr>
              <a:t></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854"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A61B9AB5-E3A9-4A28-A27D-22BBB7122AB4}"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55" name="CustomShape 3"/>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Programming</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6"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Hello World</a:t>
            </a:r>
            <a:endParaRPr b="0" lang="en-US" sz="2800" spc="-1" strike="noStrike">
              <a:latin typeface="Arial"/>
            </a:endParaRPr>
          </a:p>
        </p:txBody>
      </p:sp>
      <p:sp>
        <p:nvSpPr>
          <p:cNvPr id="857" name="CustomShape 2"/>
          <p:cNvSpPr/>
          <p:nvPr/>
        </p:nvSpPr>
        <p:spPr>
          <a:xfrm>
            <a:off x="45720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BASH</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#!/bin/bash</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#Hello World Bash Script</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echo "Hello World!"</a:t>
            </a:r>
            <a:endParaRPr b="0" lang="en-US" sz="2000" spc="-1" strike="noStrike">
              <a:latin typeface="Arial"/>
            </a:endParaRPr>
          </a:p>
          <a:p>
            <a:pPr marL="225360" indent="-224280">
              <a:lnSpc>
                <a:spcPct val="100000"/>
              </a:lnSpc>
              <a:spcBef>
                <a:spcPts val="1199"/>
              </a:spcBef>
            </a:pPr>
            <a:endParaRPr b="0" lang="en-US" sz="2000" spc="-1" strike="noStrike">
              <a:latin typeface="Arial"/>
            </a:endParaRPr>
          </a:p>
        </p:txBody>
      </p:sp>
      <p:sp>
        <p:nvSpPr>
          <p:cNvPr id="858" name="CustomShape 3"/>
          <p:cNvSpPr/>
          <p:nvPr/>
        </p:nvSpPr>
        <p:spPr>
          <a:xfrm>
            <a:off x="464832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PowerShell</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#Hello World PowerShell Script</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echo "Hello World!"</a:t>
            </a:r>
            <a:endParaRPr b="0" lang="en-US" sz="2000" spc="-1" strike="noStrike">
              <a:latin typeface="Arial"/>
            </a:endParaRPr>
          </a:p>
          <a:p>
            <a:pPr marL="225360" indent="-224280">
              <a:lnSpc>
                <a:spcPct val="100000"/>
              </a:lnSpc>
              <a:spcBef>
                <a:spcPts val="1199"/>
              </a:spcBef>
            </a:pPr>
            <a:endParaRPr b="0" lang="en-US" sz="2000" spc="-1" strike="noStrike">
              <a:latin typeface="Arial"/>
            </a:endParaRPr>
          </a:p>
        </p:txBody>
      </p:sp>
      <p:sp>
        <p:nvSpPr>
          <p:cNvPr id="859" name="CustomShape 4"/>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6344B68D-44EB-41BD-982C-690B785162D0}"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60" name="CustomShape 5"/>
          <p:cNvSpPr/>
          <p:nvPr/>
        </p:nvSpPr>
        <p:spPr>
          <a:xfrm>
            <a:off x="369720" y="2889000"/>
            <a:ext cx="4037400" cy="1309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Python</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Calibri"/>
                <a:ea typeface="DejaVu Sans"/>
              </a:rPr>
              <a:t>#Hello World Python Script</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print (“Hello World!”)</a:t>
            </a:r>
            <a:endParaRPr b="0" lang="en-US" sz="2000" spc="-1" strike="noStrike">
              <a:latin typeface="Arial"/>
            </a:endParaRPr>
          </a:p>
        </p:txBody>
      </p:sp>
      <p:sp>
        <p:nvSpPr>
          <p:cNvPr id="861" name="CustomShape 6"/>
          <p:cNvSpPr/>
          <p:nvPr/>
        </p:nvSpPr>
        <p:spPr>
          <a:xfrm>
            <a:off x="4580280" y="2889000"/>
            <a:ext cx="4037400" cy="1614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Ruby</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Calibri"/>
                <a:ea typeface="DejaVu Sans"/>
              </a:rPr>
              <a:t>#!/usr/bin/ruby</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#Hello World Ruby Script</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puts "Hello World!"</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2"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Variables</a:t>
            </a:r>
            <a:endParaRPr b="0" lang="en-US" sz="2800" spc="-1" strike="noStrike">
              <a:latin typeface="Arial"/>
            </a:endParaRPr>
          </a:p>
        </p:txBody>
      </p:sp>
      <p:sp>
        <p:nvSpPr>
          <p:cNvPr id="863" name="CustomShape 2"/>
          <p:cNvSpPr/>
          <p:nvPr/>
        </p:nvSpPr>
        <p:spPr>
          <a:xfrm>
            <a:off x="45720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BASH</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#BASH variable declaration</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SalesTaxRate = .0825</a:t>
            </a:r>
            <a:endParaRPr b="0" lang="en-US" sz="2000" spc="-1" strike="noStrike">
              <a:latin typeface="Arial"/>
            </a:endParaRPr>
          </a:p>
          <a:p>
            <a:pPr marL="225360" indent="-224280">
              <a:lnSpc>
                <a:spcPct val="100000"/>
              </a:lnSpc>
            </a:pPr>
            <a:r>
              <a:rPr b="0" lang="en-US" sz="1600" spc="-1" strike="noStrike">
                <a:solidFill>
                  <a:srgbClr val="576068"/>
                </a:solidFill>
                <a:latin typeface="Calibri"/>
                <a:ea typeface="DejaVu Sans"/>
              </a:rPr>
              <a:t>Note: Would use $SalesTaxRate to reference</a:t>
            </a:r>
            <a:endParaRPr b="0" lang="en-US" sz="1600" spc="-1" strike="noStrike">
              <a:latin typeface="Arial"/>
            </a:endParaRPr>
          </a:p>
        </p:txBody>
      </p:sp>
      <p:sp>
        <p:nvSpPr>
          <p:cNvPr id="864" name="CustomShape 3"/>
          <p:cNvSpPr/>
          <p:nvPr/>
        </p:nvSpPr>
        <p:spPr>
          <a:xfrm>
            <a:off x="464832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PowerShell</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#PowerShell variable declaration</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$SalesTaxRate = .0825 </a:t>
            </a:r>
            <a:endParaRPr b="0" lang="en-US" sz="2000" spc="-1" strike="noStrike">
              <a:latin typeface="Arial"/>
            </a:endParaRPr>
          </a:p>
        </p:txBody>
      </p:sp>
      <p:sp>
        <p:nvSpPr>
          <p:cNvPr id="865" name="CustomShape 4"/>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5D4960E1-9C30-4B41-B569-C8487169F20B}"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66" name="CustomShape 5"/>
          <p:cNvSpPr/>
          <p:nvPr/>
        </p:nvSpPr>
        <p:spPr>
          <a:xfrm>
            <a:off x="369720" y="2889000"/>
            <a:ext cx="4037400" cy="1004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Python</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#Python variable declaration</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SalesTaxRate = .0825</a:t>
            </a:r>
            <a:endParaRPr b="0" lang="en-US" sz="2000" spc="-1" strike="noStrike">
              <a:latin typeface="Arial"/>
            </a:endParaRPr>
          </a:p>
        </p:txBody>
      </p:sp>
      <p:sp>
        <p:nvSpPr>
          <p:cNvPr id="867" name="CustomShape 6"/>
          <p:cNvSpPr/>
          <p:nvPr/>
        </p:nvSpPr>
        <p:spPr>
          <a:xfrm>
            <a:off x="4580280" y="2889000"/>
            <a:ext cx="4037400" cy="1734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Ruby</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#Ruby local variable declaration</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_SalesTaxRate = .0825</a:t>
            </a:r>
            <a:endParaRPr b="0" lang="en-US" sz="2000" spc="-1" strike="noStrike">
              <a:latin typeface="Arial"/>
            </a:endParaRPr>
          </a:p>
          <a:p>
            <a:pPr>
              <a:lnSpc>
                <a:spcPct val="100000"/>
              </a:lnSpc>
            </a:pPr>
            <a:r>
              <a:rPr b="0" lang="en-US" sz="1600" spc="-1" strike="noStrike">
                <a:solidFill>
                  <a:srgbClr val="000000"/>
                </a:solidFill>
                <a:latin typeface="Calibri"/>
                <a:ea typeface="DejaVu Sans"/>
              </a:rPr>
              <a:t>Note: Ruby has many types of variables including Global ($), Local ( _ or lower case), Instance (@) and Class (@@)</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8"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Constants</a:t>
            </a:r>
            <a:endParaRPr b="0" lang="en-US" sz="2800" spc="-1" strike="noStrike">
              <a:latin typeface="Arial"/>
            </a:endParaRPr>
          </a:p>
        </p:txBody>
      </p:sp>
      <p:sp>
        <p:nvSpPr>
          <p:cNvPr id="869" name="CustomShape 2"/>
          <p:cNvSpPr/>
          <p:nvPr/>
        </p:nvSpPr>
        <p:spPr>
          <a:xfrm>
            <a:off x="45720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BASH</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#BASH constant declaration</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readonly SalesTaxRate = .0825</a:t>
            </a:r>
            <a:endParaRPr b="0" lang="en-US" sz="2000" spc="-1" strike="noStrike">
              <a:latin typeface="Arial"/>
            </a:endParaRPr>
          </a:p>
        </p:txBody>
      </p:sp>
      <p:sp>
        <p:nvSpPr>
          <p:cNvPr id="870" name="CustomShape 3"/>
          <p:cNvSpPr/>
          <p:nvPr/>
        </p:nvSpPr>
        <p:spPr>
          <a:xfrm>
            <a:off x="464832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PowerShell</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#PowerShell constant declaration</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Set-Variable SalesTaxRate -option Constant -value .0825</a:t>
            </a:r>
            <a:endParaRPr b="0" lang="en-US" sz="2000" spc="-1" strike="noStrike">
              <a:latin typeface="Arial"/>
            </a:endParaRPr>
          </a:p>
        </p:txBody>
      </p:sp>
      <p:sp>
        <p:nvSpPr>
          <p:cNvPr id="871" name="CustomShape 4"/>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E394A566-5997-48F8-9D19-A86760E3A52A}"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72" name="CustomShape 5"/>
          <p:cNvSpPr/>
          <p:nvPr/>
        </p:nvSpPr>
        <p:spPr>
          <a:xfrm>
            <a:off x="369720" y="2889000"/>
            <a:ext cx="4037400" cy="1614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Python</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Calibri"/>
                <a:ea typeface="DejaVu Sans"/>
              </a:rPr>
              <a:t>There is no constant in Python core, though some people have created their own functions for this.</a:t>
            </a:r>
            <a:endParaRPr b="0" lang="en-US" sz="2000" spc="-1" strike="noStrike">
              <a:latin typeface="Arial"/>
            </a:endParaRPr>
          </a:p>
        </p:txBody>
      </p:sp>
      <p:sp>
        <p:nvSpPr>
          <p:cNvPr id="873" name="CustomShape 6"/>
          <p:cNvSpPr/>
          <p:nvPr/>
        </p:nvSpPr>
        <p:spPr>
          <a:xfrm>
            <a:off x="4580280" y="2889000"/>
            <a:ext cx="4037400" cy="17960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Ruby</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Calibri"/>
                <a:ea typeface="DejaVu Sans"/>
              </a:rPr>
              <a:t>#Ruby constant declaration</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SalesTaxRate = .0825</a:t>
            </a:r>
            <a:endParaRPr b="0" lang="en-US" sz="2000" spc="-1" strike="noStrike">
              <a:latin typeface="Arial"/>
            </a:endParaRPr>
          </a:p>
          <a:p>
            <a:pPr>
              <a:lnSpc>
                <a:spcPct val="100000"/>
              </a:lnSpc>
            </a:pPr>
            <a:r>
              <a:rPr b="0" lang="en-US" sz="1600" spc="-1" strike="noStrike">
                <a:solidFill>
                  <a:srgbClr val="000000"/>
                </a:solidFill>
                <a:latin typeface="Calibri"/>
                <a:ea typeface="DejaVu Sans"/>
              </a:rPr>
              <a:t>Note: In Ruby a constant begins with a Capital letter.</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4"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Arrays I (Basic or Indexed Arrays)</a:t>
            </a:r>
            <a:endParaRPr b="0" lang="en-US" sz="2800" spc="-1" strike="noStrike">
              <a:latin typeface="Arial"/>
            </a:endParaRPr>
          </a:p>
        </p:txBody>
      </p:sp>
      <p:sp>
        <p:nvSpPr>
          <p:cNvPr id="875" name="CustomShape 2"/>
          <p:cNvSpPr/>
          <p:nvPr/>
        </p:nvSpPr>
        <p:spPr>
          <a:xfrm>
            <a:off x="45720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BASH</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#BASH array declaration</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tempArray = (value1, value2, value3)</a:t>
            </a:r>
            <a:endParaRPr b="0" lang="en-US" sz="2000" spc="-1" strike="noStrike">
              <a:latin typeface="Arial"/>
            </a:endParaRPr>
          </a:p>
        </p:txBody>
      </p:sp>
      <p:sp>
        <p:nvSpPr>
          <p:cNvPr id="876" name="CustomShape 3"/>
          <p:cNvSpPr/>
          <p:nvPr/>
        </p:nvSpPr>
        <p:spPr>
          <a:xfrm>
            <a:off x="464832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PowerShell</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#PowerShell array declaration</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$tempArray = @(value1, value2, value3);</a:t>
            </a:r>
            <a:endParaRPr b="0" lang="en-US" sz="2000" spc="-1" strike="noStrike">
              <a:latin typeface="Arial"/>
            </a:endParaRPr>
          </a:p>
        </p:txBody>
      </p:sp>
      <p:sp>
        <p:nvSpPr>
          <p:cNvPr id="877" name="CustomShape 4"/>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ECCEF49C-1021-4289-9B73-301B57B018DE}"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78" name="CustomShape 5"/>
          <p:cNvSpPr/>
          <p:nvPr/>
        </p:nvSpPr>
        <p:spPr>
          <a:xfrm>
            <a:off x="369720" y="2889000"/>
            <a:ext cx="4037400" cy="1309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Python - List</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Calibri"/>
                <a:ea typeface="DejaVu Sans"/>
              </a:rPr>
              <a:t>#Python list (array) declaration</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tempArray = [value1, value2, value3]</a:t>
            </a:r>
            <a:endParaRPr b="0" lang="en-US" sz="2000" spc="-1" strike="noStrike">
              <a:latin typeface="Arial"/>
            </a:endParaRPr>
          </a:p>
        </p:txBody>
      </p:sp>
      <p:sp>
        <p:nvSpPr>
          <p:cNvPr id="879" name="CustomShape 6"/>
          <p:cNvSpPr/>
          <p:nvPr/>
        </p:nvSpPr>
        <p:spPr>
          <a:xfrm>
            <a:off x="4580280" y="2889000"/>
            <a:ext cx="4037400" cy="1614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Ruby</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Calibri"/>
                <a:ea typeface="DejaVu Sans"/>
              </a:rPr>
              <a:t>#Ruby array declaration</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tempArray = [value1, value2, value3]</a:t>
            </a:r>
            <a:endParaRPr b="0" lang="en-US" sz="2000" spc="-1" strike="noStrike">
              <a:latin typeface="Arial"/>
            </a:endParaRPr>
          </a:p>
          <a:p>
            <a:pPr>
              <a:lnSpc>
                <a:spcPct val="100000"/>
              </a:lnSpc>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0"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Arrays II (Accessing an Array item, note zero offset)</a:t>
            </a:r>
            <a:endParaRPr b="0" lang="en-US" sz="2800" spc="-1" strike="noStrike">
              <a:latin typeface="Arial"/>
            </a:endParaRPr>
          </a:p>
        </p:txBody>
      </p:sp>
      <p:sp>
        <p:nvSpPr>
          <p:cNvPr id="881" name="CustomShape 2"/>
          <p:cNvSpPr/>
          <p:nvPr/>
        </p:nvSpPr>
        <p:spPr>
          <a:xfrm>
            <a:off x="45720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BASH</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tempArray = (value1, value2, value3)</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echo {$tempArray[0]}</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Would output </a:t>
            </a:r>
            <a:r>
              <a:rPr b="1" lang="en-US" sz="2000" spc="-1" strike="noStrike">
                <a:solidFill>
                  <a:srgbClr val="576068"/>
                </a:solidFill>
                <a:latin typeface="Calibri"/>
                <a:ea typeface="DejaVu Sans"/>
              </a:rPr>
              <a:t>value1</a:t>
            </a:r>
            <a:endParaRPr b="0" lang="en-US" sz="2000" spc="-1" strike="noStrike">
              <a:latin typeface="Arial"/>
            </a:endParaRPr>
          </a:p>
        </p:txBody>
      </p:sp>
      <p:sp>
        <p:nvSpPr>
          <p:cNvPr id="882" name="CustomShape 3"/>
          <p:cNvSpPr/>
          <p:nvPr/>
        </p:nvSpPr>
        <p:spPr>
          <a:xfrm>
            <a:off x="464832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PowerShell</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$tempArray = @(val1, val2, val3);</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echo $tempArray[1]</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Would output </a:t>
            </a:r>
            <a:r>
              <a:rPr b="1" lang="en-US" sz="2000" spc="-1" strike="noStrike">
                <a:solidFill>
                  <a:srgbClr val="576068"/>
                </a:solidFill>
                <a:latin typeface="Calibri"/>
                <a:ea typeface="DejaVu Sans"/>
              </a:rPr>
              <a:t>val2</a:t>
            </a:r>
            <a:endParaRPr b="0" lang="en-US" sz="2000" spc="-1" strike="noStrike">
              <a:latin typeface="Arial"/>
            </a:endParaRPr>
          </a:p>
        </p:txBody>
      </p:sp>
      <p:sp>
        <p:nvSpPr>
          <p:cNvPr id="883" name="CustomShape 4"/>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236B4C2E-301E-4329-9137-FFB53F7634B0}"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84" name="CustomShape 5"/>
          <p:cNvSpPr/>
          <p:nvPr/>
        </p:nvSpPr>
        <p:spPr>
          <a:xfrm>
            <a:off x="369720" y="2889000"/>
            <a:ext cx="4037400" cy="1614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Python - List</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Calibri"/>
                <a:ea typeface="DejaVu Sans"/>
              </a:rPr>
              <a:t>tempArray = [value1, value2, value3]</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print (tempArray[2])</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Would output </a:t>
            </a:r>
            <a:r>
              <a:rPr b="1" lang="en-US" sz="2000" spc="-1" strike="noStrike">
                <a:solidFill>
                  <a:srgbClr val="000000"/>
                </a:solidFill>
                <a:latin typeface="Calibri"/>
                <a:ea typeface="DejaVu Sans"/>
              </a:rPr>
              <a:t>value3</a:t>
            </a:r>
            <a:endParaRPr b="0" lang="en-US" sz="2000" spc="-1" strike="noStrike">
              <a:latin typeface="Arial"/>
            </a:endParaRPr>
          </a:p>
        </p:txBody>
      </p:sp>
      <p:sp>
        <p:nvSpPr>
          <p:cNvPr id="885" name="CustomShape 6"/>
          <p:cNvSpPr/>
          <p:nvPr/>
        </p:nvSpPr>
        <p:spPr>
          <a:xfrm>
            <a:off x="4580280" y="2889000"/>
            <a:ext cx="4037400" cy="1919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Ruby</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Calibri"/>
                <a:ea typeface="DejaVu Sans"/>
              </a:rPr>
              <a:t>tempArray = [value1, value2, value3]</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puts tempArray[0]</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Would output </a:t>
            </a:r>
            <a:r>
              <a:rPr b="1" lang="en-US" sz="2000" spc="-1" strike="noStrike">
                <a:solidFill>
                  <a:srgbClr val="000000"/>
                </a:solidFill>
                <a:latin typeface="Calibri"/>
                <a:ea typeface="DejaVu Sans"/>
              </a:rPr>
              <a:t>value1</a:t>
            </a:r>
            <a:endParaRPr b="0" lang="en-US" sz="2000" spc="-1" strike="noStrike">
              <a:latin typeface="Arial"/>
            </a:endParaRPr>
          </a:p>
          <a:p>
            <a:pPr>
              <a:lnSpc>
                <a:spcPct val="100000"/>
              </a:lnSpc>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6"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Arrays III (Named or Associative Arrays)</a:t>
            </a:r>
            <a:endParaRPr b="0" lang="en-US" sz="2800" spc="-1" strike="noStrike">
              <a:latin typeface="Arial"/>
            </a:endParaRPr>
          </a:p>
        </p:txBody>
      </p:sp>
      <p:sp>
        <p:nvSpPr>
          <p:cNvPr id="887" name="CustomShape 2"/>
          <p:cNvSpPr/>
          <p:nvPr/>
        </p:nvSpPr>
        <p:spPr>
          <a:xfrm>
            <a:off x="45720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BASH</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declare -A MyArray</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MyArray[foo]=bar</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echo ${MyArray[foo]}</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Would output </a:t>
            </a:r>
            <a:r>
              <a:rPr b="1" lang="en-US" sz="2000" spc="-1" strike="noStrike">
                <a:solidFill>
                  <a:srgbClr val="576068"/>
                </a:solidFill>
                <a:latin typeface="Calibri"/>
                <a:ea typeface="DejaVu Sans"/>
              </a:rPr>
              <a:t>bar</a:t>
            </a:r>
            <a:endParaRPr b="0" lang="en-US" sz="2000" spc="-1" strike="noStrike">
              <a:latin typeface="Arial"/>
            </a:endParaRPr>
          </a:p>
        </p:txBody>
      </p:sp>
      <p:sp>
        <p:nvSpPr>
          <p:cNvPr id="888" name="CustomShape 3"/>
          <p:cNvSpPr/>
          <p:nvPr/>
        </p:nvSpPr>
        <p:spPr>
          <a:xfrm>
            <a:off x="464832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PowerShell</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$MyArray = @{} </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$MyArray.foo = 'bar‘</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echo $MyArray.foo</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Would output </a:t>
            </a:r>
            <a:r>
              <a:rPr b="1" lang="en-US" sz="2000" spc="-1" strike="noStrike">
                <a:solidFill>
                  <a:srgbClr val="576068"/>
                </a:solidFill>
                <a:latin typeface="Calibri"/>
                <a:ea typeface="DejaVu Sans"/>
              </a:rPr>
              <a:t>bar</a:t>
            </a:r>
            <a:endParaRPr b="0" lang="en-US" sz="2000" spc="-1" strike="noStrike">
              <a:latin typeface="Arial"/>
            </a:endParaRPr>
          </a:p>
        </p:txBody>
      </p:sp>
      <p:sp>
        <p:nvSpPr>
          <p:cNvPr id="889" name="CustomShape 4"/>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00C5CA56-9758-4B52-99C6-864C37ECD799}"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90" name="CustomShape 5"/>
          <p:cNvSpPr/>
          <p:nvPr/>
        </p:nvSpPr>
        <p:spPr>
          <a:xfrm>
            <a:off x="369720" y="2889000"/>
            <a:ext cx="4037400" cy="1614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Python - Dictionary</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Calibri"/>
                <a:ea typeface="DejaVu Sans"/>
              </a:rPr>
              <a:t>MyArray = [{“foo”: “bar”}]</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print (MyArray[“foo”])</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Would output </a:t>
            </a:r>
            <a:r>
              <a:rPr b="1" lang="en-US" sz="2000" spc="-1" strike="noStrike">
                <a:solidFill>
                  <a:srgbClr val="000000"/>
                </a:solidFill>
                <a:latin typeface="Calibri"/>
                <a:ea typeface="DejaVu Sans"/>
              </a:rPr>
              <a:t>bar</a:t>
            </a:r>
            <a:endParaRPr b="0" lang="en-US" sz="2000" spc="-1" strike="noStrike">
              <a:latin typeface="Arial"/>
            </a:endParaRPr>
          </a:p>
        </p:txBody>
      </p:sp>
      <p:sp>
        <p:nvSpPr>
          <p:cNvPr id="891" name="CustomShape 6"/>
          <p:cNvSpPr/>
          <p:nvPr/>
        </p:nvSpPr>
        <p:spPr>
          <a:xfrm>
            <a:off x="4580280" y="2889000"/>
            <a:ext cx="4037400" cy="1919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Ruby</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Calibri"/>
                <a:ea typeface="DejaVu Sans"/>
              </a:rPr>
              <a:t>_MyArray = {“foo” =&gt; bar”}</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puts _MyArray[“foo”]</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Would output </a:t>
            </a:r>
            <a:r>
              <a:rPr b="1" lang="en-US" sz="2000" spc="-1" strike="noStrike">
                <a:solidFill>
                  <a:srgbClr val="000000"/>
                </a:solidFill>
                <a:latin typeface="Calibri"/>
                <a:ea typeface="DejaVu Sans"/>
              </a:rPr>
              <a:t>bar</a:t>
            </a:r>
            <a:endParaRPr b="0" lang="en-US" sz="2000" spc="-1" strike="noStrike">
              <a:latin typeface="Arial"/>
            </a:endParaRPr>
          </a:p>
          <a:p>
            <a:pPr>
              <a:lnSpc>
                <a:spcPct val="100000"/>
              </a:lnSpc>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2"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IF Statements</a:t>
            </a:r>
            <a:endParaRPr b="0" lang="en-US" sz="2800" spc="-1" strike="noStrike">
              <a:latin typeface="Arial"/>
            </a:endParaRPr>
          </a:p>
        </p:txBody>
      </p:sp>
      <p:sp>
        <p:nvSpPr>
          <p:cNvPr id="893" name="CustomShape 2"/>
          <p:cNvSpPr/>
          <p:nvPr/>
        </p:nvSpPr>
        <p:spPr>
          <a:xfrm>
            <a:off x="45720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BASH</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if [$TotalSales -gt $BonusThreshold] then </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 Code to calculate bonus here </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fi</a:t>
            </a:r>
            <a:endParaRPr b="0" lang="en-US" sz="2000" spc="-1" strike="noStrike">
              <a:latin typeface="Arial"/>
            </a:endParaRPr>
          </a:p>
        </p:txBody>
      </p:sp>
      <p:sp>
        <p:nvSpPr>
          <p:cNvPr id="894" name="CustomShape 3"/>
          <p:cNvSpPr/>
          <p:nvPr/>
        </p:nvSpPr>
        <p:spPr>
          <a:xfrm>
            <a:off x="464832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PowerShell</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If ($TotalSales -gt $BonusThreshold) { # Code to calculate bonus here </a:t>
            </a:r>
            <a:endParaRPr b="0" lang="en-US" sz="2000" spc="-1" strike="noStrike">
              <a:latin typeface="Arial"/>
            </a:endParaRPr>
          </a:p>
          <a:p>
            <a:pPr marL="225360" indent="-224280">
              <a:lnSpc>
                <a:spcPct val="100000"/>
              </a:lnSpc>
            </a:pPr>
            <a:r>
              <a:rPr b="0" lang="en-US" sz="2000" spc="-1" strike="noStrike">
                <a:solidFill>
                  <a:srgbClr val="576068"/>
                </a:solidFill>
                <a:latin typeface="Calibri"/>
                <a:ea typeface="DejaVu Sans"/>
              </a:rPr>
              <a:t>}</a:t>
            </a:r>
            <a:endParaRPr b="0" lang="en-US" sz="2000" spc="-1" strike="noStrike">
              <a:latin typeface="Arial"/>
            </a:endParaRPr>
          </a:p>
        </p:txBody>
      </p:sp>
      <p:sp>
        <p:nvSpPr>
          <p:cNvPr id="895" name="CustomShape 4"/>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DB461428-4BD5-4393-88B3-3C14FEECF7D6}"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896" name="CustomShape 5"/>
          <p:cNvSpPr/>
          <p:nvPr/>
        </p:nvSpPr>
        <p:spPr>
          <a:xfrm>
            <a:off x="369720" y="2889000"/>
            <a:ext cx="4037400" cy="1614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Python</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Calibri"/>
                <a:ea typeface="DejaVu Sans"/>
              </a:rPr>
              <a:t>if TotalSales &gt; BonusThreshold:</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    </a:t>
            </a:r>
            <a:r>
              <a:rPr b="0" lang="en-US" sz="2000" spc="-1" strike="noStrike">
                <a:solidFill>
                  <a:srgbClr val="000000"/>
                </a:solidFill>
                <a:latin typeface="Calibri"/>
                <a:ea typeface="DejaVu Sans"/>
              </a:rPr>
              <a:t># Code to calculate bonus here </a:t>
            </a:r>
            <a:endParaRPr b="0" lang="en-US" sz="2000" spc="-1" strike="noStrike">
              <a:latin typeface="Arial"/>
            </a:endParaRPr>
          </a:p>
          <a:p>
            <a:pPr>
              <a:lnSpc>
                <a:spcPct val="100000"/>
              </a:lnSpc>
            </a:pPr>
            <a:endParaRPr b="0" lang="en-US" sz="2000" spc="-1" strike="noStrike">
              <a:latin typeface="Arial"/>
            </a:endParaRPr>
          </a:p>
        </p:txBody>
      </p:sp>
      <p:sp>
        <p:nvSpPr>
          <p:cNvPr id="897" name="CustomShape 6"/>
          <p:cNvSpPr/>
          <p:nvPr/>
        </p:nvSpPr>
        <p:spPr>
          <a:xfrm>
            <a:off x="4580280" y="2889000"/>
            <a:ext cx="4037400" cy="1614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Ruby</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Calibri"/>
                <a:ea typeface="DejaVu Sans"/>
              </a:rPr>
              <a:t>if _TotalSales &gt; _BonusThreshold</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      </a:t>
            </a:r>
            <a:r>
              <a:rPr b="0" lang="en-US" sz="2000" spc="-1" strike="noStrike">
                <a:solidFill>
                  <a:srgbClr val="000000"/>
                </a:solidFill>
                <a:latin typeface="Calibri"/>
                <a:ea typeface="DejaVu Sans"/>
              </a:rPr>
              <a:t># Code to calculate bonus here</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end </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8"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IF / ElseIf (or Elsif or Elif)/ Else Statements</a:t>
            </a:r>
            <a:endParaRPr b="0" lang="en-US" sz="2800" spc="-1" strike="noStrike">
              <a:latin typeface="Arial"/>
            </a:endParaRPr>
          </a:p>
        </p:txBody>
      </p:sp>
      <p:sp>
        <p:nvSpPr>
          <p:cNvPr id="899" name="CustomShape 2"/>
          <p:cNvSpPr/>
          <p:nvPr/>
        </p:nvSpPr>
        <p:spPr>
          <a:xfrm>
            <a:off x="45720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BASH</a:t>
            </a:r>
            <a:endParaRPr b="0" lang="en-US" sz="2000" spc="-1" strike="noStrike">
              <a:latin typeface="Arial"/>
            </a:endParaRPr>
          </a:p>
          <a:p>
            <a:pPr marL="225360" indent="-224280">
              <a:lnSpc>
                <a:spcPct val="100000"/>
              </a:lnSpc>
            </a:pPr>
            <a:r>
              <a:rPr b="0" lang="en-US" sz="1200" spc="-1" strike="noStrike">
                <a:solidFill>
                  <a:srgbClr val="576068"/>
                </a:solidFill>
                <a:latin typeface="Calibri"/>
                <a:ea typeface="DejaVu Sans"/>
              </a:rPr>
              <a:t>if [&lt;condition&gt;] then </a:t>
            </a:r>
            <a:endParaRPr b="0" lang="en-US" sz="1200" spc="-1" strike="noStrike">
              <a:latin typeface="Arial"/>
            </a:endParaRPr>
          </a:p>
          <a:p>
            <a:pPr marL="225360" indent="-224280">
              <a:lnSpc>
                <a:spcPct val="100000"/>
              </a:lnSpc>
            </a:pPr>
            <a:r>
              <a:rPr b="0" lang="en-US" sz="1200" spc="-1" strike="noStrike">
                <a:solidFill>
                  <a:srgbClr val="576068"/>
                </a:solidFill>
                <a:latin typeface="Calibri"/>
                <a:ea typeface="DejaVu Sans"/>
              </a:rPr>
              <a:t>	</a:t>
            </a:r>
            <a:r>
              <a:rPr b="0" lang="en-US" sz="1200" spc="-1" strike="noStrike">
                <a:solidFill>
                  <a:srgbClr val="576068"/>
                </a:solidFill>
                <a:latin typeface="Calibri"/>
                <a:ea typeface="DejaVu Sans"/>
              </a:rPr>
              <a:t># Code here </a:t>
            </a:r>
            <a:endParaRPr b="0" lang="en-US" sz="1200" spc="-1" strike="noStrike">
              <a:latin typeface="Arial"/>
            </a:endParaRPr>
          </a:p>
          <a:p>
            <a:pPr marL="225360" indent="-224280">
              <a:lnSpc>
                <a:spcPct val="100000"/>
              </a:lnSpc>
            </a:pPr>
            <a:r>
              <a:rPr b="0" lang="en-US" sz="1200" spc="-1" strike="noStrike">
                <a:solidFill>
                  <a:srgbClr val="576068"/>
                </a:solidFill>
                <a:latin typeface="Calibri"/>
                <a:ea typeface="DejaVu Sans"/>
              </a:rPr>
              <a:t>elif [&lt;condition&gt;] then</a:t>
            </a:r>
            <a:endParaRPr b="0" lang="en-US" sz="1200" spc="-1" strike="noStrike">
              <a:latin typeface="Arial"/>
            </a:endParaRPr>
          </a:p>
          <a:p>
            <a:pPr marL="225360" indent="-224280">
              <a:lnSpc>
                <a:spcPct val="100000"/>
              </a:lnSpc>
            </a:pPr>
            <a:r>
              <a:rPr b="0" lang="en-US" sz="1200" spc="-1" strike="noStrike">
                <a:solidFill>
                  <a:srgbClr val="576068"/>
                </a:solidFill>
                <a:latin typeface="Calibri"/>
                <a:ea typeface="DejaVu Sans"/>
              </a:rPr>
              <a:t>	</a:t>
            </a:r>
            <a:r>
              <a:rPr b="0" lang="en-US" sz="1200" spc="-1" strike="noStrike">
                <a:solidFill>
                  <a:srgbClr val="576068"/>
                </a:solidFill>
                <a:latin typeface="Calibri"/>
                <a:ea typeface="DejaVu Sans"/>
              </a:rPr>
              <a:t># Code here</a:t>
            </a:r>
            <a:endParaRPr b="0" lang="en-US" sz="1200" spc="-1" strike="noStrike">
              <a:latin typeface="Arial"/>
            </a:endParaRPr>
          </a:p>
          <a:p>
            <a:pPr marL="225360" indent="-224280">
              <a:lnSpc>
                <a:spcPct val="100000"/>
              </a:lnSpc>
            </a:pPr>
            <a:r>
              <a:rPr b="0" lang="en-US" sz="1200" spc="-1" strike="noStrike">
                <a:solidFill>
                  <a:srgbClr val="576068"/>
                </a:solidFill>
                <a:latin typeface="Calibri"/>
                <a:ea typeface="DejaVu Sans"/>
              </a:rPr>
              <a:t>else</a:t>
            </a:r>
            <a:endParaRPr b="0" lang="en-US" sz="1200" spc="-1" strike="noStrike">
              <a:latin typeface="Arial"/>
            </a:endParaRPr>
          </a:p>
          <a:p>
            <a:pPr marL="225360" indent="-224280">
              <a:lnSpc>
                <a:spcPct val="100000"/>
              </a:lnSpc>
            </a:pPr>
            <a:r>
              <a:rPr b="0" lang="en-US" sz="1200" spc="-1" strike="noStrike">
                <a:solidFill>
                  <a:srgbClr val="576068"/>
                </a:solidFill>
                <a:latin typeface="Calibri"/>
                <a:ea typeface="DejaVu Sans"/>
              </a:rPr>
              <a:t>	</a:t>
            </a:r>
            <a:r>
              <a:rPr b="0" lang="en-US" sz="1200" spc="-1" strike="noStrike">
                <a:solidFill>
                  <a:srgbClr val="576068"/>
                </a:solidFill>
                <a:latin typeface="Calibri"/>
                <a:ea typeface="DejaVu Sans"/>
              </a:rPr>
              <a:t># Code here</a:t>
            </a:r>
            <a:endParaRPr b="0" lang="en-US" sz="1200" spc="-1" strike="noStrike">
              <a:latin typeface="Arial"/>
            </a:endParaRPr>
          </a:p>
          <a:p>
            <a:pPr marL="225360" indent="-224280">
              <a:lnSpc>
                <a:spcPct val="100000"/>
              </a:lnSpc>
            </a:pPr>
            <a:r>
              <a:rPr b="0" lang="en-US" sz="1200" spc="-1" strike="noStrike">
                <a:solidFill>
                  <a:srgbClr val="576068"/>
                </a:solidFill>
                <a:latin typeface="Calibri"/>
                <a:ea typeface="DejaVu Sans"/>
              </a:rPr>
              <a:t>fi</a:t>
            </a:r>
            <a:endParaRPr b="0" lang="en-US" sz="1200" spc="-1" strike="noStrike">
              <a:latin typeface="Arial"/>
            </a:endParaRPr>
          </a:p>
        </p:txBody>
      </p:sp>
      <p:sp>
        <p:nvSpPr>
          <p:cNvPr id="900" name="CustomShape 3"/>
          <p:cNvSpPr/>
          <p:nvPr/>
        </p:nvSpPr>
        <p:spPr>
          <a:xfrm>
            <a:off x="464832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PowerShell</a:t>
            </a:r>
            <a:endParaRPr b="0" lang="en-US" sz="2000" spc="-1" strike="noStrike">
              <a:latin typeface="Arial"/>
            </a:endParaRPr>
          </a:p>
          <a:p>
            <a:pPr marL="225360" indent="-224280">
              <a:lnSpc>
                <a:spcPct val="100000"/>
              </a:lnSpc>
            </a:pPr>
            <a:r>
              <a:rPr b="0" lang="en-US" sz="1200" spc="-1" strike="noStrike">
                <a:solidFill>
                  <a:srgbClr val="576068"/>
                </a:solidFill>
                <a:latin typeface="Calibri"/>
                <a:ea typeface="DejaVu Sans"/>
              </a:rPr>
              <a:t>if (&lt;condition&gt;) { </a:t>
            </a:r>
            <a:endParaRPr b="0" lang="en-US" sz="1200" spc="-1" strike="noStrike">
              <a:latin typeface="Arial"/>
            </a:endParaRPr>
          </a:p>
          <a:p>
            <a:pPr marL="225360" indent="-224280">
              <a:lnSpc>
                <a:spcPct val="100000"/>
              </a:lnSpc>
            </a:pPr>
            <a:r>
              <a:rPr b="0" lang="en-US" sz="1200" spc="-1" strike="noStrike">
                <a:solidFill>
                  <a:srgbClr val="576068"/>
                </a:solidFill>
                <a:latin typeface="Calibri"/>
                <a:ea typeface="DejaVu Sans"/>
              </a:rPr>
              <a:t>	</a:t>
            </a:r>
            <a:r>
              <a:rPr b="0" lang="en-US" sz="1200" spc="-1" strike="noStrike">
                <a:solidFill>
                  <a:srgbClr val="576068"/>
                </a:solidFill>
                <a:latin typeface="Calibri"/>
                <a:ea typeface="DejaVu Sans"/>
              </a:rPr>
              <a:t># Code here </a:t>
            </a:r>
            <a:endParaRPr b="0" lang="en-US" sz="1200" spc="-1" strike="noStrike">
              <a:latin typeface="Arial"/>
            </a:endParaRPr>
          </a:p>
          <a:p>
            <a:pPr marL="225360" indent="-224280">
              <a:lnSpc>
                <a:spcPct val="100000"/>
              </a:lnSpc>
            </a:pPr>
            <a:r>
              <a:rPr b="0" lang="en-US" sz="1200" spc="-1" strike="noStrike">
                <a:solidFill>
                  <a:srgbClr val="576068"/>
                </a:solidFill>
                <a:latin typeface="Calibri"/>
                <a:ea typeface="DejaVu Sans"/>
              </a:rPr>
              <a:t>} elseif (&lt;condition&gt;) {</a:t>
            </a:r>
            <a:endParaRPr b="0" lang="en-US" sz="1200" spc="-1" strike="noStrike">
              <a:latin typeface="Arial"/>
            </a:endParaRPr>
          </a:p>
          <a:p>
            <a:pPr marL="225360" indent="-224280">
              <a:lnSpc>
                <a:spcPct val="100000"/>
              </a:lnSpc>
            </a:pPr>
            <a:r>
              <a:rPr b="0" lang="en-US" sz="1200" spc="-1" strike="noStrike">
                <a:solidFill>
                  <a:srgbClr val="576068"/>
                </a:solidFill>
                <a:latin typeface="Calibri"/>
                <a:ea typeface="DejaVu Sans"/>
              </a:rPr>
              <a:t>	</a:t>
            </a:r>
            <a:r>
              <a:rPr b="0" lang="en-US" sz="1200" spc="-1" strike="noStrike">
                <a:solidFill>
                  <a:srgbClr val="576068"/>
                </a:solidFill>
                <a:latin typeface="Calibri"/>
                <a:ea typeface="DejaVu Sans"/>
              </a:rPr>
              <a:t>#Code here</a:t>
            </a:r>
            <a:endParaRPr b="0" lang="en-US" sz="1200" spc="-1" strike="noStrike">
              <a:latin typeface="Arial"/>
            </a:endParaRPr>
          </a:p>
          <a:p>
            <a:pPr marL="225360" indent="-224280">
              <a:lnSpc>
                <a:spcPct val="100000"/>
              </a:lnSpc>
            </a:pPr>
            <a:r>
              <a:rPr b="0" lang="en-US" sz="1200" spc="-1" strike="noStrike">
                <a:solidFill>
                  <a:srgbClr val="576068"/>
                </a:solidFill>
                <a:latin typeface="Calibri"/>
                <a:ea typeface="DejaVu Sans"/>
              </a:rPr>
              <a:t>} else {</a:t>
            </a:r>
            <a:endParaRPr b="0" lang="en-US" sz="1200" spc="-1" strike="noStrike">
              <a:latin typeface="Arial"/>
            </a:endParaRPr>
          </a:p>
          <a:p>
            <a:pPr marL="225360" indent="-224280">
              <a:lnSpc>
                <a:spcPct val="100000"/>
              </a:lnSpc>
            </a:pPr>
            <a:r>
              <a:rPr b="0" lang="en-US" sz="1200" spc="-1" strike="noStrike">
                <a:solidFill>
                  <a:srgbClr val="576068"/>
                </a:solidFill>
                <a:latin typeface="Calibri"/>
                <a:ea typeface="DejaVu Sans"/>
              </a:rPr>
              <a:t>	</a:t>
            </a:r>
            <a:r>
              <a:rPr b="0" lang="en-US" sz="1200" spc="-1" strike="noStrike">
                <a:solidFill>
                  <a:srgbClr val="576068"/>
                </a:solidFill>
                <a:latin typeface="Calibri"/>
                <a:ea typeface="DejaVu Sans"/>
              </a:rPr>
              <a:t>#Code here</a:t>
            </a:r>
            <a:endParaRPr b="0" lang="en-US" sz="1200" spc="-1" strike="noStrike">
              <a:latin typeface="Arial"/>
            </a:endParaRPr>
          </a:p>
          <a:p>
            <a:pPr marL="225360" indent="-224280">
              <a:lnSpc>
                <a:spcPct val="100000"/>
              </a:lnSpc>
            </a:pPr>
            <a:r>
              <a:rPr b="0" lang="en-US" sz="1200" spc="-1" strike="noStrike">
                <a:solidFill>
                  <a:srgbClr val="576068"/>
                </a:solidFill>
                <a:latin typeface="Calibri"/>
                <a:ea typeface="DejaVu Sans"/>
              </a:rPr>
              <a:t>}</a:t>
            </a:r>
            <a:endParaRPr b="0" lang="en-US" sz="1200" spc="-1" strike="noStrike">
              <a:latin typeface="Arial"/>
            </a:endParaRPr>
          </a:p>
        </p:txBody>
      </p:sp>
      <p:sp>
        <p:nvSpPr>
          <p:cNvPr id="901" name="CustomShape 4"/>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B9D07F73-A563-4E64-9832-494AA2669709}"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902" name="CustomShape 5"/>
          <p:cNvSpPr/>
          <p:nvPr/>
        </p:nvSpPr>
        <p:spPr>
          <a:xfrm>
            <a:off x="369720" y="2889000"/>
            <a:ext cx="4037400" cy="1489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Python</a:t>
            </a:r>
            <a:endParaRPr b="0" lang="en-US" sz="2000" spc="-1" strike="noStrike">
              <a:latin typeface="Arial"/>
            </a:endParaRPr>
          </a:p>
          <a:p>
            <a:pPr>
              <a:lnSpc>
                <a:spcPct val="100000"/>
              </a:lnSpc>
            </a:pPr>
            <a:r>
              <a:rPr b="0" lang="en-US" sz="1200" spc="-1" strike="noStrike">
                <a:solidFill>
                  <a:srgbClr val="000000"/>
                </a:solidFill>
                <a:latin typeface="Calibri"/>
                <a:ea typeface="DejaVu Sans"/>
              </a:rPr>
              <a:t> </a:t>
            </a:r>
            <a:r>
              <a:rPr b="0" lang="en-US" sz="1200" spc="-1" strike="noStrike">
                <a:solidFill>
                  <a:srgbClr val="000000"/>
                </a:solidFill>
                <a:latin typeface="Calibri"/>
                <a:ea typeface="DejaVu Sans"/>
              </a:rPr>
              <a:t>if &lt;condition&gt;:</a:t>
            </a:r>
            <a:endParaRPr b="0" lang="en-US" sz="1200" spc="-1" strike="noStrike">
              <a:latin typeface="Arial"/>
            </a:endParaRPr>
          </a:p>
          <a:p>
            <a:pPr>
              <a:lnSpc>
                <a:spcPct val="100000"/>
              </a:lnSpc>
            </a:pPr>
            <a:r>
              <a:rPr b="0" lang="en-US" sz="1200" spc="-1" strike="noStrike">
                <a:solidFill>
                  <a:srgbClr val="000000"/>
                </a:solidFill>
                <a:latin typeface="Calibri"/>
                <a:ea typeface="DejaVu Sans"/>
              </a:rPr>
              <a:t>        </a:t>
            </a:r>
            <a:r>
              <a:rPr b="0" lang="en-US" sz="1200" spc="-1" strike="noStrike">
                <a:solidFill>
                  <a:srgbClr val="000000"/>
                </a:solidFill>
                <a:latin typeface="Calibri"/>
                <a:ea typeface="DejaVu Sans"/>
              </a:rPr>
              <a:t># Code here</a:t>
            </a:r>
            <a:endParaRPr b="0" lang="en-US" sz="1200" spc="-1" strike="noStrike">
              <a:latin typeface="Arial"/>
            </a:endParaRPr>
          </a:p>
          <a:p>
            <a:pPr>
              <a:lnSpc>
                <a:spcPct val="100000"/>
              </a:lnSpc>
            </a:pPr>
            <a:r>
              <a:rPr b="0" lang="en-US" sz="1200" spc="-1" strike="noStrike">
                <a:solidFill>
                  <a:srgbClr val="000000"/>
                </a:solidFill>
                <a:latin typeface="Calibri"/>
                <a:ea typeface="DejaVu Sans"/>
              </a:rPr>
              <a:t> </a:t>
            </a:r>
            <a:r>
              <a:rPr b="0" lang="en-US" sz="1200" spc="-1" strike="noStrike">
                <a:solidFill>
                  <a:srgbClr val="000000"/>
                </a:solidFill>
                <a:latin typeface="Calibri"/>
                <a:ea typeface="DejaVu Sans"/>
              </a:rPr>
              <a:t>elif &lt;condition&gt;:</a:t>
            </a:r>
            <a:endParaRPr b="0" lang="en-US" sz="1200" spc="-1" strike="noStrike">
              <a:latin typeface="Arial"/>
            </a:endParaRPr>
          </a:p>
          <a:p>
            <a:pPr>
              <a:lnSpc>
                <a:spcPct val="100000"/>
              </a:lnSpc>
            </a:pPr>
            <a:r>
              <a:rPr b="0" lang="en-US" sz="1200" spc="-1" strike="noStrike">
                <a:solidFill>
                  <a:srgbClr val="000000"/>
                </a:solidFill>
                <a:latin typeface="Calibri"/>
                <a:ea typeface="DejaVu Sans"/>
              </a:rPr>
              <a:t>        </a:t>
            </a:r>
            <a:r>
              <a:rPr b="0" lang="en-US" sz="1200" spc="-1" strike="noStrike">
                <a:solidFill>
                  <a:srgbClr val="000000"/>
                </a:solidFill>
                <a:latin typeface="Calibri"/>
                <a:ea typeface="DejaVu Sans"/>
              </a:rPr>
              <a:t># Code here</a:t>
            </a:r>
            <a:endParaRPr b="0" lang="en-US" sz="1200" spc="-1" strike="noStrike">
              <a:latin typeface="Arial"/>
            </a:endParaRPr>
          </a:p>
          <a:p>
            <a:pPr>
              <a:lnSpc>
                <a:spcPct val="100000"/>
              </a:lnSpc>
            </a:pPr>
            <a:r>
              <a:rPr b="0" lang="en-US" sz="1200" spc="-1" strike="noStrike">
                <a:solidFill>
                  <a:srgbClr val="000000"/>
                </a:solidFill>
                <a:latin typeface="Calibri"/>
                <a:ea typeface="DejaVu Sans"/>
              </a:rPr>
              <a:t> </a:t>
            </a:r>
            <a:r>
              <a:rPr b="0" lang="en-US" sz="1200" spc="-1" strike="noStrike">
                <a:solidFill>
                  <a:srgbClr val="000000"/>
                </a:solidFill>
                <a:latin typeface="Calibri"/>
                <a:ea typeface="DejaVu Sans"/>
              </a:rPr>
              <a:t>else:</a:t>
            </a:r>
            <a:endParaRPr b="0" lang="en-US" sz="1200" spc="-1" strike="noStrike">
              <a:latin typeface="Arial"/>
            </a:endParaRPr>
          </a:p>
          <a:p>
            <a:pPr>
              <a:lnSpc>
                <a:spcPct val="100000"/>
              </a:lnSpc>
            </a:pPr>
            <a:r>
              <a:rPr b="0" lang="en-US" sz="1200" spc="-1" strike="noStrike">
                <a:solidFill>
                  <a:srgbClr val="000000"/>
                </a:solidFill>
                <a:latin typeface="Calibri"/>
                <a:ea typeface="DejaVu Sans"/>
              </a:rPr>
              <a:t>        </a:t>
            </a:r>
            <a:r>
              <a:rPr b="0" lang="en-US" sz="1200" spc="-1" strike="noStrike">
                <a:solidFill>
                  <a:srgbClr val="000000"/>
                </a:solidFill>
                <a:latin typeface="Calibri"/>
                <a:ea typeface="DejaVu Sans"/>
              </a:rPr>
              <a:t># Code here</a:t>
            </a:r>
            <a:endParaRPr b="0" lang="en-US" sz="1200" spc="-1" strike="noStrike">
              <a:latin typeface="Arial"/>
            </a:endParaRPr>
          </a:p>
        </p:txBody>
      </p:sp>
      <p:sp>
        <p:nvSpPr>
          <p:cNvPr id="903" name="CustomShape 6"/>
          <p:cNvSpPr/>
          <p:nvPr/>
        </p:nvSpPr>
        <p:spPr>
          <a:xfrm>
            <a:off x="4580280" y="2889000"/>
            <a:ext cx="4037400" cy="1672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Ruby</a:t>
            </a:r>
            <a:endParaRPr b="0" lang="en-US" sz="2000" spc="-1" strike="noStrike">
              <a:latin typeface="Arial"/>
            </a:endParaRPr>
          </a:p>
          <a:p>
            <a:pPr>
              <a:lnSpc>
                <a:spcPct val="100000"/>
              </a:lnSpc>
            </a:pPr>
            <a:r>
              <a:rPr b="0" lang="en-US" sz="1200" spc="-1" strike="noStrike">
                <a:solidFill>
                  <a:srgbClr val="000000"/>
                </a:solidFill>
                <a:latin typeface="Calibri"/>
                <a:ea typeface="DejaVu Sans"/>
              </a:rPr>
              <a:t>if &lt;condition&gt;</a:t>
            </a:r>
            <a:endParaRPr b="0" lang="en-US" sz="1200" spc="-1" strike="noStrike">
              <a:latin typeface="Arial"/>
            </a:endParaRPr>
          </a:p>
          <a:p>
            <a:pPr>
              <a:lnSpc>
                <a:spcPct val="100000"/>
              </a:lnSpc>
            </a:pPr>
            <a:r>
              <a:rPr b="0" lang="en-US" sz="1200" spc="-1" strike="noStrike">
                <a:solidFill>
                  <a:srgbClr val="000000"/>
                </a:solidFill>
                <a:latin typeface="Calibri"/>
                <a:ea typeface="DejaVu Sans"/>
              </a:rPr>
              <a:t>	</a:t>
            </a:r>
            <a:r>
              <a:rPr b="0" lang="en-US" sz="1200" spc="-1" strike="noStrike">
                <a:solidFill>
                  <a:srgbClr val="000000"/>
                </a:solidFill>
                <a:latin typeface="Calibri"/>
                <a:ea typeface="DejaVu Sans"/>
              </a:rPr>
              <a:t># Code here</a:t>
            </a:r>
            <a:endParaRPr b="0" lang="en-US" sz="1200" spc="-1" strike="noStrike">
              <a:latin typeface="Arial"/>
            </a:endParaRPr>
          </a:p>
          <a:p>
            <a:pPr>
              <a:lnSpc>
                <a:spcPct val="100000"/>
              </a:lnSpc>
            </a:pPr>
            <a:r>
              <a:rPr b="0" lang="en-US" sz="1200" spc="-1" strike="noStrike">
                <a:solidFill>
                  <a:srgbClr val="000000"/>
                </a:solidFill>
                <a:latin typeface="Calibri"/>
                <a:ea typeface="DejaVu Sans"/>
              </a:rPr>
              <a:t>elsif &lt;condition&gt;</a:t>
            </a:r>
            <a:endParaRPr b="0" lang="en-US" sz="1200" spc="-1" strike="noStrike">
              <a:latin typeface="Arial"/>
            </a:endParaRPr>
          </a:p>
          <a:p>
            <a:pPr>
              <a:lnSpc>
                <a:spcPct val="100000"/>
              </a:lnSpc>
            </a:pPr>
            <a:r>
              <a:rPr b="0" lang="en-US" sz="1200" spc="-1" strike="noStrike">
                <a:solidFill>
                  <a:srgbClr val="000000"/>
                </a:solidFill>
                <a:latin typeface="Calibri"/>
                <a:ea typeface="DejaVu Sans"/>
              </a:rPr>
              <a:t>	</a:t>
            </a:r>
            <a:r>
              <a:rPr b="0" lang="en-US" sz="1200" spc="-1" strike="noStrike">
                <a:solidFill>
                  <a:srgbClr val="000000"/>
                </a:solidFill>
                <a:latin typeface="Calibri"/>
                <a:ea typeface="DejaVu Sans"/>
              </a:rPr>
              <a:t># Code here</a:t>
            </a:r>
            <a:endParaRPr b="0" lang="en-US" sz="1200" spc="-1" strike="noStrike">
              <a:latin typeface="Arial"/>
            </a:endParaRPr>
          </a:p>
          <a:p>
            <a:pPr>
              <a:lnSpc>
                <a:spcPct val="100000"/>
              </a:lnSpc>
            </a:pPr>
            <a:r>
              <a:rPr b="0" lang="en-US" sz="1200" spc="-1" strike="noStrike">
                <a:solidFill>
                  <a:srgbClr val="000000"/>
                </a:solidFill>
                <a:latin typeface="Calibri"/>
                <a:ea typeface="DejaVu Sans"/>
              </a:rPr>
              <a:t>else</a:t>
            </a:r>
            <a:endParaRPr b="0" lang="en-US" sz="1200" spc="-1" strike="noStrike">
              <a:latin typeface="Arial"/>
            </a:endParaRPr>
          </a:p>
          <a:p>
            <a:pPr>
              <a:lnSpc>
                <a:spcPct val="100000"/>
              </a:lnSpc>
            </a:pPr>
            <a:r>
              <a:rPr b="0" lang="en-US" sz="1200" spc="-1" strike="noStrike">
                <a:solidFill>
                  <a:srgbClr val="000000"/>
                </a:solidFill>
                <a:latin typeface="Calibri"/>
                <a:ea typeface="DejaVu Sans"/>
              </a:rPr>
              <a:t>	</a:t>
            </a:r>
            <a:r>
              <a:rPr b="0" lang="en-US" sz="1200" spc="-1" strike="noStrike">
                <a:solidFill>
                  <a:srgbClr val="000000"/>
                </a:solidFill>
                <a:latin typeface="Calibri"/>
                <a:ea typeface="DejaVu Sans"/>
              </a:rPr>
              <a:t># Code here</a:t>
            </a:r>
            <a:endParaRPr b="0" lang="en-US" sz="1200" spc="-1" strike="noStrike">
              <a:latin typeface="Arial"/>
            </a:endParaRPr>
          </a:p>
          <a:p>
            <a:pPr>
              <a:lnSpc>
                <a:spcPct val="100000"/>
              </a:lnSpc>
            </a:pPr>
            <a:r>
              <a:rPr b="0" lang="en-US" sz="1200" spc="-1" strike="noStrike">
                <a:solidFill>
                  <a:srgbClr val="000000"/>
                </a:solidFill>
                <a:latin typeface="Calibri"/>
                <a:ea typeface="DejaVu Sans"/>
              </a:rPr>
              <a:t>end</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4"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Loops</a:t>
            </a:r>
            <a:endParaRPr b="0" lang="en-US" sz="2800" spc="-1" strike="noStrike">
              <a:latin typeface="Arial"/>
            </a:endParaRPr>
          </a:p>
        </p:txBody>
      </p:sp>
      <p:sp>
        <p:nvSpPr>
          <p:cNvPr id="905" name="CustomShape 2"/>
          <p:cNvSpPr/>
          <p:nvPr/>
        </p:nvSpPr>
        <p:spPr>
          <a:xfrm>
            <a:off x="45720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BASH – While Loop</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1600" spc="-1" strike="noStrike">
                <a:solidFill>
                  <a:srgbClr val="576068"/>
                </a:solidFill>
                <a:latin typeface="Calibri"/>
                <a:ea typeface="DejaVu Sans"/>
              </a:rPr>
              <a:t>while [$this -eq $that]</a:t>
            </a: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do </a:t>
            </a: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	</a:t>
            </a:r>
            <a:r>
              <a:rPr b="0" lang="en-US" sz="1600" spc="-1" strike="noStrike">
                <a:solidFill>
                  <a:srgbClr val="576068"/>
                </a:solidFill>
                <a:latin typeface="Calibri"/>
                <a:ea typeface="DejaVu Sans"/>
              </a:rPr>
              <a:t># commands </a:t>
            </a: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done</a:t>
            </a:r>
            <a:endParaRPr b="0" lang="en-US" sz="1600" spc="-1" strike="noStrike">
              <a:latin typeface="Arial"/>
            </a:endParaRPr>
          </a:p>
        </p:txBody>
      </p:sp>
      <p:sp>
        <p:nvSpPr>
          <p:cNvPr id="906" name="CustomShape 3"/>
          <p:cNvSpPr/>
          <p:nvPr/>
        </p:nvSpPr>
        <p:spPr>
          <a:xfrm>
            <a:off x="464832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PowerShell – Do While Loop</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1600" spc="-1" strike="noStrike">
                <a:solidFill>
                  <a:srgbClr val="576068"/>
                </a:solidFill>
                <a:latin typeface="Calibri"/>
                <a:ea typeface="DejaVu Sans"/>
              </a:rPr>
              <a:t>Do { </a:t>
            </a: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	</a:t>
            </a:r>
            <a:r>
              <a:rPr b="0" lang="en-US" sz="1600" spc="-1" strike="noStrike">
                <a:solidFill>
                  <a:srgbClr val="576068"/>
                </a:solidFill>
                <a:latin typeface="Calibri"/>
                <a:ea typeface="DejaVu Sans"/>
              </a:rPr>
              <a:t># commands </a:t>
            </a: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 While ($this -eq $that)</a:t>
            </a:r>
            <a:endParaRPr b="0" lang="en-US" sz="1600" spc="-1" strike="noStrike">
              <a:latin typeface="Arial"/>
            </a:endParaRPr>
          </a:p>
        </p:txBody>
      </p:sp>
      <p:sp>
        <p:nvSpPr>
          <p:cNvPr id="907" name="CustomShape 4"/>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B4217C08-989D-444F-8BD3-D6D29F9B878A}"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908" name="CustomShape 5"/>
          <p:cNvSpPr/>
          <p:nvPr/>
        </p:nvSpPr>
        <p:spPr>
          <a:xfrm>
            <a:off x="369720" y="2889000"/>
            <a:ext cx="4037400" cy="14295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Python – For Loop</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1600" spc="-1" strike="noStrike">
                <a:solidFill>
                  <a:srgbClr val="000000"/>
                </a:solidFill>
                <a:latin typeface="Calibri"/>
                <a:ea typeface="DejaVu Sans"/>
              </a:rPr>
              <a:t>tempArray = [value1, value2, value3]</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for x in tempArray:</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print (x)</a:t>
            </a:r>
            <a:endParaRPr b="0" lang="en-US" sz="1600" spc="-1" strike="noStrike">
              <a:latin typeface="Arial"/>
            </a:endParaRPr>
          </a:p>
        </p:txBody>
      </p:sp>
      <p:sp>
        <p:nvSpPr>
          <p:cNvPr id="909" name="CustomShape 6"/>
          <p:cNvSpPr/>
          <p:nvPr/>
        </p:nvSpPr>
        <p:spPr>
          <a:xfrm>
            <a:off x="4580280" y="2889000"/>
            <a:ext cx="4037400" cy="1672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Ruby – For Loop</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1600" spc="-1" strike="noStrike">
                <a:solidFill>
                  <a:srgbClr val="000000"/>
                </a:solidFill>
                <a:latin typeface="Calibri"/>
                <a:ea typeface="DejaVu Sans"/>
              </a:rPr>
              <a:t>tempArray = [value1, value2, value3]</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for x in tempArray</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	</a:t>
            </a:r>
            <a:r>
              <a:rPr b="0" lang="en-US" sz="1600" spc="-1" strike="noStrike">
                <a:solidFill>
                  <a:srgbClr val="000000"/>
                </a:solidFill>
                <a:latin typeface="Calibri"/>
                <a:ea typeface="DejaVu Sans"/>
              </a:rPr>
              <a:t>puts x</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end</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1" name="Picture 4" descr="A picture containing text&#10;&#10;Description automatically generated"/>
          <p:cNvPicPr/>
          <p:nvPr/>
        </p:nvPicPr>
        <p:blipFill>
          <a:blip r:embed="rId1"/>
          <a:stretch/>
        </p:blipFill>
        <p:spPr>
          <a:xfrm>
            <a:off x="-101520" y="0"/>
            <a:ext cx="9244800" cy="1362960"/>
          </a:xfrm>
          <a:prstGeom prst="rect">
            <a:avLst/>
          </a:prstGeom>
          <a:ln>
            <a:noFill/>
          </a:ln>
        </p:spPr>
      </p:pic>
      <p:sp>
        <p:nvSpPr>
          <p:cNvPr id="712" name="CustomShape 1"/>
          <p:cNvSpPr/>
          <p:nvPr/>
        </p:nvSpPr>
        <p:spPr>
          <a:xfrm>
            <a:off x="162000" y="1811880"/>
            <a:ext cx="6358320" cy="3262680"/>
          </a:xfrm>
          <a:prstGeom prst="rect">
            <a:avLst/>
          </a:prstGeom>
          <a:noFill/>
          <a:ln>
            <a:noFill/>
          </a:ln>
        </p:spPr>
        <p:style>
          <a:lnRef idx="0"/>
          <a:fillRef idx="0"/>
          <a:effectRef idx="0"/>
          <a:fontRef idx="minor"/>
        </p:style>
        <p:txBody>
          <a:bodyPr lIns="0" rIns="0" tIns="0" bIns="0">
            <a:normAutofit/>
          </a:bodyPr>
          <a:p>
            <a:pPr>
              <a:lnSpc>
                <a:spcPct val="90000"/>
              </a:lnSpc>
              <a:spcBef>
                <a:spcPts val="1001"/>
              </a:spcBef>
            </a:pPr>
            <a:r>
              <a:rPr b="1" lang="en-US" sz="1350" spc="-1" strike="noStrike">
                <a:solidFill>
                  <a:srgbClr val="000000"/>
                </a:solidFill>
                <a:latin typeface="Arial"/>
                <a:ea typeface="DejaVu Sans"/>
              </a:rPr>
              <a:t>Dates: </a:t>
            </a:r>
            <a:r>
              <a:rPr b="0" lang="en-US" sz="1350" spc="-1" strike="noStrike">
                <a:solidFill>
                  <a:srgbClr val="000000"/>
                </a:solidFill>
                <a:latin typeface="Arial"/>
                <a:ea typeface="DejaVu Sans"/>
              </a:rPr>
              <a:t>Wednesday, August 3 - Thursday, August 4, 2022</a:t>
            </a:r>
            <a:br/>
            <a:endParaRPr b="0" lang="en-US" sz="1350" spc="-1" strike="noStrike">
              <a:latin typeface="Arial"/>
            </a:endParaRPr>
          </a:p>
          <a:p>
            <a:pPr>
              <a:lnSpc>
                <a:spcPct val="90000"/>
              </a:lnSpc>
            </a:pPr>
            <a:r>
              <a:rPr b="1" lang="en-US" sz="1350" spc="-1" strike="noStrike">
                <a:solidFill>
                  <a:srgbClr val="000000"/>
                </a:solidFill>
                <a:latin typeface="Arial"/>
                <a:ea typeface="DejaVu Sans"/>
              </a:rPr>
              <a:t>Partner Summit 2022</a:t>
            </a:r>
            <a:r>
              <a:rPr b="0" lang="en-US" sz="1350" spc="-1" strike="noStrike">
                <a:solidFill>
                  <a:srgbClr val="000000"/>
                </a:solidFill>
                <a:latin typeface="Arial"/>
                <a:ea typeface="DejaVu Sans"/>
              </a:rPr>
              <a:t> is a chance to learn how you can open doors to success for so many, together in partnership with CompTIA. </a:t>
            </a:r>
            <a:endParaRPr b="0" lang="en-US" sz="1350" spc="-1" strike="noStrike">
              <a:latin typeface="Arial"/>
            </a:endParaRPr>
          </a:p>
          <a:p>
            <a:pPr>
              <a:lnSpc>
                <a:spcPct val="90000"/>
              </a:lnSpc>
            </a:pPr>
            <a:endParaRPr b="0" lang="en-US" sz="1350" spc="-1" strike="noStrike">
              <a:latin typeface="Arial"/>
            </a:endParaRPr>
          </a:p>
        </p:txBody>
      </p:sp>
      <p:sp>
        <p:nvSpPr>
          <p:cNvPr id="713" name="CustomShape 2"/>
          <p:cNvSpPr/>
          <p:nvPr/>
        </p:nvSpPr>
        <p:spPr>
          <a:xfrm>
            <a:off x="5940000" y="2279880"/>
            <a:ext cx="3203280" cy="2326680"/>
          </a:xfrm>
          <a:prstGeom prst="ellipse">
            <a:avLst/>
          </a:prstGeom>
          <a:blipFill rotWithShape="0">
            <a:blip r:embed="rId2"/>
            <a:stretch>
              <a:fillRect/>
            </a:stretch>
          </a:blipFill>
          <a:ln>
            <a:noFill/>
          </a:ln>
        </p:spPr>
        <p:style>
          <a:lnRef idx="0"/>
          <a:fillRef idx="0"/>
          <a:effectRef idx="0"/>
          <a:fontRef idx="minor"/>
        </p:style>
      </p:sp>
      <p:pic>
        <p:nvPicPr>
          <p:cNvPr id="714" name="Picture 2" descr=""/>
          <p:cNvPicPr/>
          <p:nvPr/>
        </p:nvPicPr>
        <p:blipFill>
          <a:blip r:embed="rId3"/>
          <a:stretch/>
        </p:blipFill>
        <p:spPr>
          <a:xfrm>
            <a:off x="162000" y="3038760"/>
            <a:ext cx="5691960" cy="1416600"/>
          </a:xfrm>
          <a:prstGeom prst="rect">
            <a:avLst/>
          </a:prstGeom>
          <a:ln>
            <a:noFill/>
          </a:ln>
        </p:spPr>
      </p:pic>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0"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Comparison Operators</a:t>
            </a:r>
            <a:endParaRPr b="0" lang="en-US" sz="2800" spc="-1" strike="noStrike">
              <a:latin typeface="Arial"/>
            </a:endParaRPr>
          </a:p>
        </p:txBody>
      </p:sp>
      <p:sp>
        <p:nvSpPr>
          <p:cNvPr id="911" name="CustomShape 2"/>
          <p:cNvSpPr/>
          <p:nvPr/>
        </p:nvSpPr>
        <p:spPr>
          <a:xfrm>
            <a:off x="45720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BASH</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1600" spc="-1" strike="noStrike">
                <a:solidFill>
                  <a:srgbClr val="576068"/>
                </a:solidFill>
                <a:latin typeface="Calibri"/>
                <a:ea typeface="DejaVu Sans"/>
              </a:rPr>
              <a:t>For integers Bash uses: -eq (equal), -ne (not equal), -gt (greater than), -ge (greater or equal), -lt (less than), and -le (less or equal)</a:t>
            </a: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For strings Bash uses: = or == (equals), != (not equal), &gt; (greater), and &lt; (less)</a:t>
            </a:r>
            <a:endParaRPr b="0" lang="en-US" sz="1600" spc="-1" strike="noStrike">
              <a:latin typeface="Arial"/>
            </a:endParaRPr>
          </a:p>
        </p:txBody>
      </p:sp>
      <p:sp>
        <p:nvSpPr>
          <p:cNvPr id="912" name="CustomShape 3"/>
          <p:cNvSpPr/>
          <p:nvPr/>
        </p:nvSpPr>
        <p:spPr>
          <a:xfrm>
            <a:off x="464832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PowerShell</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1600" spc="-1" strike="noStrike">
                <a:solidFill>
                  <a:srgbClr val="576068"/>
                </a:solidFill>
                <a:latin typeface="Calibri"/>
                <a:ea typeface="DejaVu Sans"/>
              </a:rPr>
              <a:t>PowerShell uses: eq (equals), ne (not equal), gt (greater than), ge (greater or equal), lt (less than), and le (less or equal)</a:t>
            </a:r>
            <a:endParaRPr b="0" lang="en-US" sz="1600" spc="-1" strike="noStrike">
              <a:latin typeface="Arial"/>
            </a:endParaRPr>
          </a:p>
        </p:txBody>
      </p:sp>
      <p:sp>
        <p:nvSpPr>
          <p:cNvPr id="913" name="CustomShape 4"/>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6149E6F5-0DEF-4553-B7B3-074472BEC62C}"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914" name="CustomShape 5"/>
          <p:cNvSpPr/>
          <p:nvPr/>
        </p:nvSpPr>
        <p:spPr>
          <a:xfrm>
            <a:off x="369720" y="2889000"/>
            <a:ext cx="4037400" cy="14295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Python</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1600" spc="-1" strike="noStrike">
                <a:solidFill>
                  <a:srgbClr val="000000"/>
                </a:solidFill>
                <a:latin typeface="Calibri"/>
                <a:ea typeface="DejaVu Sans"/>
              </a:rPr>
              <a:t>Python uses: == (equal), != or &lt;&gt; (not equal), &gt; (greater than), &gt;= (greater or equal), &lt; (less than), and &lt;= (less than or equal)</a:t>
            </a:r>
            <a:endParaRPr b="0" lang="en-US" sz="1600" spc="-1" strike="noStrike">
              <a:latin typeface="Arial"/>
            </a:endParaRPr>
          </a:p>
        </p:txBody>
      </p:sp>
      <p:sp>
        <p:nvSpPr>
          <p:cNvPr id="915" name="CustomShape 6"/>
          <p:cNvSpPr/>
          <p:nvPr/>
        </p:nvSpPr>
        <p:spPr>
          <a:xfrm>
            <a:off x="4580280" y="2889000"/>
            <a:ext cx="4037400" cy="1672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Ruby</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1600" spc="-1" strike="noStrike">
                <a:solidFill>
                  <a:srgbClr val="000000"/>
                </a:solidFill>
                <a:latin typeface="Calibri"/>
                <a:ea typeface="DejaVu Sans"/>
              </a:rPr>
              <a:t>Ruby uses: == (equal), === (equal in case statements), != (not equal), &gt; (greater than), &gt;= (greater or equal), &lt; (less than), and &lt;= (less than or equal)</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6"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String Operations</a:t>
            </a:r>
            <a:endParaRPr b="0" lang="en-US" sz="2800" spc="-1" strike="noStrike">
              <a:latin typeface="Arial"/>
            </a:endParaRPr>
          </a:p>
        </p:txBody>
      </p:sp>
      <p:sp>
        <p:nvSpPr>
          <p:cNvPr id="917" name="CustomShape 2"/>
          <p:cNvSpPr/>
          <p:nvPr/>
        </p:nvSpPr>
        <p:spPr>
          <a:xfrm>
            <a:off x="45720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BASH</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1600" spc="-1" strike="noStrike">
                <a:solidFill>
                  <a:srgbClr val="576068"/>
                </a:solidFill>
                <a:latin typeface="Calibri"/>
                <a:ea typeface="DejaVu Sans"/>
              </a:rPr>
              <a:t>testString = “Test String”</a:t>
            </a: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echo ${#testString}</a:t>
            </a:r>
            <a:r>
              <a:rPr b="0" lang="en-US" sz="1600" spc="-1" strike="noStrike">
                <a:solidFill>
                  <a:srgbClr val="576068"/>
                </a:solidFill>
                <a:latin typeface="Calibri"/>
                <a:ea typeface="DejaVu Sans"/>
              </a:rPr>
              <a:t>	</a:t>
            </a:r>
            <a:r>
              <a:rPr b="0" lang="en-US" sz="1600" spc="-1" strike="noStrike">
                <a:solidFill>
                  <a:srgbClr val="576068"/>
                </a:solidFill>
                <a:latin typeface="Calibri"/>
                <a:ea typeface="DejaVu Sans"/>
              </a:rPr>
              <a:t>	</a:t>
            </a:r>
            <a:r>
              <a:rPr b="0" lang="en-US" sz="1600" spc="-1" strike="noStrike">
                <a:solidFill>
                  <a:srgbClr val="576068"/>
                </a:solidFill>
                <a:latin typeface="Calibri"/>
                <a:ea typeface="DejaVu Sans"/>
              </a:rPr>
              <a:t># Returns 11</a:t>
            </a: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echo ${testString:0:4}</a:t>
            </a:r>
            <a:r>
              <a:rPr b="0" lang="en-US" sz="1600" spc="-1" strike="noStrike">
                <a:solidFill>
                  <a:srgbClr val="576068"/>
                </a:solidFill>
                <a:latin typeface="Calibri"/>
                <a:ea typeface="DejaVu Sans"/>
              </a:rPr>
              <a:t>	</a:t>
            </a:r>
            <a:r>
              <a:rPr b="0" lang="en-US" sz="1600" spc="-1" strike="noStrike">
                <a:solidFill>
                  <a:srgbClr val="576068"/>
                </a:solidFill>
                <a:latin typeface="Calibri"/>
                <a:ea typeface="DejaVu Sans"/>
              </a:rPr>
              <a:t>	</a:t>
            </a:r>
            <a:r>
              <a:rPr b="0" lang="en-US" sz="1600" spc="-1" strike="noStrike">
                <a:solidFill>
                  <a:srgbClr val="576068"/>
                </a:solidFill>
                <a:latin typeface="Calibri"/>
                <a:ea typeface="DejaVu Sans"/>
              </a:rPr>
              <a:t># Returns Test</a:t>
            </a: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echo ${testString/Test/Testing} # Returns Testing String</a:t>
            </a:r>
            <a:endParaRPr b="0" lang="en-US" sz="1600" spc="-1" strike="noStrike">
              <a:latin typeface="Arial"/>
            </a:endParaRPr>
          </a:p>
        </p:txBody>
      </p:sp>
      <p:sp>
        <p:nvSpPr>
          <p:cNvPr id="918" name="CustomShape 3"/>
          <p:cNvSpPr/>
          <p:nvPr/>
        </p:nvSpPr>
        <p:spPr>
          <a:xfrm>
            <a:off x="464832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PowerShell</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1600" spc="-1" strike="noStrike">
                <a:solidFill>
                  <a:srgbClr val="576068"/>
                </a:solidFill>
                <a:latin typeface="Calibri"/>
                <a:ea typeface="DejaVu Sans"/>
              </a:rPr>
              <a:t>$testString = “Test String”</a:t>
            </a: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echo $testString + “2”</a:t>
            </a:r>
            <a:r>
              <a:rPr b="0" lang="en-US" sz="1600" spc="-1" strike="noStrike">
                <a:solidFill>
                  <a:srgbClr val="576068"/>
                </a:solidFill>
                <a:latin typeface="Calibri"/>
                <a:ea typeface="DejaVu Sans"/>
              </a:rPr>
              <a:t>	</a:t>
            </a:r>
            <a:r>
              <a:rPr b="0" lang="en-US" sz="1600" spc="-1" strike="noStrike">
                <a:solidFill>
                  <a:srgbClr val="576068"/>
                </a:solidFill>
                <a:latin typeface="Calibri"/>
                <a:ea typeface="DejaVu Sans"/>
              </a:rPr>
              <a:t>	</a:t>
            </a:r>
            <a:r>
              <a:rPr b="0" lang="en-US" sz="1600" spc="-1" strike="noStrike">
                <a:solidFill>
                  <a:srgbClr val="576068"/>
                </a:solidFill>
                <a:latin typeface="Calibri"/>
                <a:ea typeface="DejaVu Sans"/>
              </a:rPr>
              <a:t># Returns Test String2</a:t>
            </a: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$testString.Substring(0,4)</a:t>
            </a:r>
            <a:r>
              <a:rPr b="0" lang="en-US" sz="1600" spc="-1" strike="noStrike">
                <a:solidFill>
                  <a:srgbClr val="576068"/>
                </a:solidFill>
                <a:latin typeface="Calibri"/>
                <a:ea typeface="DejaVu Sans"/>
              </a:rPr>
              <a:t>	</a:t>
            </a:r>
            <a:r>
              <a:rPr b="0" lang="en-US" sz="1600" spc="-1" strike="noStrike">
                <a:solidFill>
                  <a:srgbClr val="576068"/>
                </a:solidFill>
                <a:latin typeface="Calibri"/>
                <a:ea typeface="DejaVu Sans"/>
              </a:rPr>
              <a:t># Returns Test</a:t>
            </a:r>
            <a:endParaRPr b="0" lang="en-US" sz="1600" spc="-1" strike="noStrike">
              <a:latin typeface="Arial"/>
            </a:endParaRPr>
          </a:p>
          <a:p>
            <a:pPr marL="225360" indent="-224280">
              <a:lnSpc>
                <a:spcPct val="100000"/>
              </a:lnSpc>
            </a:pPr>
            <a:endParaRPr b="0" lang="en-US" sz="1600" spc="-1" strike="noStrike">
              <a:latin typeface="Arial"/>
            </a:endParaRPr>
          </a:p>
        </p:txBody>
      </p:sp>
      <p:sp>
        <p:nvSpPr>
          <p:cNvPr id="919" name="CustomShape 4"/>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1FAF244E-CCAB-4CEE-9182-923F8548B60C}"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920" name="CustomShape 5"/>
          <p:cNvSpPr/>
          <p:nvPr/>
        </p:nvSpPr>
        <p:spPr>
          <a:xfrm>
            <a:off x="369720" y="2889000"/>
            <a:ext cx="4037400" cy="1916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Python</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1600" spc="-1" strike="noStrike">
                <a:solidFill>
                  <a:srgbClr val="000000"/>
                </a:solidFill>
                <a:latin typeface="Calibri"/>
                <a:ea typeface="DejaVu Sans"/>
              </a:rPr>
              <a:t>testString = “Test String”</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print testString.uppercase</a:t>
            </a:r>
            <a:r>
              <a:rPr b="0" lang="en-US" sz="1600" spc="-1" strike="noStrike">
                <a:solidFill>
                  <a:srgbClr val="000000"/>
                </a:solidFill>
                <a:latin typeface="Calibri"/>
                <a:ea typeface="DejaVu Sans"/>
              </a:rPr>
              <a:t>	</a:t>
            </a:r>
            <a:r>
              <a:rPr b="0" lang="en-US" sz="1600" spc="-1" strike="noStrike">
                <a:solidFill>
                  <a:srgbClr val="000000"/>
                </a:solidFill>
                <a:latin typeface="Calibri"/>
                <a:ea typeface="DejaVu Sans"/>
              </a:rPr>
              <a:t>#Returns TEST STRING</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print testString.replace(“Test”, “Testing”)</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#Returns Testing String</a:t>
            </a:r>
            <a:endParaRPr b="0" lang="en-US" sz="1600" spc="-1" strike="noStrike">
              <a:latin typeface="Arial"/>
            </a:endParaRPr>
          </a:p>
        </p:txBody>
      </p:sp>
      <p:sp>
        <p:nvSpPr>
          <p:cNvPr id="921" name="CustomShape 6"/>
          <p:cNvSpPr/>
          <p:nvPr/>
        </p:nvSpPr>
        <p:spPr>
          <a:xfrm>
            <a:off x="4580280" y="2889000"/>
            <a:ext cx="4037400" cy="1672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Ruby</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1600" spc="-1" strike="noStrike">
                <a:solidFill>
                  <a:srgbClr val="000000"/>
                </a:solidFill>
                <a:latin typeface="Calibri"/>
                <a:ea typeface="DejaVu Sans"/>
              </a:rPr>
              <a:t>testString = “Test String”</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print testString.length</a:t>
            </a:r>
            <a:r>
              <a:rPr b="0" lang="en-US" sz="1600" spc="-1" strike="noStrike">
                <a:solidFill>
                  <a:srgbClr val="000000"/>
                </a:solidFill>
                <a:latin typeface="Calibri"/>
                <a:ea typeface="DejaVu Sans"/>
              </a:rPr>
              <a:t>	</a:t>
            </a:r>
            <a:r>
              <a:rPr b="0" lang="en-US" sz="1600" spc="-1" strike="noStrike">
                <a:solidFill>
                  <a:srgbClr val="000000"/>
                </a:solidFill>
                <a:latin typeface="Calibri"/>
                <a:ea typeface="DejaVu Sans"/>
              </a:rPr>
              <a:t>	</a:t>
            </a:r>
            <a:r>
              <a:rPr b="0" lang="en-US" sz="1600" spc="-1" strike="noStrike">
                <a:solidFill>
                  <a:srgbClr val="000000"/>
                </a:solidFill>
                <a:latin typeface="Calibri"/>
                <a:ea typeface="DejaVu Sans"/>
              </a:rPr>
              <a:t># Returns 11</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print testString.upcase</a:t>
            </a:r>
            <a:r>
              <a:rPr b="0" lang="en-US" sz="1600" spc="-1" strike="noStrike">
                <a:solidFill>
                  <a:srgbClr val="000000"/>
                </a:solidFill>
                <a:latin typeface="Calibri"/>
                <a:ea typeface="DejaVu Sans"/>
              </a:rPr>
              <a:t>	</a:t>
            </a:r>
            <a:r>
              <a:rPr b="0" lang="en-US" sz="1600" spc="-1" strike="noStrike">
                <a:solidFill>
                  <a:srgbClr val="000000"/>
                </a:solidFill>
                <a:latin typeface="Calibri"/>
                <a:ea typeface="DejaVu Sans"/>
              </a:rPr>
              <a:t># Returns TEST STRING</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2"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I/O (Input/Output)</a:t>
            </a:r>
            <a:endParaRPr b="0" lang="en-US" sz="2800" spc="-1" strike="noStrike">
              <a:latin typeface="Arial"/>
            </a:endParaRPr>
          </a:p>
        </p:txBody>
      </p:sp>
      <p:sp>
        <p:nvSpPr>
          <p:cNvPr id="923" name="CustomShape 2"/>
          <p:cNvSpPr/>
          <p:nvPr/>
        </p:nvSpPr>
        <p:spPr>
          <a:xfrm>
            <a:off x="45720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BASH</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1600" spc="-1" strike="noStrike">
                <a:solidFill>
                  <a:srgbClr val="576068"/>
                </a:solidFill>
                <a:latin typeface="Calibri"/>
                <a:ea typeface="DejaVu Sans"/>
              </a:rPr>
              <a:t>echo “Please enter your name”</a:t>
            </a: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read userName</a:t>
            </a: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echo “Hello $username!”</a:t>
            </a:r>
            <a:endParaRPr b="0" lang="en-US" sz="1600" spc="-1" strike="noStrike">
              <a:latin typeface="Arial"/>
            </a:endParaRPr>
          </a:p>
        </p:txBody>
      </p:sp>
      <p:sp>
        <p:nvSpPr>
          <p:cNvPr id="924" name="CustomShape 3"/>
          <p:cNvSpPr/>
          <p:nvPr/>
        </p:nvSpPr>
        <p:spPr>
          <a:xfrm>
            <a:off x="464832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PowerShell</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1600" spc="-1" strike="noStrike">
                <a:solidFill>
                  <a:srgbClr val="576068"/>
                </a:solidFill>
                <a:latin typeface="Calibri"/>
                <a:ea typeface="DejaVu Sans"/>
              </a:rPr>
              <a:t>$userName = Read-Host -Prompt 'Please enter your name‘</a:t>
            </a: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Echo “Hello “ + $username</a:t>
            </a:r>
            <a:endParaRPr b="0" lang="en-US" sz="1600" spc="-1" strike="noStrike">
              <a:latin typeface="Arial"/>
            </a:endParaRPr>
          </a:p>
        </p:txBody>
      </p:sp>
      <p:sp>
        <p:nvSpPr>
          <p:cNvPr id="925" name="CustomShape 4"/>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3EF3967A-EDE2-43E7-B36E-F4078B992A08}"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926" name="CustomShape 5"/>
          <p:cNvSpPr/>
          <p:nvPr/>
        </p:nvSpPr>
        <p:spPr>
          <a:xfrm>
            <a:off x="369720" y="2889000"/>
            <a:ext cx="4037400" cy="1186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Python</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1600" spc="-1" strike="noStrike">
                <a:solidFill>
                  <a:srgbClr val="000000"/>
                </a:solidFill>
                <a:latin typeface="Calibri"/>
                <a:ea typeface="DejaVu Sans"/>
              </a:rPr>
              <a:t>userName = input(‘Please enter your name ')</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print (“Hello “, userName)</a:t>
            </a:r>
            <a:endParaRPr b="0" lang="en-US" sz="1600" spc="-1" strike="noStrike">
              <a:latin typeface="Arial"/>
            </a:endParaRPr>
          </a:p>
        </p:txBody>
      </p:sp>
      <p:sp>
        <p:nvSpPr>
          <p:cNvPr id="927" name="CustomShape 6"/>
          <p:cNvSpPr/>
          <p:nvPr/>
        </p:nvSpPr>
        <p:spPr>
          <a:xfrm>
            <a:off x="4580280" y="2889000"/>
            <a:ext cx="4037400" cy="14295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Ruby</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1600" spc="-1" strike="noStrike">
                <a:solidFill>
                  <a:srgbClr val="000000"/>
                </a:solidFill>
                <a:latin typeface="Calibri"/>
                <a:ea typeface="DejaVu Sans"/>
              </a:rPr>
              <a:t>puts “Please enter your name”</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userName = gets</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puts “Hello “ + userName</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8"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I/O Continued</a:t>
            </a:r>
            <a:endParaRPr b="0" lang="en-US" sz="2800" spc="-1" strike="noStrike">
              <a:latin typeface="Arial"/>
            </a:endParaRPr>
          </a:p>
        </p:txBody>
      </p:sp>
      <p:sp>
        <p:nvSpPr>
          <p:cNvPr id="929" name="CustomShape 2"/>
          <p:cNvSpPr/>
          <p:nvPr/>
        </p:nvSpPr>
        <p:spPr>
          <a:xfrm>
            <a:off x="45720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BASH</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1600" spc="-1" strike="noStrike">
                <a:solidFill>
                  <a:srgbClr val="576068"/>
                </a:solidFill>
                <a:latin typeface="Calibri"/>
                <a:ea typeface="DejaVu Sans"/>
              </a:rPr>
              <a:t>tempFile=$(&lt;test.txt) </a:t>
            </a: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echo "$tempFile“</a:t>
            </a:r>
            <a:endParaRPr b="0" lang="en-US" sz="1600" spc="-1" strike="noStrike">
              <a:latin typeface="Arial"/>
            </a:endParaRPr>
          </a:p>
          <a:p>
            <a:pPr marL="225360" indent="-224280">
              <a:lnSpc>
                <a:spcPct val="100000"/>
              </a:lnSpc>
            </a:pP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Bash can make use of system resources and utilities to access remote files.</a:t>
            </a:r>
            <a:endParaRPr b="0" lang="en-US" sz="1600" spc="-1" strike="noStrike">
              <a:latin typeface="Arial"/>
            </a:endParaRPr>
          </a:p>
        </p:txBody>
      </p:sp>
      <p:sp>
        <p:nvSpPr>
          <p:cNvPr id="930" name="CustomShape 3"/>
          <p:cNvSpPr/>
          <p:nvPr/>
        </p:nvSpPr>
        <p:spPr>
          <a:xfrm>
            <a:off x="464832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PowerShell</a:t>
            </a:r>
            <a:endParaRPr b="0" lang="en-US" sz="2000" spc="-1" strike="noStrike">
              <a:latin typeface="Arial"/>
            </a:endParaRPr>
          </a:p>
          <a:p>
            <a:pPr marL="225360" indent="-224280">
              <a:lnSpc>
                <a:spcPct val="100000"/>
              </a:lnSpc>
            </a:pPr>
            <a:endParaRPr b="0" lang="en-US" sz="2000" spc="-1" strike="noStrike">
              <a:latin typeface="Arial"/>
            </a:endParaRPr>
          </a:p>
          <a:p>
            <a:pPr marL="225360" indent="-224280">
              <a:lnSpc>
                <a:spcPct val="100000"/>
              </a:lnSpc>
            </a:pPr>
            <a:r>
              <a:rPr b="0" lang="en-US" sz="1600" spc="-1" strike="noStrike">
                <a:solidFill>
                  <a:srgbClr val="576068"/>
                </a:solidFill>
                <a:latin typeface="Calibri"/>
                <a:ea typeface="DejaVu Sans"/>
              </a:rPr>
              <a:t>$tempFile = Get-Content - Path C:\test.txt</a:t>
            </a: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Can use Where-Object cdmlet to search</a:t>
            </a:r>
            <a:endParaRPr b="0" lang="en-US" sz="1600" spc="-1" strike="noStrike">
              <a:latin typeface="Arial"/>
            </a:endParaRPr>
          </a:p>
          <a:p>
            <a:pPr marL="225360" indent="-224280">
              <a:lnSpc>
                <a:spcPct val="100000"/>
              </a:lnSpc>
            </a:pPr>
            <a:endParaRPr b="0" lang="en-US" sz="1600" spc="-1" strike="noStrike">
              <a:latin typeface="Arial"/>
            </a:endParaRPr>
          </a:p>
          <a:p>
            <a:pPr marL="225360" indent="-224280">
              <a:lnSpc>
                <a:spcPct val="100000"/>
              </a:lnSpc>
            </a:pPr>
            <a:r>
              <a:rPr b="0" lang="en-US" sz="1600" spc="-1" strike="noStrike">
                <a:solidFill>
                  <a:srgbClr val="576068"/>
                </a:solidFill>
                <a:latin typeface="Calibri"/>
                <a:ea typeface="DejaVu Sans"/>
              </a:rPr>
              <a:t>PowerShell has numerous networking &amp; TCP cmdlets like Get-NetIPAddress</a:t>
            </a:r>
            <a:endParaRPr b="0" lang="en-US" sz="1600" spc="-1" strike="noStrike">
              <a:latin typeface="Arial"/>
            </a:endParaRPr>
          </a:p>
        </p:txBody>
      </p:sp>
      <p:sp>
        <p:nvSpPr>
          <p:cNvPr id="931" name="CustomShape 4"/>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2EAB50CA-D279-4621-A332-4F5290F4C75A}"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932" name="CustomShape 5"/>
          <p:cNvSpPr/>
          <p:nvPr/>
        </p:nvSpPr>
        <p:spPr>
          <a:xfrm>
            <a:off x="369720" y="2889000"/>
            <a:ext cx="4037400" cy="1672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Python</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1600" spc="-1" strike="noStrike">
                <a:solidFill>
                  <a:srgbClr val="000000"/>
                </a:solidFill>
                <a:latin typeface="Calibri"/>
                <a:ea typeface="DejaVu Sans"/>
              </a:rPr>
              <a:t>tempFile = open(‘test.txt', 'w')</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The w in this example stands for write, there is also read (r) and read/write (r+)</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tempFile = open(‘//Host/share/test.txt', 'w')</a:t>
            </a:r>
            <a:endParaRPr b="0" lang="en-US" sz="1600" spc="-1" strike="noStrike">
              <a:latin typeface="Arial"/>
            </a:endParaRPr>
          </a:p>
        </p:txBody>
      </p:sp>
      <p:sp>
        <p:nvSpPr>
          <p:cNvPr id="933" name="CustomShape 6"/>
          <p:cNvSpPr/>
          <p:nvPr/>
        </p:nvSpPr>
        <p:spPr>
          <a:xfrm>
            <a:off x="4580280" y="2889000"/>
            <a:ext cx="4037400" cy="1672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Ruby</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1600" spc="-1" strike="noStrike">
                <a:solidFill>
                  <a:srgbClr val="000000"/>
                </a:solidFill>
                <a:latin typeface="Calibri"/>
                <a:ea typeface="DejaVu Sans"/>
              </a:rPr>
              <a:t>File.open(‘test.txt’)</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File.open(test.txt, 'w') { |file| file.write(“test text") }</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Use open-uri Library to access via URLs.</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4"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Error handling</a:t>
            </a:r>
            <a:endParaRPr b="0" lang="en-US" sz="2800" spc="-1" strike="noStrike">
              <a:latin typeface="Arial"/>
            </a:endParaRPr>
          </a:p>
        </p:txBody>
      </p:sp>
      <p:sp>
        <p:nvSpPr>
          <p:cNvPr id="935" name="CustomShape 2"/>
          <p:cNvSpPr/>
          <p:nvPr/>
        </p:nvSpPr>
        <p:spPr>
          <a:xfrm>
            <a:off x="45720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BASH</a:t>
            </a:r>
            <a:endParaRPr b="0" lang="en-US" sz="2000" spc="-1" strike="noStrike">
              <a:latin typeface="Arial"/>
            </a:endParaRPr>
          </a:p>
          <a:p>
            <a:pPr marL="225360" indent="-224280">
              <a:lnSpc>
                <a:spcPct val="100000"/>
              </a:lnSpc>
            </a:pPr>
            <a:r>
              <a:rPr b="0" lang="en-US" sz="1400" spc="-1" strike="noStrike">
                <a:solidFill>
                  <a:srgbClr val="576068"/>
                </a:solidFill>
                <a:latin typeface="Calibri"/>
                <a:ea typeface="DejaVu Sans"/>
              </a:rPr>
              <a:t>cd $some_directory </a:t>
            </a:r>
            <a:endParaRPr b="0" lang="en-US" sz="1400" spc="-1" strike="noStrike">
              <a:latin typeface="Arial"/>
            </a:endParaRPr>
          </a:p>
          <a:p>
            <a:pPr marL="225360" indent="-224280">
              <a:lnSpc>
                <a:spcPct val="100000"/>
              </a:lnSpc>
            </a:pPr>
            <a:r>
              <a:rPr b="0" lang="en-US" sz="1400" spc="-1" strike="noStrike">
                <a:solidFill>
                  <a:srgbClr val="576068"/>
                </a:solidFill>
                <a:latin typeface="Calibri"/>
                <a:ea typeface="DejaVu Sans"/>
              </a:rPr>
              <a:t>if [ "$?" = "0" ]; then</a:t>
            </a:r>
            <a:endParaRPr b="0" lang="en-US" sz="1400" spc="-1" strike="noStrike">
              <a:latin typeface="Arial"/>
            </a:endParaRPr>
          </a:p>
          <a:p>
            <a:pPr marL="225360" indent="-224280">
              <a:lnSpc>
                <a:spcPct val="100000"/>
              </a:lnSpc>
            </a:pPr>
            <a:r>
              <a:rPr b="0" lang="en-US" sz="1400" spc="-1" strike="noStrike">
                <a:solidFill>
                  <a:srgbClr val="576068"/>
                </a:solidFill>
                <a:latin typeface="Calibri"/>
                <a:ea typeface="DejaVu Sans"/>
              </a:rPr>
              <a:t>	</a:t>
            </a:r>
            <a:r>
              <a:rPr b="0" lang="en-US" sz="1400" spc="-1" strike="noStrike">
                <a:solidFill>
                  <a:srgbClr val="576068"/>
                </a:solidFill>
                <a:latin typeface="Calibri"/>
                <a:ea typeface="DejaVu Sans"/>
              </a:rPr>
              <a:t>rm * </a:t>
            </a:r>
            <a:endParaRPr b="0" lang="en-US" sz="1400" spc="-1" strike="noStrike">
              <a:latin typeface="Arial"/>
            </a:endParaRPr>
          </a:p>
          <a:p>
            <a:pPr marL="225360" indent="-224280">
              <a:lnSpc>
                <a:spcPct val="100000"/>
              </a:lnSpc>
            </a:pPr>
            <a:r>
              <a:rPr b="0" lang="en-US" sz="1400" spc="-1" strike="noStrike">
                <a:solidFill>
                  <a:srgbClr val="576068"/>
                </a:solidFill>
                <a:latin typeface="Calibri"/>
                <a:ea typeface="DejaVu Sans"/>
              </a:rPr>
              <a:t>Else</a:t>
            </a:r>
            <a:endParaRPr b="0" lang="en-US" sz="1400" spc="-1" strike="noStrike">
              <a:latin typeface="Arial"/>
            </a:endParaRPr>
          </a:p>
          <a:p>
            <a:pPr marL="225360" indent="-224280">
              <a:lnSpc>
                <a:spcPct val="100000"/>
              </a:lnSpc>
            </a:pPr>
            <a:r>
              <a:rPr b="0" lang="en-US" sz="1400" spc="-1" strike="noStrike">
                <a:solidFill>
                  <a:srgbClr val="576068"/>
                </a:solidFill>
                <a:latin typeface="Calibri"/>
                <a:ea typeface="DejaVu Sans"/>
              </a:rPr>
              <a:t>	</a:t>
            </a:r>
            <a:r>
              <a:rPr b="0" lang="en-US" sz="1400" spc="-1" strike="noStrike">
                <a:solidFill>
                  <a:srgbClr val="576068"/>
                </a:solidFill>
                <a:latin typeface="Calibri"/>
                <a:ea typeface="DejaVu Sans"/>
              </a:rPr>
              <a:t>echo "Cannot change directory!" 1&gt;&amp;2 exit </a:t>
            </a:r>
            <a:endParaRPr b="0" lang="en-US" sz="1400" spc="-1" strike="noStrike">
              <a:latin typeface="Arial"/>
            </a:endParaRPr>
          </a:p>
          <a:p>
            <a:pPr marL="225360" indent="-224280">
              <a:lnSpc>
                <a:spcPct val="100000"/>
              </a:lnSpc>
            </a:pPr>
            <a:r>
              <a:rPr b="0" lang="en-US" sz="1400" spc="-1" strike="noStrike">
                <a:solidFill>
                  <a:srgbClr val="576068"/>
                </a:solidFill>
                <a:latin typeface="Calibri"/>
                <a:ea typeface="DejaVu Sans"/>
              </a:rPr>
              <a:t>fi</a:t>
            </a:r>
            <a:endParaRPr b="0" lang="en-US" sz="1400" spc="-1" strike="noStrike">
              <a:latin typeface="Arial"/>
            </a:endParaRPr>
          </a:p>
        </p:txBody>
      </p:sp>
      <p:sp>
        <p:nvSpPr>
          <p:cNvPr id="936" name="CustomShape 3"/>
          <p:cNvSpPr/>
          <p:nvPr/>
        </p:nvSpPr>
        <p:spPr>
          <a:xfrm>
            <a:off x="4648320" y="1200240"/>
            <a:ext cx="4037400" cy="168804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pPr>
            <a:r>
              <a:rPr b="0" lang="en-US" sz="2000" spc="-1" strike="noStrike" u="sng">
                <a:solidFill>
                  <a:srgbClr val="576068"/>
                </a:solidFill>
                <a:uFillTx/>
                <a:latin typeface="Calibri"/>
                <a:ea typeface="DejaVu Sans"/>
              </a:rPr>
              <a:t>PowerShell</a:t>
            </a:r>
            <a:endParaRPr b="0" lang="en-US" sz="2000" spc="-1" strike="noStrike">
              <a:latin typeface="Arial"/>
            </a:endParaRPr>
          </a:p>
          <a:p>
            <a:pPr marL="225360" indent="-224280">
              <a:lnSpc>
                <a:spcPct val="100000"/>
              </a:lnSpc>
            </a:pPr>
            <a:r>
              <a:rPr b="0" lang="en-US" sz="800" spc="-1" strike="noStrike">
                <a:solidFill>
                  <a:srgbClr val="576068"/>
                </a:solidFill>
                <a:latin typeface="Calibri"/>
                <a:ea typeface="DejaVu Sans"/>
              </a:rPr>
              <a:t>Function Do-Something {</a:t>
            </a:r>
            <a:endParaRPr b="0" lang="en-US" sz="800" spc="-1" strike="noStrike">
              <a:latin typeface="Arial"/>
            </a:endParaRPr>
          </a:p>
          <a:p>
            <a:pPr marL="225360" indent="-224280">
              <a:lnSpc>
                <a:spcPct val="100000"/>
              </a:lnSpc>
            </a:pPr>
            <a:r>
              <a:rPr b="0" lang="en-US" sz="800" spc="-1" strike="noStrike">
                <a:solidFill>
                  <a:srgbClr val="576068"/>
                </a:solidFill>
                <a:latin typeface="Calibri"/>
                <a:ea typeface="DejaVu Sans"/>
              </a:rPr>
              <a:t>  </a:t>
            </a:r>
            <a:r>
              <a:rPr b="0" lang="en-US" sz="800" spc="-1" strike="noStrike">
                <a:solidFill>
                  <a:srgbClr val="576068"/>
                </a:solidFill>
                <a:latin typeface="Calibri"/>
                <a:ea typeface="DejaVu Sans"/>
              </a:rPr>
              <a:t>[CmdletBinding()]</a:t>
            </a:r>
            <a:endParaRPr b="0" lang="en-US" sz="800" spc="-1" strike="noStrike">
              <a:latin typeface="Arial"/>
            </a:endParaRPr>
          </a:p>
          <a:p>
            <a:pPr marL="225360" indent="-224280">
              <a:lnSpc>
                <a:spcPct val="100000"/>
              </a:lnSpc>
            </a:pPr>
            <a:r>
              <a:rPr b="0" lang="en-US" sz="800" spc="-1" strike="noStrike">
                <a:solidFill>
                  <a:srgbClr val="576068"/>
                </a:solidFill>
                <a:latin typeface="Calibri"/>
                <a:ea typeface="DejaVu Sans"/>
              </a:rPr>
              <a:t>  </a:t>
            </a:r>
            <a:r>
              <a:rPr b="0" lang="en-US" sz="800" spc="-1" strike="noStrike">
                <a:solidFill>
                  <a:srgbClr val="576068"/>
                </a:solidFill>
                <a:latin typeface="Calibri"/>
                <a:ea typeface="DejaVu Sans"/>
              </a:rPr>
              <a:t>param()</a:t>
            </a:r>
            <a:endParaRPr b="0" lang="en-US" sz="800" spc="-1" strike="noStrike">
              <a:latin typeface="Arial"/>
            </a:endParaRPr>
          </a:p>
          <a:p>
            <a:pPr marL="225360" indent="-224280">
              <a:lnSpc>
                <a:spcPct val="100000"/>
              </a:lnSpc>
            </a:pPr>
            <a:r>
              <a:rPr b="0" lang="en-US" sz="800" spc="-1" strike="noStrike">
                <a:solidFill>
                  <a:srgbClr val="576068"/>
                </a:solidFill>
                <a:latin typeface="Calibri"/>
                <a:ea typeface="DejaVu Sans"/>
              </a:rPr>
              <a:t>  </a:t>
            </a:r>
            <a:r>
              <a:rPr b="0" lang="en-US" sz="800" spc="-1" strike="noStrike">
                <a:solidFill>
                  <a:srgbClr val="576068"/>
                </a:solidFill>
                <a:latin typeface="Calibri"/>
                <a:ea typeface="DejaVu Sans"/>
              </a:rPr>
              <a:t>try {</a:t>
            </a:r>
            <a:endParaRPr b="0" lang="en-US" sz="800" spc="-1" strike="noStrike">
              <a:latin typeface="Arial"/>
            </a:endParaRPr>
          </a:p>
          <a:p>
            <a:pPr marL="225360" indent="-224280">
              <a:lnSpc>
                <a:spcPct val="100000"/>
              </a:lnSpc>
            </a:pPr>
            <a:r>
              <a:rPr b="0" lang="en-US" sz="800" spc="-1" strike="noStrike">
                <a:solidFill>
                  <a:srgbClr val="576068"/>
                </a:solidFill>
                <a:latin typeface="Calibri"/>
                <a:ea typeface="DejaVu Sans"/>
              </a:rPr>
              <a:t>  </a:t>
            </a:r>
            <a:r>
              <a:rPr b="0" lang="en-US" sz="800" spc="-1" strike="noStrike">
                <a:solidFill>
                  <a:srgbClr val="576068"/>
                </a:solidFill>
                <a:latin typeface="Calibri"/>
                <a:ea typeface="DejaVu Sans"/>
              </a:rPr>
              <a:t>if  (-not (Test-Path –Path 'C:\test.txt')) {</a:t>
            </a:r>
            <a:endParaRPr b="0" lang="en-US" sz="800" spc="-1" strike="noStrike">
              <a:latin typeface="Arial"/>
            </a:endParaRPr>
          </a:p>
          <a:p>
            <a:pPr marL="225360" indent="-224280">
              <a:lnSpc>
                <a:spcPct val="100000"/>
              </a:lnSpc>
            </a:pPr>
            <a:r>
              <a:rPr b="0" lang="en-US" sz="800" spc="-1" strike="noStrike">
                <a:solidFill>
                  <a:srgbClr val="576068"/>
                </a:solidFill>
                <a:latin typeface="Calibri"/>
                <a:ea typeface="DejaVu Sans"/>
              </a:rPr>
              <a:t>  </a:t>
            </a:r>
            <a:r>
              <a:rPr b="0" lang="en-US" sz="800" spc="-1" strike="noStrike">
                <a:solidFill>
                  <a:srgbClr val="576068"/>
                </a:solidFill>
                <a:latin typeface="Calibri"/>
                <a:ea typeface="DejaVu Sans"/>
              </a:rPr>
              <a:t>Write-Host  'The file does not exist'</a:t>
            </a:r>
            <a:endParaRPr b="0" lang="en-US" sz="800" spc="-1" strike="noStrike">
              <a:latin typeface="Arial"/>
            </a:endParaRPr>
          </a:p>
          <a:p>
            <a:pPr marL="225360" indent="-224280">
              <a:lnSpc>
                <a:spcPct val="100000"/>
              </a:lnSpc>
            </a:pPr>
            <a:r>
              <a:rPr b="0" lang="en-US" sz="800" spc="-1" strike="noStrike">
                <a:solidFill>
                  <a:srgbClr val="576068"/>
                </a:solidFill>
                <a:latin typeface="Calibri"/>
                <a:ea typeface="DejaVu Sans"/>
              </a:rPr>
              <a:t>  </a:t>
            </a:r>
            <a:r>
              <a:rPr b="0" lang="en-US" sz="800" spc="-1" strike="noStrike">
                <a:solidFill>
                  <a:srgbClr val="576068"/>
                </a:solidFill>
                <a:latin typeface="Calibri"/>
                <a:ea typeface="DejaVu Sans"/>
              </a:rPr>
              <a:t>} </a:t>
            </a:r>
            <a:endParaRPr b="0" lang="en-US" sz="800" spc="-1" strike="noStrike">
              <a:latin typeface="Arial"/>
            </a:endParaRPr>
          </a:p>
          <a:p>
            <a:pPr marL="225360" indent="-224280">
              <a:lnSpc>
                <a:spcPct val="100000"/>
              </a:lnSpc>
            </a:pPr>
            <a:r>
              <a:rPr b="0" lang="en-US" sz="800" spc="-1" strike="noStrike">
                <a:solidFill>
                  <a:srgbClr val="576068"/>
                </a:solidFill>
                <a:latin typeface="Calibri"/>
                <a:ea typeface="DejaVu Sans"/>
              </a:rPr>
              <a:t>  </a:t>
            </a:r>
            <a:r>
              <a:rPr b="0" lang="en-US" sz="800" spc="-1" strike="noStrike">
                <a:solidFill>
                  <a:srgbClr val="576068"/>
                </a:solidFill>
                <a:latin typeface="Calibri"/>
                <a:ea typeface="DejaVu Sans"/>
              </a:rPr>
              <a:t>Write-Host  'The file does exist'</a:t>
            </a:r>
            <a:endParaRPr b="0" lang="en-US" sz="800" spc="-1" strike="noStrike">
              <a:latin typeface="Arial"/>
            </a:endParaRPr>
          </a:p>
          <a:p>
            <a:pPr marL="225360" indent="-224280">
              <a:lnSpc>
                <a:spcPct val="100000"/>
              </a:lnSpc>
            </a:pPr>
            <a:r>
              <a:rPr b="0" lang="en-US" sz="800" spc="-1" strike="noStrike">
                <a:solidFill>
                  <a:srgbClr val="576068"/>
                </a:solidFill>
                <a:latin typeface="Calibri"/>
                <a:ea typeface="DejaVu Sans"/>
              </a:rPr>
              <a:t>  </a:t>
            </a:r>
            <a:r>
              <a:rPr b="0" lang="en-US" sz="800" spc="-1" strike="noStrike">
                <a:solidFill>
                  <a:srgbClr val="576068"/>
                </a:solidFill>
                <a:latin typeface="Calibri"/>
                <a:ea typeface="DejaVu Sans"/>
              </a:rPr>
              <a:t>} catch  {</a:t>
            </a:r>
            <a:endParaRPr b="0" lang="en-US" sz="800" spc="-1" strike="noStrike">
              <a:latin typeface="Arial"/>
            </a:endParaRPr>
          </a:p>
          <a:p>
            <a:pPr marL="225360" indent="-224280">
              <a:lnSpc>
                <a:spcPct val="100000"/>
              </a:lnSpc>
            </a:pPr>
            <a:r>
              <a:rPr b="0" lang="en-US" sz="800" spc="-1" strike="noStrike">
                <a:solidFill>
                  <a:srgbClr val="576068"/>
                </a:solidFill>
                <a:latin typeface="Calibri"/>
                <a:ea typeface="DejaVu Sans"/>
              </a:rPr>
              <a:t>            </a:t>
            </a:r>
            <a:r>
              <a:rPr b="0" lang="en-US" sz="800" spc="-1" strike="noStrike">
                <a:solidFill>
                  <a:srgbClr val="576068"/>
                </a:solidFill>
                <a:latin typeface="Calibri"/>
                <a:ea typeface="DejaVu Sans"/>
              </a:rPr>
              <a:t>}</a:t>
            </a:r>
            <a:endParaRPr b="0" lang="en-US" sz="800" spc="-1" strike="noStrike">
              <a:latin typeface="Arial"/>
            </a:endParaRPr>
          </a:p>
          <a:p>
            <a:pPr marL="225360" indent="-224280">
              <a:lnSpc>
                <a:spcPct val="100000"/>
              </a:lnSpc>
            </a:pPr>
            <a:r>
              <a:rPr b="0" lang="en-US" sz="800" spc="-1" strike="noStrike">
                <a:solidFill>
                  <a:srgbClr val="576068"/>
                </a:solidFill>
                <a:latin typeface="Calibri"/>
                <a:ea typeface="DejaVu Sans"/>
              </a:rPr>
              <a:t>}</a:t>
            </a:r>
            <a:endParaRPr b="0" lang="en-US" sz="800" spc="-1" strike="noStrike">
              <a:latin typeface="Arial"/>
            </a:endParaRPr>
          </a:p>
        </p:txBody>
      </p:sp>
      <p:sp>
        <p:nvSpPr>
          <p:cNvPr id="937" name="CustomShape 4"/>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00245A29-1675-469A-B6B6-C9ACC02E7E41}"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938" name="CustomShape 5"/>
          <p:cNvSpPr/>
          <p:nvPr/>
        </p:nvSpPr>
        <p:spPr>
          <a:xfrm>
            <a:off x="369720" y="2889000"/>
            <a:ext cx="4037400" cy="1672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Python</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1600" spc="-1" strike="noStrike">
                <a:solidFill>
                  <a:srgbClr val="000000"/>
                </a:solidFill>
                <a:latin typeface="Calibri"/>
                <a:ea typeface="DejaVu Sans"/>
              </a:rPr>
              <a:t>try: </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	</a:t>
            </a:r>
            <a:r>
              <a:rPr b="0" lang="en-US" sz="1600" spc="-1" strike="noStrike">
                <a:solidFill>
                  <a:srgbClr val="000000"/>
                </a:solidFill>
                <a:latin typeface="Calibri"/>
                <a:ea typeface="DejaVu Sans"/>
              </a:rPr>
              <a:t>print 1/0 </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except ZeroDivisionError: </a:t>
            </a:r>
            <a:endParaRPr b="0" lang="en-US" sz="1600" spc="-1" strike="noStrike">
              <a:latin typeface="Arial"/>
            </a:endParaRPr>
          </a:p>
          <a:p>
            <a:pPr>
              <a:lnSpc>
                <a:spcPct val="100000"/>
              </a:lnSpc>
            </a:pPr>
            <a:r>
              <a:rPr b="0" lang="en-US" sz="1600" spc="-1" strike="noStrike">
                <a:solidFill>
                  <a:srgbClr val="000000"/>
                </a:solidFill>
                <a:latin typeface="Calibri"/>
                <a:ea typeface="DejaVu Sans"/>
              </a:rPr>
              <a:t>	</a:t>
            </a:r>
            <a:r>
              <a:rPr b="0" lang="en-US" sz="1600" spc="-1" strike="noStrike">
                <a:solidFill>
                  <a:srgbClr val="000000"/>
                </a:solidFill>
                <a:latin typeface="Calibri"/>
                <a:ea typeface="DejaVu Sans"/>
              </a:rPr>
              <a:t>print "You can't divide by zero!"</a:t>
            </a:r>
            <a:endParaRPr b="0" lang="en-US" sz="1600" spc="-1" strike="noStrike">
              <a:latin typeface="Arial"/>
            </a:endParaRPr>
          </a:p>
        </p:txBody>
      </p:sp>
      <p:sp>
        <p:nvSpPr>
          <p:cNvPr id="939" name="CustomShape 6"/>
          <p:cNvSpPr/>
          <p:nvPr/>
        </p:nvSpPr>
        <p:spPr>
          <a:xfrm>
            <a:off x="4580280" y="2889000"/>
            <a:ext cx="4037400" cy="17330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u="sng">
                <a:solidFill>
                  <a:srgbClr val="000000"/>
                </a:solidFill>
                <a:uFillTx/>
                <a:latin typeface="Calibri"/>
                <a:ea typeface="DejaVu Sans"/>
              </a:rPr>
              <a:t>Ruby</a:t>
            </a:r>
            <a:endParaRPr b="0" lang="en-US" sz="2000" spc="-1" strike="noStrike">
              <a:latin typeface="Arial"/>
            </a:endParaRPr>
          </a:p>
          <a:p>
            <a:pPr>
              <a:lnSpc>
                <a:spcPct val="100000"/>
              </a:lnSpc>
            </a:pPr>
            <a:r>
              <a:rPr b="0" lang="en-US" sz="800" spc="-1" strike="noStrike">
                <a:solidFill>
                  <a:srgbClr val="000000"/>
                </a:solidFill>
                <a:latin typeface="Calibri"/>
                <a:ea typeface="DejaVu Sans"/>
              </a:rPr>
              <a:t>def raise_and_rescue</a:t>
            </a:r>
            <a:endParaRPr b="0" lang="en-US" sz="800" spc="-1" strike="noStrike">
              <a:latin typeface="Arial"/>
            </a:endParaRPr>
          </a:p>
          <a:p>
            <a:pPr>
              <a:lnSpc>
                <a:spcPct val="100000"/>
              </a:lnSpc>
            </a:pPr>
            <a:r>
              <a:rPr b="0" lang="en-US" sz="800" spc="-1" strike="noStrike">
                <a:solidFill>
                  <a:srgbClr val="000000"/>
                </a:solidFill>
                <a:latin typeface="Calibri"/>
                <a:ea typeface="DejaVu Sans"/>
              </a:rPr>
              <a:t>    </a:t>
            </a:r>
            <a:r>
              <a:rPr b="0" lang="en-US" sz="800" spc="-1" strike="noStrike">
                <a:solidFill>
                  <a:srgbClr val="000000"/>
                </a:solidFill>
                <a:latin typeface="Calibri"/>
                <a:ea typeface="DejaVu Sans"/>
              </a:rPr>
              <a:t>begin</a:t>
            </a:r>
            <a:endParaRPr b="0" lang="en-US" sz="800" spc="-1" strike="noStrike">
              <a:latin typeface="Arial"/>
            </a:endParaRPr>
          </a:p>
          <a:p>
            <a:pPr>
              <a:lnSpc>
                <a:spcPct val="100000"/>
              </a:lnSpc>
            </a:pPr>
            <a:r>
              <a:rPr b="0" lang="en-US" sz="800" spc="-1" strike="noStrike">
                <a:solidFill>
                  <a:srgbClr val="000000"/>
                </a:solidFill>
                <a:latin typeface="Calibri"/>
                <a:ea typeface="DejaVu Sans"/>
              </a:rPr>
              <a:t>      </a:t>
            </a:r>
            <a:r>
              <a:rPr b="0" lang="en-US" sz="800" spc="-1" strike="noStrike">
                <a:solidFill>
                  <a:srgbClr val="000000"/>
                </a:solidFill>
                <a:latin typeface="Calibri"/>
                <a:ea typeface="DejaVu Sans"/>
              </a:rPr>
              <a:t>puts 'I am before the raise.‘</a:t>
            </a:r>
            <a:endParaRPr b="0" lang="en-US" sz="800" spc="-1" strike="noStrike">
              <a:latin typeface="Arial"/>
            </a:endParaRPr>
          </a:p>
          <a:p>
            <a:pPr>
              <a:lnSpc>
                <a:spcPct val="100000"/>
              </a:lnSpc>
            </a:pPr>
            <a:r>
              <a:rPr b="0" lang="en-US" sz="800" spc="-1" strike="noStrike">
                <a:solidFill>
                  <a:srgbClr val="000000"/>
                </a:solidFill>
                <a:latin typeface="Calibri"/>
                <a:ea typeface="DejaVu Sans"/>
              </a:rPr>
              <a:t>      </a:t>
            </a:r>
            <a:r>
              <a:rPr b="0" lang="en-US" sz="800" spc="-1" strike="noStrike">
                <a:solidFill>
                  <a:srgbClr val="000000"/>
                </a:solidFill>
                <a:latin typeface="Calibri"/>
                <a:ea typeface="DejaVu Sans"/>
              </a:rPr>
              <a:t>raise 'An error has occured.‘</a:t>
            </a:r>
            <a:endParaRPr b="0" lang="en-US" sz="800" spc="-1" strike="noStrike">
              <a:latin typeface="Arial"/>
            </a:endParaRPr>
          </a:p>
          <a:p>
            <a:pPr>
              <a:lnSpc>
                <a:spcPct val="100000"/>
              </a:lnSpc>
            </a:pPr>
            <a:r>
              <a:rPr b="0" lang="en-US" sz="800" spc="-1" strike="noStrike">
                <a:solidFill>
                  <a:srgbClr val="000000"/>
                </a:solidFill>
                <a:latin typeface="Calibri"/>
                <a:ea typeface="DejaVu Sans"/>
              </a:rPr>
              <a:t>      </a:t>
            </a:r>
            <a:r>
              <a:rPr b="0" lang="en-US" sz="800" spc="-1" strike="noStrike">
                <a:solidFill>
                  <a:srgbClr val="000000"/>
                </a:solidFill>
                <a:latin typeface="Calibri"/>
                <a:ea typeface="DejaVu Sans"/>
              </a:rPr>
              <a:t>puts 'I am after the raise.‘</a:t>
            </a:r>
            <a:endParaRPr b="0" lang="en-US" sz="800" spc="-1" strike="noStrike">
              <a:latin typeface="Arial"/>
            </a:endParaRPr>
          </a:p>
          <a:p>
            <a:pPr>
              <a:lnSpc>
                <a:spcPct val="100000"/>
              </a:lnSpc>
            </a:pPr>
            <a:r>
              <a:rPr b="0" lang="en-US" sz="800" spc="-1" strike="noStrike">
                <a:solidFill>
                  <a:srgbClr val="000000"/>
                </a:solidFill>
                <a:latin typeface="Calibri"/>
                <a:ea typeface="DejaVu Sans"/>
              </a:rPr>
              <a:t>    </a:t>
            </a:r>
            <a:r>
              <a:rPr b="0" lang="en-US" sz="800" spc="-1" strike="noStrike">
                <a:solidFill>
                  <a:srgbClr val="000000"/>
                </a:solidFill>
                <a:latin typeface="Calibri"/>
                <a:ea typeface="DejaVu Sans"/>
              </a:rPr>
              <a:t>rescue</a:t>
            </a:r>
            <a:endParaRPr b="0" lang="en-US" sz="800" spc="-1" strike="noStrike">
              <a:latin typeface="Arial"/>
            </a:endParaRPr>
          </a:p>
          <a:p>
            <a:pPr>
              <a:lnSpc>
                <a:spcPct val="100000"/>
              </a:lnSpc>
            </a:pPr>
            <a:r>
              <a:rPr b="0" lang="en-US" sz="800" spc="-1" strike="noStrike">
                <a:solidFill>
                  <a:srgbClr val="000000"/>
                </a:solidFill>
                <a:latin typeface="Calibri"/>
                <a:ea typeface="DejaVu Sans"/>
              </a:rPr>
              <a:t>      </a:t>
            </a:r>
            <a:r>
              <a:rPr b="0" lang="en-US" sz="800" spc="-1" strike="noStrike">
                <a:solidFill>
                  <a:srgbClr val="000000"/>
                </a:solidFill>
                <a:latin typeface="Calibri"/>
                <a:ea typeface="DejaVu Sans"/>
              </a:rPr>
              <a:t>puts 'I am rescued.‘</a:t>
            </a:r>
            <a:endParaRPr b="0" lang="en-US" sz="800" spc="-1" strike="noStrike">
              <a:latin typeface="Arial"/>
            </a:endParaRPr>
          </a:p>
          <a:p>
            <a:pPr>
              <a:lnSpc>
                <a:spcPct val="100000"/>
              </a:lnSpc>
            </a:pPr>
            <a:r>
              <a:rPr b="0" lang="en-US" sz="800" spc="-1" strike="noStrike">
                <a:solidFill>
                  <a:srgbClr val="000000"/>
                </a:solidFill>
                <a:latin typeface="Calibri"/>
                <a:ea typeface="DejaVu Sans"/>
              </a:rPr>
              <a:t>    </a:t>
            </a:r>
            <a:r>
              <a:rPr b="0" lang="en-US" sz="800" spc="-1" strike="noStrike">
                <a:solidFill>
                  <a:srgbClr val="000000"/>
                </a:solidFill>
                <a:latin typeface="Calibri"/>
                <a:ea typeface="DejaVu Sans"/>
              </a:rPr>
              <a:t>end</a:t>
            </a:r>
            <a:endParaRPr b="0" lang="en-US" sz="800" spc="-1" strike="noStrike">
              <a:latin typeface="Arial"/>
            </a:endParaRPr>
          </a:p>
          <a:p>
            <a:pPr>
              <a:lnSpc>
                <a:spcPct val="100000"/>
              </a:lnSpc>
            </a:pPr>
            <a:r>
              <a:rPr b="0" lang="en-US" sz="800" spc="-1" strike="noStrike">
                <a:solidFill>
                  <a:srgbClr val="000000"/>
                </a:solidFill>
                <a:latin typeface="Calibri"/>
                <a:ea typeface="DejaVu Sans"/>
              </a:rPr>
              <a:t>    </a:t>
            </a:r>
            <a:r>
              <a:rPr b="0" lang="en-US" sz="800" spc="-1" strike="noStrike">
                <a:solidFill>
                  <a:srgbClr val="000000"/>
                </a:solidFill>
                <a:latin typeface="Calibri"/>
                <a:ea typeface="DejaVu Sans"/>
              </a:rPr>
              <a:t>puts 'I am after the begin block.‘</a:t>
            </a:r>
            <a:endParaRPr b="0" lang="en-US" sz="800" spc="-1" strike="noStrike">
              <a:latin typeface="Arial"/>
            </a:endParaRPr>
          </a:p>
          <a:p>
            <a:pPr>
              <a:lnSpc>
                <a:spcPct val="100000"/>
              </a:lnSpc>
            </a:pPr>
            <a:r>
              <a:rPr b="0" lang="en-US" sz="800" spc="-1" strike="noStrike">
                <a:solidFill>
                  <a:srgbClr val="000000"/>
                </a:solidFill>
                <a:latin typeface="Calibri"/>
                <a:ea typeface="DejaVu Sans"/>
              </a:rPr>
              <a:t> </a:t>
            </a:r>
            <a:r>
              <a:rPr b="0" lang="en-US" sz="800" spc="-1" strike="noStrike">
                <a:solidFill>
                  <a:srgbClr val="000000"/>
                </a:solidFill>
                <a:latin typeface="Calibri"/>
                <a:ea typeface="DejaVu Sans"/>
              </a:rPr>
              <a:t>end </a:t>
            </a:r>
            <a:endParaRPr b="0" lang="en-US" sz="800" spc="-1" strike="noStrike">
              <a:latin typeface="Arial"/>
            </a:endParaRPr>
          </a:p>
          <a:p>
            <a:pPr>
              <a:lnSpc>
                <a:spcPct val="100000"/>
              </a:lnSpc>
            </a:pPr>
            <a:r>
              <a:rPr b="0" lang="en-US" sz="800" spc="-1" strike="noStrike">
                <a:solidFill>
                  <a:srgbClr val="000000"/>
                </a:solidFill>
                <a:latin typeface="Calibri"/>
                <a:ea typeface="DejaVu Sans"/>
              </a:rPr>
              <a:t> </a:t>
            </a:r>
            <a:r>
              <a:rPr b="0" lang="en-US" sz="800" spc="-1" strike="noStrike">
                <a:solidFill>
                  <a:srgbClr val="000000"/>
                </a:solidFill>
                <a:latin typeface="Calibri"/>
                <a:ea typeface="DejaVu Sans"/>
              </a:rPr>
              <a:t>raise_and_rescue  </a:t>
            </a:r>
            <a:endParaRPr b="0" lang="en-US" sz="8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0" name="CustomShape 1"/>
          <p:cNvSpPr/>
          <p:nvPr/>
        </p:nvSpPr>
        <p:spPr>
          <a:xfrm>
            <a:off x="722160" y="1955160"/>
            <a:ext cx="7769520" cy="10188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4000" spc="-1" strike="noStrike" cap="all">
                <a:solidFill>
                  <a:srgbClr val="ffffff"/>
                </a:solidFill>
                <a:latin typeface="Calibri"/>
                <a:ea typeface="DejaVu Sans"/>
              </a:rPr>
              <a:t>Section break</a:t>
            </a:r>
            <a:endParaRPr b="0" lang="en-US" sz="4000" spc="-1" strike="noStrike">
              <a:latin typeface="Arial"/>
            </a:endParaRPr>
          </a:p>
        </p:txBody>
      </p:sp>
      <p:sp>
        <p:nvSpPr>
          <p:cNvPr id="941" name="CustomShape 2"/>
          <p:cNvSpPr/>
          <p:nvPr/>
        </p:nvSpPr>
        <p:spPr>
          <a:xfrm>
            <a:off x="722160" y="2977560"/>
            <a:ext cx="7769520" cy="381240"/>
          </a:xfrm>
          <a:prstGeom prst="rect">
            <a:avLst/>
          </a:prstGeom>
          <a:noFill/>
          <a:ln>
            <a:noFill/>
          </a:ln>
        </p:spPr>
        <p:style>
          <a:lnRef idx="0"/>
          <a:fillRef idx="0"/>
          <a:effectRef idx="0"/>
          <a:fontRef idx="minor"/>
        </p:style>
        <p:txBody>
          <a:bodyPr lIns="0" rIns="90000" tIns="45000" bIns="45000" anchor="b">
            <a:noAutofit/>
          </a:bodyPr>
          <a:p>
            <a:pPr>
              <a:lnSpc>
                <a:spcPct val="100000"/>
              </a:lnSpc>
              <a:spcBef>
                <a:spcPts val="1199"/>
              </a:spcBef>
            </a:pPr>
            <a:r>
              <a:rPr b="0" lang="en-US" sz="2000" spc="-1" strike="noStrike">
                <a:solidFill>
                  <a:srgbClr val="ffffff"/>
                </a:solidFill>
                <a:latin typeface="Calibri"/>
                <a:ea typeface="DejaVu Sans"/>
              </a:rPr>
              <a:t>Domain 3.2</a:t>
            </a:r>
            <a:endParaRPr b="0" lang="en-US" sz="2000" spc="-1" strike="noStrike">
              <a:latin typeface="Arial"/>
            </a:endParaRPr>
          </a:p>
        </p:txBody>
      </p:sp>
      <p:sp>
        <p:nvSpPr>
          <p:cNvPr id="942" name="CustomShape 3"/>
          <p:cNvSpPr/>
          <p:nvPr/>
        </p:nvSpPr>
        <p:spPr>
          <a:xfrm>
            <a:off x="8424720" y="4767120"/>
            <a:ext cx="259200" cy="2710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4240B5EC-E7EC-48F2-8F04-6EB0B3805E46}"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943" name="Picture 7" descr="Logo&#10;&#10;Description automatically generated with medium confidence"/>
          <p:cNvPicPr/>
          <p:nvPr/>
        </p:nvPicPr>
        <p:blipFill>
          <a:blip r:embed="rId1"/>
          <a:stretch/>
        </p:blipFill>
        <p:spPr>
          <a:xfrm>
            <a:off x="4898160" y="743040"/>
            <a:ext cx="3654720" cy="3654720"/>
          </a:xfrm>
          <a:prstGeom prst="rect">
            <a:avLst/>
          </a:prstGeom>
          <a:ln>
            <a:noFill/>
          </a:ln>
        </p:spPr>
      </p:pic>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4" name="CustomShape 1"/>
          <p:cNvSpPr/>
          <p:nvPr/>
        </p:nvSpPr>
        <p:spPr>
          <a:xfrm>
            <a:off x="457200" y="205920"/>
            <a:ext cx="8226720" cy="8542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3.2 - Given a scenario, perform basic container operations.</a:t>
            </a:r>
            <a:endParaRPr b="0" lang="en-US" sz="2800" spc="-1" strike="noStrike">
              <a:latin typeface="Arial"/>
            </a:endParaRPr>
          </a:p>
        </p:txBody>
      </p:sp>
      <p:sp>
        <p:nvSpPr>
          <p:cNvPr id="945" name="CustomShape 2"/>
          <p:cNvSpPr/>
          <p:nvPr/>
        </p:nvSpPr>
        <p:spPr>
          <a:xfrm>
            <a:off x="8436960" y="4767120"/>
            <a:ext cx="246960" cy="2710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9A1A82DB-69CB-4240-858E-965427DBFF37}"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946" name="" descr=""/>
          <p:cNvPicPr/>
          <p:nvPr/>
        </p:nvPicPr>
        <p:blipFill>
          <a:blip r:embed="rId1"/>
          <a:stretch/>
        </p:blipFill>
        <p:spPr>
          <a:xfrm>
            <a:off x="169560" y="1224360"/>
            <a:ext cx="8857080" cy="2710080"/>
          </a:xfrm>
          <a:prstGeom prst="rect">
            <a:avLst/>
          </a:prstGeom>
          <a:ln>
            <a:noFill/>
          </a:ln>
        </p:spPr>
      </p:pic>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7" name="CustomShape 1"/>
          <p:cNvSpPr/>
          <p:nvPr/>
        </p:nvSpPr>
        <p:spPr>
          <a:xfrm>
            <a:off x="457200" y="205920"/>
            <a:ext cx="8226720" cy="8542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3.2 - Given a scenario, perform basic container operations.</a:t>
            </a:r>
            <a:endParaRPr b="0" lang="en-US" sz="2800" spc="-1" strike="noStrike">
              <a:latin typeface="Arial"/>
            </a:endParaRPr>
          </a:p>
        </p:txBody>
      </p:sp>
      <p:sp>
        <p:nvSpPr>
          <p:cNvPr id="948" name="CustomShape 2"/>
          <p:cNvSpPr/>
          <p:nvPr/>
        </p:nvSpPr>
        <p:spPr>
          <a:xfrm>
            <a:off x="457200" y="1200240"/>
            <a:ext cx="8226720" cy="339156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Container management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Starting/stopping – docker run / docker stop</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Inspecting – docker inspect</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Listing – docker images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Deploying existing images – Docker supports Azure and AWS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Connecting to containers – docker exec</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Logging – docker logs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Exposing ports – EXPOSE instruction in Dockerfile, -expose flag a runtime, or the -p or -P flags with docker run.</a:t>
            </a:r>
            <a:endParaRPr b="0" lang="en-US" sz="2000" spc="-1" strike="noStrike">
              <a:latin typeface="Arial"/>
            </a:endParaRPr>
          </a:p>
        </p:txBody>
      </p:sp>
      <p:sp>
        <p:nvSpPr>
          <p:cNvPr id="949" name="CustomShape 3"/>
          <p:cNvSpPr/>
          <p:nvPr/>
        </p:nvSpPr>
        <p:spPr>
          <a:xfrm>
            <a:off x="8436960" y="4767120"/>
            <a:ext cx="246960" cy="2710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2D834110-F4AE-40E3-983D-2E15955E6949}"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0" name="CustomShape 1"/>
          <p:cNvSpPr/>
          <p:nvPr/>
        </p:nvSpPr>
        <p:spPr>
          <a:xfrm>
            <a:off x="457200" y="205920"/>
            <a:ext cx="8226720" cy="8542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3.2 - Given a scenario, perform basic container operations.</a:t>
            </a:r>
            <a:endParaRPr b="0" lang="en-US" sz="2800" spc="-1" strike="noStrike">
              <a:latin typeface="Arial"/>
            </a:endParaRPr>
          </a:p>
        </p:txBody>
      </p:sp>
      <p:sp>
        <p:nvSpPr>
          <p:cNvPr id="951" name="CustomShape 2"/>
          <p:cNvSpPr/>
          <p:nvPr/>
        </p:nvSpPr>
        <p:spPr>
          <a:xfrm>
            <a:off x="457200" y="1200240"/>
            <a:ext cx="8226720" cy="339156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Container image operations</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build – used to build a docker container from a Dockerfile.</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push – docker push places a container in a repo like hub.docker.com</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pull – docker pull retrieves a container from a repo.</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list – docker images list are containers on a system</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 rmi – docker rmi will remove a container by name or ID.</a:t>
            </a:r>
            <a:endParaRPr b="0" lang="en-US" sz="2000" spc="-1" strike="noStrike">
              <a:latin typeface="Arial"/>
            </a:endParaRPr>
          </a:p>
        </p:txBody>
      </p:sp>
      <p:sp>
        <p:nvSpPr>
          <p:cNvPr id="952" name="CustomShape 3"/>
          <p:cNvSpPr/>
          <p:nvPr/>
        </p:nvSpPr>
        <p:spPr>
          <a:xfrm>
            <a:off x="8436960" y="4767120"/>
            <a:ext cx="246960" cy="2710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5A984F1A-4C1C-478A-BBE2-7A2CCE7FAA5D}"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3" name="CustomShape 1"/>
          <p:cNvSpPr/>
          <p:nvPr/>
        </p:nvSpPr>
        <p:spPr>
          <a:xfrm>
            <a:off x="457200" y="205920"/>
            <a:ext cx="8227440" cy="8550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For A Couple Weeks From Now!</a:t>
            </a:r>
            <a:endParaRPr b="0" lang="en-US" sz="2800" spc="-1" strike="noStrike">
              <a:latin typeface="Arial"/>
            </a:endParaRPr>
          </a:p>
        </p:txBody>
      </p:sp>
      <p:sp>
        <p:nvSpPr>
          <p:cNvPr id="954" name="CustomShape 2"/>
          <p:cNvSpPr/>
          <p:nvPr/>
        </p:nvSpPr>
        <p:spPr>
          <a:xfrm>
            <a:off x="457200" y="1200240"/>
            <a:ext cx="8227440" cy="3392280"/>
          </a:xfrm>
          <a:prstGeom prst="rect">
            <a:avLst/>
          </a:prstGeom>
          <a:noFill/>
          <a:ln>
            <a:noFill/>
          </a:ln>
        </p:spPr>
        <p:style>
          <a:lnRef idx="0"/>
          <a:fillRef idx="0"/>
          <a:effectRef idx="0"/>
          <a:fontRef idx="minor"/>
        </p:style>
        <p:txBody>
          <a:bodyPr lIns="0" rIns="90000" tIns="45000" bIns="45000">
            <a:noAutofit/>
          </a:bodyPr>
          <a:p>
            <a:pPr>
              <a:lnSpc>
                <a:spcPct val="100000"/>
              </a:lnSpc>
            </a:pPr>
            <a:r>
              <a:rPr b="0" lang="en-US" sz="2000" spc="-1" strike="noStrike">
                <a:solidFill>
                  <a:srgbClr val="576068"/>
                </a:solidFill>
                <a:latin typeface="Calibri"/>
                <a:ea typeface="DejaVu Sans"/>
              </a:rPr>
              <a:t>…</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ea typeface="DejaVu Sans"/>
              </a:rPr>
              <a:t>NOTE: No class tomorrow!  I’m heading to Chicago and Vegas!</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ea typeface="DejaVu Sans"/>
              </a:rPr>
              <a:t>Next class is Monday 8/22/22 and we will cover:</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576068"/>
                </a:solidFill>
                <a:latin typeface="Calibri"/>
                <a:ea typeface="DejaVu Sans"/>
              </a:rPr>
              <a:t>Domain 3.3</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Domain 3.4</a:t>
            </a:r>
            <a:endParaRPr b="0" lang="en-US" sz="2000" spc="-1" strike="noStrike">
              <a:latin typeface="Arial"/>
            </a:endParaRPr>
          </a:p>
          <a:p>
            <a:pPr>
              <a:lnSpc>
                <a:spcPct val="100000"/>
              </a:lnSpc>
            </a:pPr>
            <a:r>
              <a:rPr b="0" lang="en-US" sz="2000" spc="-1" strike="noStrike">
                <a:solidFill>
                  <a:srgbClr val="576068"/>
                </a:solidFill>
                <a:latin typeface="Calibri"/>
                <a:ea typeface="DejaVu Sans"/>
              </a:rPr>
              <a:t>Domain 3.5</a:t>
            </a:r>
            <a:endParaRPr b="0" lang="en-US" sz="2000" spc="-1" strike="noStrike">
              <a:latin typeface="Arial"/>
            </a:endParaRPr>
          </a:p>
        </p:txBody>
      </p:sp>
      <p:sp>
        <p:nvSpPr>
          <p:cNvPr id="955" name="CustomShape 3"/>
          <p:cNvSpPr/>
          <p:nvPr/>
        </p:nvSpPr>
        <p:spPr>
          <a:xfrm>
            <a:off x="8436960" y="4767120"/>
            <a:ext cx="247680" cy="2718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BD761526-027F-4BE5-B672-C78D92ACB3D2}"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5" name="Picture 4" descr="A picture containing text&#10;&#10;Description automatically generated"/>
          <p:cNvPicPr/>
          <p:nvPr/>
        </p:nvPicPr>
        <p:blipFill>
          <a:blip r:embed="rId1"/>
          <a:stretch/>
        </p:blipFill>
        <p:spPr>
          <a:xfrm>
            <a:off x="-101520" y="0"/>
            <a:ext cx="9244800" cy="1362960"/>
          </a:xfrm>
          <a:prstGeom prst="rect">
            <a:avLst/>
          </a:prstGeom>
          <a:ln>
            <a:noFill/>
          </a:ln>
        </p:spPr>
      </p:pic>
      <p:sp>
        <p:nvSpPr>
          <p:cNvPr id="716" name="CustomShape 1"/>
          <p:cNvSpPr/>
          <p:nvPr/>
        </p:nvSpPr>
        <p:spPr>
          <a:xfrm>
            <a:off x="4950360" y="1629360"/>
            <a:ext cx="4098240" cy="3262680"/>
          </a:xfrm>
          <a:prstGeom prst="rect">
            <a:avLst/>
          </a:prstGeom>
          <a:noFill/>
          <a:ln>
            <a:noFill/>
          </a:ln>
        </p:spPr>
        <p:style>
          <a:lnRef idx="0"/>
          <a:fillRef idx="0"/>
          <a:effectRef idx="0"/>
          <a:fontRef idx="minor"/>
        </p:style>
        <p:txBody>
          <a:bodyPr lIns="0" rIns="0" tIns="0" bIns="0">
            <a:normAutofit fontScale="26000"/>
          </a:bodyPr>
          <a:p>
            <a:pPr>
              <a:lnSpc>
                <a:spcPct val="90000"/>
              </a:lnSpc>
              <a:spcBef>
                <a:spcPts val="1001"/>
              </a:spcBef>
            </a:pPr>
            <a:r>
              <a:rPr b="1" lang="en-US" sz="2800" spc="-1" strike="noStrike">
                <a:solidFill>
                  <a:srgbClr val="000000"/>
                </a:solidFill>
                <a:latin typeface="Arial"/>
                <a:ea typeface="DejaVu Sans"/>
              </a:rPr>
              <a:t>Dates: </a:t>
            </a:r>
            <a:r>
              <a:rPr b="0" lang="en-US" sz="2800" spc="-1" strike="noStrike">
                <a:solidFill>
                  <a:srgbClr val="000000"/>
                </a:solidFill>
                <a:latin typeface="Arial"/>
                <a:ea typeface="DejaVu Sans"/>
              </a:rPr>
              <a:t>Wednesday, August 3 - Thursday, August 4, 2022</a:t>
            </a:r>
            <a:br/>
            <a:endParaRPr b="0" lang="en-US" sz="2800" spc="-1" strike="noStrike">
              <a:latin typeface="Arial"/>
            </a:endParaRPr>
          </a:p>
          <a:p>
            <a:pPr>
              <a:lnSpc>
                <a:spcPct val="90000"/>
              </a:lnSpc>
            </a:pPr>
            <a:r>
              <a:rPr b="1" lang="en-US" sz="2800" spc="-1" strike="noStrike">
                <a:solidFill>
                  <a:srgbClr val="000000"/>
                </a:solidFill>
                <a:latin typeface="Arial"/>
                <a:ea typeface="DejaVu Sans"/>
              </a:rPr>
              <a:t>CIN Capture the Flag</a:t>
            </a:r>
            <a:r>
              <a:rPr b="0" lang="en-US" sz="2800" spc="-1" strike="noStrike">
                <a:solidFill>
                  <a:srgbClr val="1d1c1d"/>
                </a:solidFill>
                <a:latin typeface="Slack-Lato"/>
                <a:ea typeface="DejaVu Sans"/>
              </a:rPr>
              <a:t> is a friendly competition open to attendees at Partner Summit, that will allow you to try solving real-world challenges that map to CompTIA Security+, A+, and Network+ exam objectives. </a:t>
            </a:r>
            <a:endParaRPr b="0" lang="en-US" sz="2800" spc="-1" strike="noStrike">
              <a:latin typeface="Arial"/>
            </a:endParaRPr>
          </a:p>
          <a:p>
            <a:pPr>
              <a:lnSpc>
                <a:spcPct val="90000"/>
              </a:lnSpc>
            </a:pPr>
            <a:endParaRPr b="0" lang="en-US" sz="2800" spc="-1" strike="noStrike">
              <a:latin typeface="Arial"/>
            </a:endParaRPr>
          </a:p>
          <a:p>
            <a:pPr>
              <a:lnSpc>
                <a:spcPct val="90000"/>
              </a:lnSpc>
            </a:pPr>
            <a:r>
              <a:rPr b="1" lang="en-US" sz="2800" spc="-1" strike="noStrike">
                <a:solidFill>
                  <a:srgbClr val="1d1c1d"/>
                </a:solidFill>
                <a:latin typeface="Slack-Lato"/>
                <a:ea typeface="DejaVu Sans"/>
              </a:rPr>
              <a:t>Post Challenge Review </a:t>
            </a:r>
            <a:r>
              <a:rPr b="0" lang="en-US" sz="2800" spc="-1" strike="noStrike">
                <a:solidFill>
                  <a:srgbClr val="1d1c1d"/>
                </a:solidFill>
                <a:latin typeface="Slack-Lato"/>
                <a:ea typeface="DejaVu Sans"/>
              </a:rPr>
              <a:t>Join us following the event close for challenge review, Q&amp;A and refreshments!</a:t>
            </a:r>
            <a:endParaRPr b="0" lang="en-US" sz="2800" spc="-1" strike="noStrike">
              <a:latin typeface="Arial"/>
            </a:endParaRPr>
          </a:p>
        </p:txBody>
      </p:sp>
      <p:pic>
        <p:nvPicPr>
          <p:cNvPr id="717" name="Picture 2" descr="Graphical user interface, text&#10;&#10;Description automatically generated"/>
          <p:cNvPicPr/>
          <p:nvPr/>
        </p:nvPicPr>
        <p:blipFill>
          <a:blip r:embed="rId2"/>
          <a:stretch/>
        </p:blipFill>
        <p:spPr>
          <a:xfrm>
            <a:off x="16920" y="2157480"/>
            <a:ext cx="4836240" cy="2417760"/>
          </a:xfrm>
          <a:prstGeom prst="rect">
            <a:avLst/>
          </a:prstGeom>
          <a:ln>
            <a:noFill/>
          </a:ln>
        </p:spPr>
      </p:pic>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6" name="CustomShape 1"/>
          <p:cNvSpPr/>
          <p:nvPr/>
        </p:nvSpPr>
        <p:spPr>
          <a:xfrm>
            <a:off x="457200" y="205920"/>
            <a:ext cx="8226720" cy="8542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Discussion time: Please type your questions in chat</a:t>
            </a:r>
            <a:endParaRPr b="0" lang="en-US" sz="2800" spc="-1" strike="noStrike">
              <a:latin typeface="Arial"/>
            </a:endParaRPr>
          </a:p>
        </p:txBody>
      </p:sp>
      <p:sp>
        <p:nvSpPr>
          <p:cNvPr id="957" name="CustomShape 2"/>
          <p:cNvSpPr/>
          <p:nvPr/>
        </p:nvSpPr>
        <p:spPr>
          <a:xfrm>
            <a:off x="457200" y="1200240"/>
            <a:ext cx="8226720" cy="3391560"/>
          </a:xfrm>
          <a:prstGeom prst="rect">
            <a:avLst/>
          </a:prstGeom>
          <a:noFill/>
          <a:ln>
            <a:noFill/>
          </a:ln>
        </p:spPr>
        <p:style>
          <a:lnRef idx="0"/>
          <a:fillRef idx="0"/>
          <a:effectRef idx="0"/>
          <a:fontRef idx="minor"/>
        </p:style>
        <p:txBody>
          <a:bodyPr lIns="0" rIns="90000" tIns="45000" bIns="45000">
            <a:noAutofit/>
          </a:bodyPr>
          <a:p>
            <a:pPr marL="225360" indent="-2224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Questions over content.</a:t>
            </a:r>
            <a:endParaRPr b="0" lang="en-US" sz="2000" spc="-1" strike="noStrike">
              <a:latin typeface="Arial"/>
            </a:endParaRPr>
          </a:p>
          <a:p>
            <a:pPr marL="225360" indent="-2224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Share you experience.</a:t>
            </a:r>
            <a:endParaRPr b="0" lang="en-US" sz="2000" spc="-1" strike="noStrike">
              <a:latin typeface="Arial"/>
            </a:endParaRPr>
          </a:p>
          <a:p>
            <a:pPr marL="225360" indent="-2224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What would you like to see </a:t>
            </a:r>
            <a:br/>
            <a:r>
              <a:rPr b="0" lang="en-US" sz="2000" spc="-1" strike="noStrike">
                <a:solidFill>
                  <a:srgbClr val="576068"/>
                </a:solidFill>
                <a:latin typeface="Calibri"/>
                <a:ea typeface="DejaVu Sans"/>
              </a:rPr>
              <a:t>different moving forward? </a:t>
            </a:r>
            <a:endParaRPr b="0" lang="en-US" sz="2000" spc="-1" strike="noStrike">
              <a:latin typeface="Arial"/>
            </a:endParaRPr>
          </a:p>
        </p:txBody>
      </p:sp>
      <p:sp>
        <p:nvSpPr>
          <p:cNvPr id="958" name="CustomShape 3"/>
          <p:cNvSpPr/>
          <p:nvPr/>
        </p:nvSpPr>
        <p:spPr>
          <a:xfrm>
            <a:off x="8436960" y="4767120"/>
            <a:ext cx="246960" cy="2710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E2407627-950F-41BA-9D39-82BFE9BF20A8}"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959" name="Picture 5" descr="A picture containing clipart&#10;&#10;Description generated with very high confidence"/>
          <p:cNvPicPr/>
          <p:nvPr/>
        </p:nvPicPr>
        <p:blipFill>
          <a:blip r:embed="rId1"/>
          <a:stretch/>
        </p:blipFill>
        <p:spPr>
          <a:xfrm>
            <a:off x="4224960" y="1536120"/>
            <a:ext cx="4759560" cy="2225880"/>
          </a:xfrm>
          <a:prstGeom prst="rect">
            <a:avLst/>
          </a:prstGeom>
          <a:ln>
            <a:noFill/>
          </a:ln>
        </p:spPr>
      </p:pic>
      <p:sp>
        <p:nvSpPr>
          <p:cNvPr id="960" name="CustomShape 4"/>
          <p:cNvSpPr/>
          <p:nvPr/>
        </p:nvSpPr>
        <p:spPr>
          <a:xfrm>
            <a:off x="2121120" y="3764880"/>
            <a:ext cx="4654800" cy="582840"/>
          </a:xfrm>
          <a:prstGeom prst="round2DiagRect">
            <a:avLst>
              <a:gd name="adj1" fmla="val 16667"/>
              <a:gd name="adj2" fmla="val 0"/>
            </a:avLst>
          </a:prstGeom>
          <a:noFill/>
          <a:ln w="28440">
            <a:solidFill>
              <a:schemeClr val="accent1"/>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961" name="CustomShape 5"/>
          <p:cNvSpPr/>
          <p:nvPr/>
        </p:nvSpPr>
        <p:spPr>
          <a:xfrm>
            <a:off x="2243160" y="3803400"/>
            <a:ext cx="4654800" cy="515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400" spc="-1" strike="noStrike">
                <a:solidFill>
                  <a:srgbClr val="000000"/>
                </a:solidFill>
                <a:latin typeface="Calibri"/>
                <a:ea typeface="DejaVu Sans"/>
              </a:rPr>
              <a:t>Let’s keep the conversation going in the CompTIA Instructor Forum: https://cin.comptia.org</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8" name="CustomShape 1"/>
          <p:cNvSpPr/>
          <p:nvPr/>
        </p:nvSpPr>
        <p:spPr>
          <a:xfrm>
            <a:off x="5211000" y="3238200"/>
            <a:ext cx="2414880" cy="888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Calibri"/>
                <a:ea typeface="DejaVu Sans"/>
              </a:rPr>
              <a:t>Host:</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Stephen Schneiter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Instructor Network Program Manager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CompTIA</a:t>
            </a:r>
            <a:endParaRPr b="0" lang="en-US" sz="1050" spc="-1" strike="noStrike">
              <a:latin typeface="Arial"/>
            </a:endParaRPr>
          </a:p>
          <a:p>
            <a:pPr>
              <a:lnSpc>
                <a:spcPct val="100000"/>
              </a:lnSpc>
            </a:pPr>
            <a:r>
              <a:rPr b="0" lang="en-US" sz="1050" spc="-1" strike="noStrike" u="sng">
                <a:solidFill>
                  <a:srgbClr val="e2161a"/>
                </a:solidFill>
                <a:uFillTx/>
                <a:latin typeface="Calibri"/>
                <a:ea typeface="DejaVu Sans"/>
                <a:hlinkClick r:id="rId1"/>
              </a:rPr>
              <a:t>sschneiter@comptia.org</a:t>
            </a:r>
            <a:r>
              <a:rPr b="0" lang="en-US" sz="1050" spc="-1" strike="noStrike">
                <a:solidFill>
                  <a:srgbClr val="000000"/>
                </a:solidFill>
                <a:latin typeface="Calibri"/>
                <a:ea typeface="DejaVu Sans"/>
              </a:rPr>
              <a:t> </a:t>
            </a:r>
            <a:endParaRPr b="0" lang="en-US" sz="1050" spc="-1" strike="noStrike">
              <a:latin typeface="Arial"/>
            </a:endParaRPr>
          </a:p>
        </p:txBody>
      </p:sp>
      <p:sp>
        <p:nvSpPr>
          <p:cNvPr id="719" name="CustomShape 2"/>
          <p:cNvSpPr/>
          <p:nvPr/>
        </p:nvSpPr>
        <p:spPr>
          <a:xfrm>
            <a:off x="1754280" y="3238200"/>
            <a:ext cx="3179880" cy="888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Calibri"/>
                <a:ea typeface="DejaVu Sans"/>
              </a:rPr>
              <a:t>Instructor: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Lee McWhorter</a:t>
            </a:r>
            <a:br/>
            <a:r>
              <a:rPr b="0" lang="en-US" sz="1050" spc="-1" strike="noStrike">
                <a:solidFill>
                  <a:srgbClr val="000000"/>
                </a:solidFill>
                <a:latin typeface="Calibri"/>
                <a:ea typeface="DejaVu Sans"/>
              </a:rPr>
              <a:t>Chief Technology Officer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Covered 6 LLC | DGP International </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lee@covered6.com</a:t>
            </a:r>
            <a:endParaRPr b="0" lang="en-US" sz="1050" spc="-1" strike="noStrike">
              <a:latin typeface="Arial"/>
            </a:endParaRPr>
          </a:p>
        </p:txBody>
      </p:sp>
      <p:sp>
        <p:nvSpPr>
          <p:cNvPr id="720" name="CustomShape 3"/>
          <p:cNvSpPr/>
          <p:nvPr/>
        </p:nvSpPr>
        <p:spPr>
          <a:xfrm>
            <a:off x="4836960" y="1149480"/>
            <a:ext cx="1964160" cy="1964160"/>
          </a:xfrm>
          <a:prstGeom prst="ellipse">
            <a:avLst/>
          </a:prstGeom>
          <a:blipFill rotWithShape="0">
            <a:blip r:embed="rId2"/>
            <a:stretch>
              <a:fillRect/>
            </a:stretch>
          </a:blipFill>
          <a:ln>
            <a:noFill/>
          </a:ln>
        </p:spPr>
        <p:style>
          <a:lnRef idx="0"/>
          <a:fillRef idx="0"/>
          <a:effectRef idx="0"/>
          <a:fontRef idx="minor"/>
        </p:style>
      </p:sp>
      <p:sp>
        <p:nvSpPr>
          <p:cNvPr id="721" name="CustomShape 4"/>
          <p:cNvSpPr/>
          <p:nvPr/>
        </p:nvSpPr>
        <p:spPr>
          <a:xfrm>
            <a:off x="1463040" y="1149480"/>
            <a:ext cx="1980720" cy="1964160"/>
          </a:xfrm>
          <a:prstGeom prst="ellipse">
            <a:avLst/>
          </a:prstGeom>
          <a:blipFill rotWithShape="0">
            <a:blip r:embed="rId3"/>
            <a:stretch>
              <a:fillRect/>
            </a:stretch>
          </a:blip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2" name="CustomShape 1"/>
          <p:cNvSpPr/>
          <p:nvPr/>
        </p:nvSpPr>
        <p:spPr>
          <a:xfrm>
            <a:off x="457200" y="205920"/>
            <a:ext cx="8226720" cy="8542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Lee McWhorter</a:t>
            </a:r>
            <a:endParaRPr b="0" lang="en-US" sz="2800" spc="-1" strike="noStrike">
              <a:latin typeface="Arial"/>
            </a:endParaRPr>
          </a:p>
        </p:txBody>
      </p:sp>
      <p:sp>
        <p:nvSpPr>
          <p:cNvPr id="723" name="CustomShape 2"/>
          <p:cNvSpPr/>
          <p:nvPr/>
        </p:nvSpPr>
        <p:spPr>
          <a:xfrm>
            <a:off x="689760" y="1064880"/>
            <a:ext cx="4492440" cy="33814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2400" spc="-1" strike="noStrike">
                <a:solidFill>
                  <a:srgbClr val="576068"/>
                </a:solidFill>
                <a:latin typeface="Arial"/>
                <a:ea typeface="DejaVu Sans"/>
              </a:rPr>
              <a:t>CTO at Covered 6</a:t>
            </a:r>
            <a:endParaRPr b="0" lang="en-US" sz="2400" spc="-1" strike="noStrike">
              <a:latin typeface="Arial"/>
            </a:endParaRPr>
          </a:p>
          <a:p>
            <a:pPr>
              <a:lnSpc>
                <a:spcPct val="100000"/>
              </a:lnSpc>
            </a:pPr>
            <a:r>
              <a:rPr b="0" lang="en-US" sz="2400" spc="-1" strike="noStrike">
                <a:solidFill>
                  <a:srgbClr val="576068"/>
                </a:solidFill>
                <a:latin typeface="Arial"/>
                <a:ea typeface="DejaVu Sans"/>
              </a:rPr>
              <a:t>CompTIA CIN Board member</a:t>
            </a:r>
            <a:endParaRPr b="0" lang="en-US" sz="2400" spc="-1" strike="noStrike">
              <a:latin typeface="Arial"/>
            </a:endParaRPr>
          </a:p>
          <a:p>
            <a:pPr>
              <a:lnSpc>
                <a:spcPct val="100000"/>
              </a:lnSpc>
            </a:pPr>
            <a:r>
              <a:rPr b="0" lang="en-US" sz="2400" spc="-1" strike="noStrike" u="sng">
                <a:solidFill>
                  <a:srgbClr val="576068"/>
                </a:solidFill>
                <a:uFillTx/>
                <a:latin typeface="Arial"/>
                <a:ea typeface="DejaVu Sans"/>
              </a:rPr>
              <a:t>lee@covered6.com</a:t>
            </a:r>
            <a:endParaRPr b="0" lang="en-US" sz="2400" spc="-1" strike="noStrike">
              <a:latin typeface="Arial"/>
            </a:endParaRPr>
          </a:p>
          <a:p>
            <a:pPr>
              <a:lnSpc>
                <a:spcPct val="100000"/>
              </a:lnSpc>
            </a:pPr>
            <a:r>
              <a:rPr b="0" lang="en-US" sz="1800" spc="-1" strike="noStrike" u="sng">
                <a:solidFill>
                  <a:srgbClr val="576068"/>
                </a:solidFill>
                <a:uFillTx/>
                <a:latin typeface="Arial"/>
                <a:ea typeface="DejaVu Sans"/>
              </a:rPr>
              <a:t>https://www.linkedin.com/in/lee-mcwhorter/</a:t>
            </a:r>
            <a:endParaRPr b="0" lang="en-US" sz="1800" spc="-1" strike="noStrike">
              <a:latin typeface="Arial"/>
            </a:endParaRPr>
          </a:p>
          <a:p>
            <a:pPr>
              <a:lnSpc>
                <a:spcPct val="100000"/>
              </a:lnSpc>
            </a:pPr>
            <a:r>
              <a:rPr b="0" lang="en-US" sz="1800" spc="-1" strike="noStrike">
                <a:solidFill>
                  <a:srgbClr val="576068"/>
                </a:solidFill>
                <a:latin typeface="Arial"/>
                <a:ea typeface="DejaVu Sans"/>
              </a:rPr>
              <a:t>Twiiter: @tleemcjr</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576068"/>
                </a:solidFill>
                <a:latin typeface="Arial"/>
                <a:ea typeface="DejaVu Sans"/>
              </a:rPr>
              <a:t>Previous TTT’s: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576068"/>
                </a:solidFill>
                <a:latin typeface="Arial"/>
                <a:ea typeface="DejaVu Sans"/>
              </a:rPr>
              <a:t>PenTest+ 001 2018</a:t>
            </a:r>
            <a:endParaRPr b="0" lang="en-US" sz="1800" spc="-1" strike="noStrike">
              <a:latin typeface="Arial"/>
            </a:endParaRPr>
          </a:p>
          <a:p>
            <a:pPr>
              <a:lnSpc>
                <a:spcPct val="100000"/>
              </a:lnSpc>
            </a:pPr>
            <a:r>
              <a:rPr b="0" lang="en-US" sz="1800" spc="-1" strike="noStrike">
                <a:solidFill>
                  <a:srgbClr val="576068"/>
                </a:solidFill>
                <a:latin typeface="Arial"/>
                <a:ea typeface="DejaVu Sans"/>
              </a:rPr>
              <a:t>CASP+ 004 2021</a:t>
            </a:r>
            <a:endParaRPr b="0" lang="en-US" sz="1800" spc="-1" strike="noStrike">
              <a:latin typeface="Arial"/>
            </a:endParaRPr>
          </a:p>
          <a:p>
            <a:pPr>
              <a:lnSpc>
                <a:spcPct val="100000"/>
              </a:lnSpc>
            </a:pPr>
            <a:r>
              <a:rPr b="0" lang="en-US" sz="1800" spc="-1" strike="noStrike">
                <a:solidFill>
                  <a:srgbClr val="576068"/>
                </a:solidFill>
                <a:latin typeface="Arial"/>
                <a:ea typeface="DejaVu Sans"/>
              </a:rPr>
              <a:t>PenTest+ 002 2022</a:t>
            </a:r>
            <a:endParaRPr b="0" lang="en-US" sz="1800" spc="-1" strike="noStrike">
              <a:latin typeface="Arial"/>
            </a:endParaRPr>
          </a:p>
        </p:txBody>
      </p:sp>
      <p:sp>
        <p:nvSpPr>
          <p:cNvPr id="724" name="CustomShape 3"/>
          <p:cNvSpPr/>
          <p:nvPr/>
        </p:nvSpPr>
        <p:spPr>
          <a:xfrm>
            <a:off x="4298400" y="2659320"/>
            <a:ext cx="4385520" cy="2099520"/>
          </a:xfrm>
          <a:prstGeom prst="rect">
            <a:avLst/>
          </a:prstGeom>
          <a:solidFill>
            <a:srgbClr val="ffffff"/>
          </a:solidFill>
          <a:ln>
            <a:solidFill>
              <a:srgbClr val="3465a4"/>
            </a:solidFill>
          </a:ln>
        </p:spPr>
        <p:style>
          <a:lnRef idx="0"/>
          <a:fillRef idx="0"/>
          <a:effectRef idx="0"/>
          <a:fontRef idx="minor"/>
        </p:style>
      </p:sp>
      <p:pic>
        <p:nvPicPr>
          <p:cNvPr id="725" name="Picture 2" descr="C:\Users\Lee\Desktop\CompTIA Certs\!Badges\CompTIA_ITFund_2B.png"/>
          <p:cNvPicPr/>
          <p:nvPr/>
        </p:nvPicPr>
        <p:blipFill>
          <a:blip r:embed="rId1"/>
          <a:stretch/>
        </p:blipFill>
        <p:spPr>
          <a:xfrm>
            <a:off x="4563360" y="2815560"/>
            <a:ext cx="544680" cy="544680"/>
          </a:xfrm>
          <a:prstGeom prst="rect">
            <a:avLst/>
          </a:prstGeom>
          <a:ln>
            <a:noFill/>
          </a:ln>
        </p:spPr>
      </p:pic>
      <p:pic>
        <p:nvPicPr>
          <p:cNvPr id="726" name="Picture 3" descr="C:\Users\Lee\Desktop\CompTIA Certs\!Badges\CompTIA_A_2Bce.png"/>
          <p:cNvPicPr/>
          <p:nvPr/>
        </p:nvPicPr>
        <p:blipFill>
          <a:blip r:embed="rId2"/>
          <a:stretch/>
        </p:blipFill>
        <p:spPr>
          <a:xfrm>
            <a:off x="5153040" y="2815560"/>
            <a:ext cx="544680" cy="544680"/>
          </a:xfrm>
          <a:prstGeom prst="rect">
            <a:avLst/>
          </a:prstGeom>
          <a:ln>
            <a:noFill/>
          </a:ln>
        </p:spPr>
      </p:pic>
      <p:pic>
        <p:nvPicPr>
          <p:cNvPr id="727" name="Picture 4" descr="C:\Users\Lee\Desktop\CompTIA Certs\!Badges\CompTIA_Network_2Bce.png"/>
          <p:cNvPicPr/>
          <p:nvPr/>
        </p:nvPicPr>
        <p:blipFill>
          <a:blip r:embed="rId3"/>
          <a:stretch/>
        </p:blipFill>
        <p:spPr>
          <a:xfrm>
            <a:off x="5743080" y="2815560"/>
            <a:ext cx="544680" cy="544680"/>
          </a:xfrm>
          <a:prstGeom prst="rect">
            <a:avLst/>
          </a:prstGeom>
          <a:ln>
            <a:noFill/>
          </a:ln>
        </p:spPr>
      </p:pic>
      <p:pic>
        <p:nvPicPr>
          <p:cNvPr id="728" name="Picture 6" descr="C:\Users\Lee\Desktop\CompTIA Certs\!Badges\CompTIA_Security_2Bce.png"/>
          <p:cNvPicPr/>
          <p:nvPr/>
        </p:nvPicPr>
        <p:blipFill>
          <a:blip r:embed="rId4"/>
          <a:stretch/>
        </p:blipFill>
        <p:spPr>
          <a:xfrm>
            <a:off x="6282720" y="2815560"/>
            <a:ext cx="544680" cy="544680"/>
          </a:xfrm>
          <a:prstGeom prst="rect">
            <a:avLst/>
          </a:prstGeom>
          <a:ln>
            <a:noFill/>
          </a:ln>
        </p:spPr>
      </p:pic>
      <p:pic>
        <p:nvPicPr>
          <p:cNvPr id="729" name="Picture 8" descr="C:\Users\Lee\Desktop\CompTIA Certs\!Badges\CompTIA_PenTest_2B.png"/>
          <p:cNvPicPr/>
          <p:nvPr/>
        </p:nvPicPr>
        <p:blipFill>
          <a:blip r:embed="rId5"/>
          <a:stretch/>
        </p:blipFill>
        <p:spPr>
          <a:xfrm>
            <a:off x="6848640" y="2817720"/>
            <a:ext cx="544680" cy="544680"/>
          </a:xfrm>
          <a:prstGeom prst="rect">
            <a:avLst/>
          </a:prstGeom>
          <a:ln>
            <a:noFill/>
          </a:ln>
        </p:spPr>
      </p:pic>
      <p:pic>
        <p:nvPicPr>
          <p:cNvPr id="730" name="Picture 10" descr="C:\Users\Lee\Desktop\CompTIA Certs\!Badges\Comptia_CySA_2Bce.png"/>
          <p:cNvPicPr/>
          <p:nvPr/>
        </p:nvPicPr>
        <p:blipFill>
          <a:blip r:embed="rId6"/>
          <a:stretch/>
        </p:blipFill>
        <p:spPr>
          <a:xfrm>
            <a:off x="7414920" y="2817720"/>
            <a:ext cx="544680" cy="544680"/>
          </a:xfrm>
          <a:prstGeom prst="rect">
            <a:avLst/>
          </a:prstGeom>
          <a:ln>
            <a:noFill/>
          </a:ln>
        </p:spPr>
      </p:pic>
      <p:pic>
        <p:nvPicPr>
          <p:cNvPr id="731" name="Picture 13" descr="C:\Users\Lee\Desktop\CompTIA Certs\!Badges\CompTIA_Linux_2BLPI.png"/>
          <p:cNvPicPr/>
          <p:nvPr/>
        </p:nvPicPr>
        <p:blipFill>
          <a:blip r:embed="rId7"/>
          <a:stretch/>
        </p:blipFill>
        <p:spPr>
          <a:xfrm>
            <a:off x="4546080" y="3392280"/>
            <a:ext cx="544680" cy="544680"/>
          </a:xfrm>
          <a:prstGeom prst="rect">
            <a:avLst/>
          </a:prstGeom>
          <a:ln>
            <a:noFill/>
          </a:ln>
        </p:spPr>
      </p:pic>
      <p:pic>
        <p:nvPicPr>
          <p:cNvPr id="732" name="Picture 14" descr="C:\Users\Lee\Desktop\CompTIA Certs\07a LPIC-1 Sept 12, 2018 - Expire 9-12-2023\LPIC-1-badge.jpg"/>
          <p:cNvPicPr/>
          <p:nvPr/>
        </p:nvPicPr>
        <p:blipFill>
          <a:blip r:embed="rId8"/>
          <a:stretch/>
        </p:blipFill>
        <p:spPr>
          <a:xfrm>
            <a:off x="4552560" y="4021560"/>
            <a:ext cx="574560" cy="544680"/>
          </a:xfrm>
          <a:prstGeom prst="rect">
            <a:avLst/>
          </a:prstGeom>
          <a:ln>
            <a:noFill/>
          </a:ln>
        </p:spPr>
      </p:pic>
      <p:pic>
        <p:nvPicPr>
          <p:cNvPr id="733" name="Picture 17" descr="C:\Users\Lee\Desktop\CertNexus\!Certified IoT Practioner Beta exam\badge.png"/>
          <p:cNvPicPr/>
          <p:nvPr/>
        </p:nvPicPr>
        <p:blipFill>
          <a:blip r:embed="rId9"/>
          <a:stretch/>
        </p:blipFill>
        <p:spPr>
          <a:xfrm>
            <a:off x="6302160" y="4008600"/>
            <a:ext cx="572040" cy="572040"/>
          </a:xfrm>
          <a:prstGeom prst="rect">
            <a:avLst/>
          </a:prstGeom>
          <a:ln>
            <a:noFill/>
          </a:ln>
        </p:spPr>
      </p:pic>
      <p:pic>
        <p:nvPicPr>
          <p:cNvPr id="734" name="Picture 18" descr="C:\Users\Lee\Desktop\CertNexus\!CyberSec First Responder (310 exam)\badge.png"/>
          <p:cNvPicPr/>
          <p:nvPr/>
        </p:nvPicPr>
        <p:blipFill>
          <a:blip r:embed="rId10"/>
          <a:stretch/>
        </p:blipFill>
        <p:spPr>
          <a:xfrm>
            <a:off x="5142240" y="4021560"/>
            <a:ext cx="544680" cy="544680"/>
          </a:xfrm>
          <a:prstGeom prst="rect">
            <a:avLst/>
          </a:prstGeom>
          <a:ln>
            <a:noFill/>
          </a:ln>
        </p:spPr>
      </p:pic>
      <p:pic>
        <p:nvPicPr>
          <p:cNvPr id="735" name="Picture 3" descr=""/>
          <p:cNvPicPr/>
          <p:nvPr/>
        </p:nvPicPr>
        <p:blipFill>
          <a:blip r:embed="rId11"/>
          <a:stretch/>
        </p:blipFill>
        <p:spPr>
          <a:xfrm>
            <a:off x="5150880" y="3423960"/>
            <a:ext cx="525600" cy="480600"/>
          </a:xfrm>
          <a:prstGeom prst="rect">
            <a:avLst/>
          </a:prstGeom>
          <a:ln w="9360">
            <a:noFill/>
          </a:ln>
        </p:spPr>
      </p:pic>
      <p:pic>
        <p:nvPicPr>
          <p:cNvPr id="736" name="Picture 3" descr=""/>
          <p:cNvPicPr/>
          <p:nvPr/>
        </p:nvPicPr>
        <p:blipFill>
          <a:blip r:embed="rId12"/>
          <a:stretch/>
        </p:blipFill>
        <p:spPr>
          <a:xfrm>
            <a:off x="7409520" y="3397680"/>
            <a:ext cx="544680" cy="544680"/>
          </a:xfrm>
          <a:prstGeom prst="rect">
            <a:avLst/>
          </a:prstGeom>
          <a:ln w="9360">
            <a:noFill/>
          </a:ln>
        </p:spPr>
      </p:pic>
      <p:pic>
        <p:nvPicPr>
          <p:cNvPr id="737" name="Picture 2" descr=""/>
          <p:cNvPicPr/>
          <p:nvPr/>
        </p:nvPicPr>
        <p:blipFill>
          <a:blip r:embed="rId13"/>
          <a:stretch/>
        </p:blipFill>
        <p:spPr>
          <a:xfrm>
            <a:off x="5662440" y="3322800"/>
            <a:ext cx="690480" cy="690840"/>
          </a:xfrm>
          <a:prstGeom prst="rect">
            <a:avLst/>
          </a:prstGeom>
          <a:ln w="9360">
            <a:noFill/>
          </a:ln>
        </p:spPr>
      </p:pic>
      <p:pic>
        <p:nvPicPr>
          <p:cNvPr id="738" name="Picture 3" descr=""/>
          <p:cNvPicPr/>
          <p:nvPr/>
        </p:nvPicPr>
        <p:blipFill>
          <a:blip r:embed="rId14"/>
          <a:stretch/>
        </p:blipFill>
        <p:spPr>
          <a:xfrm>
            <a:off x="6298920" y="3397680"/>
            <a:ext cx="544680" cy="544680"/>
          </a:xfrm>
          <a:prstGeom prst="rect">
            <a:avLst/>
          </a:prstGeom>
          <a:ln w="9360">
            <a:noFill/>
          </a:ln>
        </p:spPr>
      </p:pic>
      <p:pic>
        <p:nvPicPr>
          <p:cNvPr id="739" name="Picture 4" descr=""/>
          <p:cNvPicPr/>
          <p:nvPr/>
        </p:nvPicPr>
        <p:blipFill>
          <a:blip r:embed="rId15"/>
          <a:stretch/>
        </p:blipFill>
        <p:spPr>
          <a:xfrm>
            <a:off x="6847560" y="3397680"/>
            <a:ext cx="544680" cy="544680"/>
          </a:xfrm>
          <a:prstGeom prst="rect">
            <a:avLst/>
          </a:prstGeom>
          <a:ln w="9360">
            <a:noFill/>
          </a:ln>
        </p:spPr>
      </p:pic>
      <p:pic>
        <p:nvPicPr>
          <p:cNvPr id="740" name="Picture 5" descr=""/>
          <p:cNvPicPr/>
          <p:nvPr/>
        </p:nvPicPr>
        <p:blipFill>
          <a:blip r:embed="rId16"/>
          <a:stretch/>
        </p:blipFill>
        <p:spPr>
          <a:xfrm>
            <a:off x="7957800" y="2809800"/>
            <a:ext cx="544680" cy="544680"/>
          </a:xfrm>
          <a:prstGeom prst="rect">
            <a:avLst/>
          </a:prstGeom>
          <a:ln w="9360">
            <a:noFill/>
          </a:ln>
        </p:spPr>
      </p:pic>
      <p:pic>
        <p:nvPicPr>
          <p:cNvPr id="741" name="Picture 4" descr=""/>
          <p:cNvPicPr/>
          <p:nvPr/>
        </p:nvPicPr>
        <p:blipFill>
          <a:blip r:embed="rId17"/>
          <a:stretch/>
        </p:blipFill>
        <p:spPr>
          <a:xfrm>
            <a:off x="5721840" y="4055040"/>
            <a:ext cx="555480" cy="489960"/>
          </a:xfrm>
          <a:prstGeom prst="rect">
            <a:avLst/>
          </a:prstGeom>
          <a:ln w="9360">
            <a:noFill/>
          </a:ln>
        </p:spPr>
      </p:pic>
      <p:pic>
        <p:nvPicPr>
          <p:cNvPr id="742" name="Picture 5" descr=""/>
          <p:cNvPicPr/>
          <p:nvPr/>
        </p:nvPicPr>
        <p:blipFill>
          <a:blip r:embed="rId18"/>
          <a:stretch/>
        </p:blipFill>
        <p:spPr>
          <a:xfrm>
            <a:off x="6859800" y="4010760"/>
            <a:ext cx="572040" cy="572040"/>
          </a:xfrm>
          <a:prstGeom prst="rect">
            <a:avLst/>
          </a:prstGeom>
          <a:ln w="9360">
            <a:noFill/>
          </a:ln>
        </p:spPr>
      </p:pic>
      <p:pic>
        <p:nvPicPr>
          <p:cNvPr id="743" name="Picture 2" descr=""/>
          <p:cNvPicPr/>
          <p:nvPr/>
        </p:nvPicPr>
        <p:blipFill>
          <a:blip r:embed="rId19"/>
          <a:stretch/>
        </p:blipFill>
        <p:spPr>
          <a:xfrm>
            <a:off x="5805360" y="1121760"/>
            <a:ext cx="1479960" cy="1356480"/>
          </a:xfrm>
          <a:prstGeom prst="rect">
            <a:avLst/>
          </a:prstGeom>
          <a:ln w="936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4" name="CustomShape 1"/>
          <p:cNvSpPr/>
          <p:nvPr/>
        </p:nvSpPr>
        <p:spPr>
          <a:xfrm>
            <a:off x="1486080" y="205920"/>
            <a:ext cx="6169320" cy="8542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Agenda</a:t>
            </a:r>
            <a:endParaRPr b="0" lang="en-US" sz="2800" spc="-1" strike="noStrike">
              <a:latin typeface="Arial"/>
            </a:endParaRPr>
          </a:p>
        </p:txBody>
      </p:sp>
      <p:sp>
        <p:nvSpPr>
          <p:cNvPr id="745" name="CustomShape 2"/>
          <p:cNvSpPr/>
          <p:nvPr/>
        </p:nvSpPr>
        <p:spPr>
          <a:xfrm>
            <a:off x="4838400" y="1063080"/>
            <a:ext cx="3201840" cy="3682440"/>
          </a:xfrm>
          <a:prstGeom prst="rect">
            <a:avLst/>
          </a:prstGeom>
          <a:solidFill>
            <a:srgbClr val="ffffff"/>
          </a:solidFill>
          <a:ln>
            <a:noFill/>
          </a:ln>
        </p:spPr>
        <p:style>
          <a:lnRef idx="0"/>
          <a:fillRef idx="0"/>
          <a:effectRef idx="0"/>
          <a:fontRef idx="minor"/>
        </p:style>
        <p:txBody>
          <a:bodyPr lIns="0" rIns="68760" tIns="34200" bIns="34200">
            <a:noAutofit/>
          </a:bodyPr>
          <a:p>
            <a:pPr marL="225360" indent="-2224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Session Objectives</a:t>
            </a:r>
            <a:endParaRPr b="0" lang="en-US" sz="2000" spc="-1" strike="noStrike">
              <a:latin typeface="Arial"/>
            </a:endParaRPr>
          </a:p>
          <a:p>
            <a:pPr marL="225360" indent="-2224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Domain 3.1</a:t>
            </a:r>
            <a:endParaRPr b="0" lang="en-US" sz="2000" spc="-1" strike="noStrike">
              <a:latin typeface="Arial"/>
            </a:endParaRPr>
          </a:p>
          <a:p>
            <a:pPr marL="225360" indent="-2224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Domain 3.2</a:t>
            </a:r>
            <a:endParaRPr b="0" lang="en-US" sz="2000" spc="-1" strike="noStrike">
              <a:latin typeface="Arial"/>
            </a:endParaRPr>
          </a:p>
          <a:p>
            <a:pPr>
              <a:lnSpc>
                <a:spcPct val="100000"/>
              </a:lnSpc>
              <a:spcBef>
                <a:spcPts val="1199"/>
              </a:spcBef>
            </a:pP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746" name="CustomShape 3"/>
          <p:cNvSpPr/>
          <p:nvPr/>
        </p:nvSpPr>
        <p:spPr>
          <a:xfrm>
            <a:off x="1259640" y="-108360"/>
            <a:ext cx="225720" cy="225720"/>
          </a:xfrm>
          <a:prstGeom prst="rect">
            <a:avLst/>
          </a:prstGeom>
          <a:noFill/>
          <a:ln>
            <a:noFill/>
          </a:ln>
        </p:spPr>
        <p:style>
          <a:lnRef idx="0"/>
          <a:fillRef idx="0"/>
          <a:effectRef idx="0"/>
          <a:fontRef idx="minor"/>
        </p:style>
      </p:sp>
      <p:pic>
        <p:nvPicPr>
          <p:cNvPr id="747" name="Picture 8" descr=""/>
          <p:cNvPicPr/>
          <p:nvPr/>
        </p:nvPicPr>
        <p:blipFill>
          <a:blip r:embed="rId1"/>
          <a:stretch/>
        </p:blipFill>
        <p:spPr>
          <a:xfrm>
            <a:off x="542880" y="1149120"/>
            <a:ext cx="3590280" cy="291132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2CB5B8767C7745948A3559EF744C69" ma:contentTypeVersion="16" ma:contentTypeDescription="Create a new document." ma:contentTypeScope="" ma:versionID="13bfb9335e9d41120a072d0c146b9160">
  <xsd:schema xmlns:xsd="http://www.w3.org/2001/XMLSchema" xmlns:xs="http://www.w3.org/2001/XMLSchema" xmlns:p="http://schemas.microsoft.com/office/2006/metadata/properties" xmlns:ns2="c5a045cd-caed-4152-a4f5-04c1bd725e2d" xmlns:ns3="9ff2668b-3160-4a26-9ccd-5997767d9dca" targetNamespace="http://schemas.microsoft.com/office/2006/metadata/properties" ma:root="true" ma:fieldsID="001ada739aaf906c8402c8b8c3d4f2b8" ns2:_="" ns3:_="">
    <xsd:import namespace="c5a045cd-caed-4152-a4f5-04c1bd725e2d"/>
    <xsd:import namespace="9ff2668b-3160-4a26-9ccd-5997767d9d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a045cd-caed-4152-a4f5-04c1bd725e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7b08e0c-9838-438a-a46d-e871ec00c00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f2668b-3160-4a26-9ccd-5997767d9dc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060ac0-81dd-4fc1-be9b-d5868cbde091}" ma:internalName="TaxCatchAll" ma:showField="CatchAllData" ma:web="9ff2668b-3160-4a26-9ccd-5997767d9d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a045cd-caed-4152-a4f5-04c1bd725e2d">
      <Terms xmlns="http://schemas.microsoft.com/office/infopath/2007/PartnerControls"/>
    </lcf76f155ced4ddcb4097134ff3c332f>
    <TaxCatchAll xmlns="9ff2668b-3160-4a26-9ccd-5997767d9d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FCDEBF-F503-449C-9841-442F5DA01E04}"/>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30110</TotalTime>
  <Application>LibreOffice/6.3.2.2$Windows_X86_64 LibreOffice_project/98b30e735bda24bc04ab42594c85f7fd8be07b9c</Application>
  <Words>528</Words>
  <Paragraphs>116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2010-04-12T23:12:02Z</dcterms:created>
  <dc:creator>Diana</dc:creator>
  <dc:description/>
  <dc:language>en-US</dc:language>
  <cp:lastModifiedBy/>
  <cp:lastPrinted>2013-07-30T16:42:49Z</cp:lastPrinted>
  <dcterms:modified xsi:type="dcterms:W3CDTF">2022-08-01T17:42:09Z</dcterms:modified>
  <cp:revision>235</cp:revision>
  <dc:subject/>
  <dc:title>FileNewTemplate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0x010100AA2CB5B8767C7745948A3559EF744C69</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2</vt:i4>
  </property>
  <property fmtid="{D5CDD505-2E9C-101B-9397-08002B2CF9AE}" pid="9" name="PresentationFormat">
    <vt:lpwstr>On-screen Show (16:9)</vt:lpwstr>
  </property>
  <property fmtid="{D5CDD505-2E9C-101B-9397-08002B2CF9AE}" pid="10" name="ScaleCrop">
    <vt:bool>0</vt:bool>
  </property>
  <property fmtid="{D5CDD505-2E9C-101B-9397-08002B2CF9AE}" pid="11" name="ShareDoc">
    <vt:bool>0</vt:bool>
  </property>
  <property fmtid="{D5CDD505-2E9C-101B-9397-08002B2CF9AE}" pid="12" name="Slides">
    <vt:i4>18</vt:i4>
  </property>
  <property fmtid="{D5CDD505-2E9C-101B-9397-08002B2CF9AE}" pid="13" name="contentStatus">
    <vt:lpwstr>Draft</vt:lpwstr>
  </property>
</Properties>
</file>