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media/image45.png" ContentType="image/png"/>
  <Override PartName="/ppt/media/image1.wmf" ContentType="image/x-wmf"/>
  <Override PartName="/ppt/media/OOXDiagramDrawingRels1_7.svg" ContentType="image/svg"/>
  <Override PartName="/ppt/media/image9.wmf" ContentType="image/x-wmf"/>
  <Override PartName="/ppt/media/image46.png" ContentType="image/png"/>
  <Override PartName="/ppt/media/OOXDiagramDataRels1_4.png" ContentType="image/png"/>
  <Override PartName="/ppt/media/image2.wmf" ContentType="image/x-wmf"/>
  <Override PartName="/ppt/media/image14.wmf" ContentType="image/x-wmf"/>
  <Override PartName="/ppt/media/image3.png" ContentType="image/png"/>
  <Override PartName="/ppt/media/image4.png" ContentType="image/png"/>
  <Override PartName="/ppt/media/image15.wmf" ContentType="image/x-wmf"/>
  <Override PartName="/ppt/media/image6.png" ContentType="image/png"/>
  <Override PartName="/ppt/media/image17.wmf" ContentType="image/x-wmf"/>
  <Override PartName="/ppt/media/image5.wmf" ContentType="image/x-wmf"/>
  <Override PartName="/ppt/media/OOXDiagramDrawingRels1_3.svg" ContentType="image/svg"/>
  <Override PartName="/ppt/media/image49.png" ContentType="image/png"/>
  <Override PartName="/ppt/media/image8.png" ContentType="image/png"/>
  <Override PartName="/ppt/media/image7.wmf" ContentType="image/x-wmf"/>
  <Override PartName="/ppt/media/OOXDiagramDrawingRels1_5.svg" ContentType="image/svg"/>
  <Override PartName="/ppt/media/image10.wmf" ContentType="image/x-wmf"/>
  <Override PartName="/ppt/media/OOXDiagramDataRels1_5.svg" ContentType="image/svg"/>
  <Override PartName="/ppt/media/image55.png" ContentType="image/png"/>
  <Override PartName="/ppt/media/image39.jpeg" ContentType="image/jpeg"/>
  <Override PartName="/ppt/media/image11.png" ContentType="image/png"/>
  <Override PartName="/ppt/media/image12.wmf" ContentType="image/x-wmf"/>
  <Override PartName="/ppt/media/OOXDiagramDataRels1_7.svg" ContentType="image/svg"/>
  <Override PartName="/ppt/media/image13.png" ContentType="image/png"/>
  <Override PartName="/ppt/media/image16.png" ContentType="image/png"/>
  <Override PartName="/ppt/media/image18.wmf" ContentType="image/x-wmf"/>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jpeg" ContentType="image/jpeg"/>
  <Override PartName="/ppt/media/image27.png" ContentType="image/png"/>
  <Override PartName="/ppt/media/image26.jpeg" ContentType="image/jpeg"/>
  <Override PartName="/ppt/media/image37.png" ContentType="image/png"/>
  <Override PartName="/ppt/media/OOXDiagramDataRels1_0.png" ContentType="image/png"/>
  <Override PartName="/ppt/media/image31.jpeg" ContentType="image/jpeg"/>
  <Override PartName="/ppt/media/image42.png" ContentType="image/png"/>
  <Override PartName="/ppt/media/OOXDiagramDataRels1_1.svg" ContentType="image/svg"/>
  <Override PartName="/ppt/media/OOXDiagramDataRels1_2.png" ContentType="image/png"/>
  <Override PartName="/ppt/media/image44.png" ContentType="image/png"/>
  <Override PartName="/ppt/media/OOXDiagramDataRels1_3.svg" ContentType="image/svg"/>
  <Override PartName="/ppt/media/OOXDiagramDataRels1_6.png" ContentType="image/png"/>
  <Override PartName="/ppt/media/image48.png" ContentType="image/png"/>
  <Override PartName="/ppt/media/OOXDiagramDrawingRels1_0.png" ContentType="image/png"/>
  <Override PartName="/ppt/media/image38.png" ContentType="image/png"/>
  <Override PartName="/ppt/media/OOXDiagramDrawingRels1_1.svg" ContentType="image/svg"/>
  <Override PartName="/ppt/media/image47.png" ContentType="image/png"/>
  <Override PartName="/ppt/media/OOXDiagramDrawingRels1_2.png" ContentType="image/png"/>
  <Override PartName="/ppt/media/OOXDiagramDrawingRels1_4.png" ContentType="image/png"/>
  <Override PartName="/ppt/media/OOXDiagramDrawingRels1_6.png" ContentType="image/png"/>
  <Override PartName="/ppt/media/image28.png" ContentType="image/png"/>
  <Override PartName="/ppt/media/image29.png" ContentType="image/png"/>
  <Override PartName="/ppt/media/image30.jpeg" ContentType="image/jpe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40.png" ContentType="image/png"/>
  <Override PartName="/ppt/media/image41.png" ContentType="image/png"/>
  <Override PartName="/ppt/media/image43.png" ContentType="image/png"/>
  <Override PartName="/ppt/media/image50.png" ContentType="image/png"/>
  <Override PartName="/ppt/media/image51.jpeg" ContentType="image/jpeg"/>
  <Override PartName="/ppt/media/image52.png" ContentType="image/png"/>
  <Override PartName="/ppt/media/image53.png" ContentType="image/png"/>
  <Override PartName="/ppt/media/image54.png" ContentType="image/png"/>
  <Override PartName="/ppt/media/image56.png" ContentType="image/png"/>
  <Override PartName="/ppt/media/image57.png" ContentType="image/png"/>
  <Override PartName="/ppt/media/image58.png" ContentType="image/png"/>
  <Override PartName="/ppt/media/image59.jpeg" ContentType="image/jpe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Relationship Id="rId7" Type="http://schemas.openxmlformats.org/officeDocument/2006/relationships/image" Target="../media/OOXDiagramDataRels1_6.png"/><Relationship Id="rId8" Type="http://schemas.openxmlformats.org/officeDocument/2006/relationships/image" Target="../media/OOXDiagramDataRels1_7.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Relationship Id="rId7" Type="http://schemas.openxmlformats.org/officeDocument/2006/relationships/image" Target="../media/OOXDiagramDrawingRels1_6.png"/><Relationship Id="rId8" Type="http://schemas.openxmlformats.org/officeDocument/2006/relationships/image" Target="../media/OOXDiagramDrawingRels1_7.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8ADD62-5BD1-4EA2-9255-A822C8502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6893CB-ABFC-4F30-B5D8-836D978CC51E}">
      <dgm:prSet/>
      <dgm:spPr/>
      <dgm:t>
        <a:bodyPr/>
        <a:lstStyle/>
        <a:p>
          <a:r>
            <a:rPr lang="en-US"/>
            <a:t>Participate in all 12 sessions (live or on-demand) during the date range for the live series (January 18</a:t>
          </a:r>
          <a:r>
            <a:rPr lang="en-US" baseline="30000"/>
            <a:t>th</a:t>
          </a:r>
          <a:r>
            <a:rPr lang="en-US"/>
            <a:t> – March 17</a:t>
          </a:r>
          <a:r>
            <a:rPr lang="en-US" baseline="30000"/>
            <a:t>th</a:t>
          </a:r>
          <a:r>
            <a:rPr lang="en-US"/>
            <a:t>).</a:t>
          </a:r>
        </a:p>
      </dgm:t>
    </dgm:pt>
    <dgm:pt modelId="{28F24F4B-75EE-4C97-8429-8E1257C71A1B}" type="parTrans" cxnId="{B254F8A8-A068-4326-B3F8-20A3D82BBDA6}">
      <dgm:prSet/>
      <dgm:spPr/>
      <dgm:t>
        <a:bodyPr/>
        <a:lstStyle/>
        <a:p>
          <a:endParaRPr lang="en-US"/>
        </a:p>
      </dgm:t>
    </dgm:pt>
    <dgm:pt modelId="{E25811F7-50AA-4D9E-9032-832A41164885}" type="sibTrans" cxnId="{B254F8A8-A068-4326-B3F8-20A3D82BBDA6}">
      <dgm:prSet/>
      <dgm:spPr/>
      <dgm:t>
        <a:bodyPr/>
        <a:lstStyle/>
        <a:p>
          <a:endParaRPr lang="en-US"/>
        </a:p>
      </dgm:t>
    </dgm:pt>
    <dgm:pt modelId="{CB048D75-F719-48D3-BBAE-3344C1EB0D1F}">
      <dgm:prSet/>
      <dgm:spPr/>
      <dgm:t>
        <a:bodyPr/>
        <a:lstStyle/>
        <a:p>
          <a:r>
            <a:rPr lang="en-US"/>
            <a:t>Be an active member of CIN through engagement in the community.</a:t>
          </a:r>
        </a:p>
      </dgm:t>
    </dgm:pt>
    <dgm:pt modelId="{D8556A88-8153-490D-ADC7-F61A38DEB10B}" type="parTrans" cxnId="{49AFDE99-6549-41FF-A557-0A846F0B4C48}">
      <dgm:prSet/>
      <dgm:spPr/>
      <dgm:t>
        <a:bodyPr/>
        <a:lstStyle/>
        <a:p>
          <a:endParaRPr lang="en-US"/>
        </a:p>
      </dgm:t>
    </dgm:pt>
    <dgm:pt modelId="{60179D5D-7A0F-41EA-A1EF-E104A0064762}" type="sibTrans" cxnId="{49AFDE99-6549-41FF-A557-0A846F0B4C48}">
      <dgm:prSet/>
      <dgm:spPr/>
      <dgm:t>
        <a:bodyPr/>
        <a:lstStyle/>
        <a:p>
          <a:endParaRPr lang="en-US"/>
        </a:p>
      </dgm:t>
    </dgm:pt>
    <dgm:pt modelId="{EFF868EF-1CE5-4E71-8194-ACF84552629D}">
      <dgm:prSet/>
      <dgm:spPr/>
      <dgm:t>
        <a:bodyPr/>
        <a:lstStyle/>
        <a:p>
          <a:r>
            <a:rPr lang="en-US"/>
            <a:t>Be involved with a CompTIA training partner or an independent instructor teaching CompTIA certifications. </a:t>
          </a:r>
        </a:p>
      </dgm:t>
    </dgm:pt>
    <dgm:pt modelId="{2A11359D-41E8-41A2-BE19-6A6F1AC37E1B}" type="parTrans" cxnId="{7C4E6252-7070-4132-A7C1-6983A5FE2F09}">
      <dgm:prSet/>
      <dgm:spPr/>
      <dgm:t>
        <a:bodyPr/>
        <a:lstStyle/>
        <a:p>
          <a:endParaRPr lang="en-US"/>
        </a:p>
      </dgm:t>
    </dgm:pt>
    <dgm:pt modelId="{B44AFF10-9D3F-478B-AD1B-D401E6E955C5}" type="sibTrans" cxnId="{7C4E6252-7070-4132-A7C1-6983A5FE2F09}">
      <dgm:prSet/>
      <dgm:spPr/>
      <dgm:t>
        <a:bodyPr/>
        <a:lstStyle/>
        <a:p>
          <a:endParaRPr lang="en-US"/>
        </a:p>
      </dgm:t>
    </dgm:pt>
    <dgm:pt modelId="{A498E61C-7F2B-4E5E-A8FB-48299BDB2161}">
      <dgm:prSet/>
      <dgm:spPr/>
      <dgm:t>
        <a:bodyPr/>
        <a:lstStyle/>
        <a:p>
          <a:r>
            <a:rPr lang="en-US"/>
            <a:t>For questions or clarifications talk with your CompTIA Business Development Manager.</a:t>
          </a:r>
        </a:p>
      </dgm:t>
    </dgm:pt>
    <dgm:pt modelId="{88034172-2357-4D52-956C-B4C45C0FF1A8}" type="parTrans" cxnId="{D75E64A7-53E0-4FE6-AD13-84BC04A6F118}">
      <dgm:prSet/>
      <dgm:spPr/>
      <dgm:t>
        <a:bodyPr/>
        <a:lstStyle/>
        <a:p>
          <a:endParaRPr lang="en-US"/>
        </a:p>
      </dgm:t>
    </dgm:pt>
    <dgm:pt modelId="{BA1C398D-D1F6-4663-B5EB-B4C5E227A1D8}" type="sibTrans" cxnId="{D75E64A7-53E0-4FE6-AD13-84BC04A6F118}">
      <dgm:prSet/>
      <dgm:spPr/>
      <dgm:t>
        <a:bodyPr/>
        <a:lstStyle/>
        <a:p>
          <a:endParaRPr lang="en-US"/>
        </a:p>
      </dgm:t>
    </dgm:pt>
    <dgm:pt modelId="{D6C69A77-B30E-4547-849E-0E58E4FCE546}" type="pres">
      <dgm:prSet presAssocID="{538ADD62-5BD1-4EA2-9255-A822C85022B2}" presName="root" presStyleCnt="0">
        <dgm:presLayoutVars>
          <dgm:dir/>
          <dgm:resizeHandles val="exact"/>
        </dgm:presLayoutVars>
      </dgm:prSet>
      <dgm:spPr/>
    </dgm:pt>
    <dgm:pt modelId="{31571DA8-32A6-4210-AACD-74396EDF9059}" type="pres">
      <dgm:prSet presAssocID="{EC6893CB-ABFC-4F30-B5D8-836D978CC51E}" presName="compNode" presStyleCnt="0"/>
      <dgm:spPr/>
    </dgm:pt>
    <dgm:pt modelId="{9256AC6C-95E6-46E2-8A31-B48605629AAF}" type="pres">
      <dgm:prSet presAssocID="{EC6893CB-ABFC-4F30-B5D8-836D978CC51E}" presName="bgRect" presStyleLbl="bgShp" presStyleIdx="0" presStyleCnt="4"/>
      <dgm:spPr/>
    </dgm:pt>
    <dgm:pt modelId="{D57FA187-C9C1-4936-95E4-B6A1E0C30701}" type="pres">
      <dgm:prSet presAssocID="{EC6893CB-ABFC-4F30-B5D8-836D978CC5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0A7CEAA2-6748-49C4-A7CC-88EE699D910B}" type="pres">
      <dgm:prSet presAssocID="{EC6893CB-ABFC-4F30-B5D8-836D978CC51E}" presName="spaceRect" presStyleCnt="0"/>
      <dgm:spPr/>
    </dgm:pt>
    <dgm:pt modelId="{B718947C-C132-4256-AEE7-9B32849C4510}" type="pres">
      <dgm:prSet presAssocID="{EC6893CB-ABFC-4F30-B5D8-836D978CC51E}" presName="parTx" presStyleLbl="revTx" presStyleIdx="0" presStyleCnt="4">
        <dgm:presLayoutVars>
          <dgm:chMax val="0"/>
          <dgm:chPref val="0"/>
        </dgm:presLayoutVars>
      </dgm:prSet>
      <dgm:spPr/>
    </dgm:pt>
    <dgm:pt modelId="{44561D5D-41BD-4D75-9BCE-E04C8131CD8D}" type="pres">
      <dgm:prSet presAssocID="{E25811F7-50AA-4D9E-9032-832A41164885}" presName="sibTrans" presStyleCnt="0"/>
      <dgm:spPr/>
    </dgm:pt>
    <dgm:pt modelId="{F61E78CC-AA91-4195-A49F-A4551E293C72}" type="pres">
      <dgm:prSet presAssocID="{CB048D75-F719-48D3-BBAE-3344C1EB0D1F}" presName="compNode" presStyleCnt="0"/>
      <dgm:spPr/>
    </dgm:pt>
    <dgm:pt modelId="{456D64DD-6FC2-409E-9D54-CE843FEEA299}" type="pres">
      <dgm:prSet presAssocID="{CB048D75-F719-48D3-BBAE-3344C1EB0D1F}" presName="bgRect" presStyleLbl="bgShp" presStyleIdx="1" presStyleCnt="4"/>
      <dgm:spPr/>
    </dgm:pt>
    <dgm:pt modelId="{9A6D34F1-9881-4AB4-A354-8173040593BD}" type="pres">
      <dgm:prSet presAssocID="{CB048D75-F719-48D3-BBAE-3344C1EB0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E50194B-36E1-4858-9662-61D2E3D3B831}" type="pres">
      <dgm:prSet presAssocID="{CB048D75-F719-48D3-BBAE-3344C1EB0D1F}" presName="spaceRect" presStyleCnt="0"/>
      <dgm:spPr/>
    </dgm:pt>
    <dgm:pt modelId="{AA6E77C4-7F39-444D-8642-71AF5EF71B49}" type="pres">
      <dgm:prSet presAssocID="{CB048D75-F719-48D3-BBAE-3344C1EB0D1F}" presName="parTx" presStyleLbl="revTx" presStyleIdx="1" presStyleCnt="4">
        <dgm:presLayoutVars>
          <dgm:chMax val="0"/>
          <dgm:chPref val="0"/>
        </dgm:presLayoutVars>
      </dgm:prSet>
      <dgm:spPr/>
    </dgm:pt>
    <dgm:pt modelId="{8FD950DD-09D0-42E3-90E2-E11A8C013B5D}" type="pres">
      <dgm:prSet presAssocID="{60179D5D-7A0F-41EA-A1EF-E104A0064762}" presName="sibTrans" presStyleCnt="0"/>
      <dgm:spPr/>
    </dgm:pt>
    <dgm:pt modelId="{948968F4-68E8-4FBD-9690-F3B349C55FE0}" type="pres">
      <dgm:prSet presAssocID="{EFF868EF-1CE5-4E71-8194-ACF84552629D}" presName="compNode" presStyleCnt="0"/>
      <dgm:spPr/>
    </dgm:pt>
    <dgm:pt modelId="{4CB476E7-EE60-475F-B677-0D1651394DED}" type="pres">
      <dgm:prSet presAssocID="{EFF868EF-1CE5-4E71-8194-ACF84552629D}" presName="bgRect" presStyleLbl="bgShp" presStyleIdx="2" presStyleCnt="4"/>
      <dgm:spPr/>
    </dgm:pt>
    <dgm:pt modelId="{EE7726B9-1EED-47B8-8273-9EE597E83F34}" type="pres">
      <dgm:prSet presAssocID="{EFF868EF-1CE5-4E71-8194-ACF845526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D0A5719-D85C-4AFD-B4D9-A4DE4C19CA4D}" type="pres">
      <dgm:prSet presAssocID="{EFF868EF-1CE5-4E71-8194-ACF84552629D}" presName="spaceRect" presStyleCnt="0"/>
      <dgm:spPr/>
    </dgm:pt>
    <dgm:pt modelId="{48AC1532-FBF9-424C-AC55-0E606DDB0A7C}" type="pres">
      <dgm:prSet presAssocID="{EFF868EF-1CE5-4E71-8194-ACF84552629D}" presName="parTx" presStyleLbl="revTx" presStyleIdx="2" presStyleCnt="4">
        <dgm:presLayoutVars>
          <dgm:chMax val="0"/>
          <dgm:chPref val="0"/>
        </dgm:presLayoutVars>
      </dgm:prSet>
      <dgm:spPr/>
    </dgm:pt>
    <dgm:pt modelId="{42189ACA-9A2F-4DA7-9E94-5F641E22CCE3}" type="pres">
      <dgm:prSet presAssocID="{B44AFF10-9D3F-478B-AD1B-D401E6E955C5}" presName="sibTrans" presStyleCnt="0"/>
      <dgm:spPr/>
    </dgm:pt>
    <dgm:pt modelId="{99E2BE82-9D64-4557-AA03-582454DA7757}" type="pres">
      <dgm:prSet presAssocID="{A498E61C-7F2B-4E5E-A8FB-48299BDB2161}" presName="compNode" presStyleCnt="0"/>
      <dgm:spPr/>
    </dgm:pt>
    <dgm:pt modelId="{38A288C1-A5D2-4563-B6A2-3BFF92CE55C1}" type="pres">
      <dgm:prSet presAssocID="{A498E61C-7F2B-4E5E-A8FB-48299BDB2161}" presName="bgRect" presStyleLbl="bgShp" presStyleIdx="3" presStyleCnt="4"/>
      <dgm:spPr/>
    </dgm:pt>
    <dgm:pt modelId="{422D9DE6-936B-4FE3-AD36-30BC5235688A}" type="pres">
      <dgm:prSet presAssocID="{A498E61C-7F2B-4E5E-A8FB-48299BDB21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C413CF3F-3B03-4786-B583-1D1F050EC4A2}" type="pres">
      <dgm:prSet presAssocID="{A498E61C-7F2B-4E5E-A8FB-48299BDB2161}" presName="spaceRect" presStyleCnt="0"/>
      <dgm:spPr/>
    </dgm:pt>
    <dgm:pt modelId="{B317C8D6-C947-49A7-B58D-D949886F1F79}" type="pres">
      <dgm:prSet presAssocID="{A498E61C-7F2B-4E5E-A8FB-48299BDB2161}" presName="parTx" presStyleLbl="revTx" presStyleIdx="3" presStyleCnt="4">
        <dgm:presLayoutVars>
          <dgm:chMax val="0"/>
          <dgm:chPref val="0"/>
        </dgm:presLayoutVars>
      </dgm:prSet>
      <dgm:spPr/>
    </dgm:pt>
  </dgm:ptLst>
  <dgm:cxnLst>
    <dgm:cxn modelId="{B3363407-0BAB-48EF-B2EA-1721FE9C2A7F}" type="presOf" srcId="{CB048D75-F719-48D3-BBAE-3344C1EB0D1F}" destId="{AA6E77C4-7F39-444D-8642-71AF5EF71B49}" srcOrd="0" destOrd="0" presId="urn:microsoft.com/office/officeart/2018/2/layout/IconVerticalSolidList"/>
    <dgm:cxn modelId="{528FF942-6CF8-4EE0-BBDC-8DB1666705D5}" type="presOf" srcId="{EC6893CB-ABFC-4F30-B5D8-836D978CC51E}" destId="{B718947C-C132-4256-AEE7-9B32849C4510}" srcOrd="0" destOrd="0" presId="urn:microsoft.com/office/officeart/2018/2/layout/IconVerticalSolidList"/>
    <dgm:cxn modelId="{1D7DE969-EBDD-407E-AC85-195D29E20708}" type="presOf" srcId="{EFF868EF-1CE5-4E71-8194-ACF84552629D}" destId="{48AC1532-FBF9-424C-AC55-0E606DDB0A7C}" srcOrd="0" destOrd="0" presId="urn:microsoft.com/office/officeart/2018/2/layout/IconVerticalSolidList"/>
    <dgm:cxn modelId="{7C4E6252-7070-4132-A7C1-6983A5FE2F09}" srcId="{538ADD62-5BD1-4EA2-9255-A822C85022B2}" destId="{EFF868EF-1CE5-4E71-8194-ACF84552629D}" srcOrd="2" destOrd="0" parTransId="{2A11359D-41E8-41A2-BE19-6A6F1AC37E1B}" sibTransId="{B44AFF10-9D3F-478B-AD1B-D401E6E955C5}"/>
    <dgm:cxn modelId="{FBBFCA92-F989-4CD8-96CD-5A11D184A9F8}" type="presOf" srcId="{A498E61C-7F2B-4E5E-A8FB-48299BDB2161}" destId="{B317C8D6-C947-49A7-B58D-D949886F1F79}" srcOrd="0" destOrd="0" presId="urn:microsoft.com/office/officeart/2018/2/layout/IconVerticalSolidList"/>
    <dgm:cxn modelId="{49AFDE99-6549-41FF-A557-0A846F0B4C48}" srcId="{538ADD62-5BD1-4EA2-9255-A822C85022B2}" destId="{CB048D75-F719-48D3-BBAE-3344C1EB0D1F}" srcOrd="1" destOrd="0" parTransId="{D8556A88-8153-490D-ADC7-F61A38DEB10B}" sibTransId="{60179D5D-7A0F-41EA-A1EF-E104A0064762}"/>
    <dgm:cxn modelId="{D75E64A7-53E0-4FE6-AD13-84BC04A6F118}" srcId="{538ADD62-5BD1-4EA2-9255-A822C85022B2}" destId="{A498E61C-7F2B-4E5E-A8FB-48299BDB2161}" srcOrd="3" destOrd="0" parTransId="{88034172-2357-4D52-956C-B4C45C0FF1A8}" sibTransId="{BA1C398D-D1F6-4663-B5EB-B4C5E227A1D8}"/>
    <dgm:cxn modelId="{B254F8A8-A068-4326-B3F8-20A3D82BBDA6}" srcId="{538ADD62-5BD1-4EA2-9255-A822C85022B2}" destId="{EC6893CB-ABFC-4F30-B5D8-836D978CC51E}" srcOrd="0" destOrd="0" parTransId="{28F24F4B-75EE-4C97-8429-8E1257C71A1B}" sibTransId="{E25811F7-50AA-4D9E-9032-832A41164885}"/>
    <dgm:cxn modelId="{C32E01BD-4D32-4FA9-A863-CE92C109675F}" type="presOf" srcId="{538ADD62-5BD1-4EA2-9255-A822C85022B2}" destId="{D6C69A77-B30E-4547-849E-0E58E4FCE546}" srcOrd="0" destOrd="0" presId="urn:microsoft.com/office/officeart/2018/2/layout/IconVerticalSolidList"/>
    <dgm:cxn modelId="{C1D52F70-A049-4A9A-A36B-7BDC04B8407F}" type="presParOf" srcId="{D6C69A77-B30E-4547-849E-0E58E4FCE546}" destId="{31571DA8-32A6-4210-AACD-74396EDF9059}" srcOrd="0" destOrd="0" presId="urn:microsoft.com/office/officeart/2018/2/layout/IconVerticalSolidList"/>
    <dgm:cxn modelId="{7717BA1F-77D5-4166-B859-C16E1BA79A79}" type="presParOf" srcId="{31571DA8-32A6-4210-AACD-74396EDF9059}" destId="{9256AC6C-95E6-46E2-8A31-B48605629AAF}" srcOrd="0" destOrd="0" presId="urn:microsoft.com/office/officeart/2018/2/layout/IconVerticalSolidList"/>
    <dgm:cxn modelId="{9BED8FFD-C137-4B39-9E57-ABF380F1AC87}" type="presParOf" srcId="{31571DA8-32A6-4210-AACD-74396EDF9059}" destId="{D57FA187-C9C1-4936-95E4-B6A1E0C30701}" srcOrd="1" destOrd="0" presId="urn:microsoft.com/office/officeart/2018/2/layout/IconVerticalSolidList"/>
    <dgm:cxn modelId="{CD4EC320-92FB-4715-8848-FECB5AD27BDA}" type="presParOf" srcId="{31571DA8-32A6-4210-AACD-74396EDF9059}" destId="{0A7CEAA2-6748-49C4-A7CC-88EE699D910B}" srcOrd="2" destOrd="0" presId="urn:microsoft.com/office/officeart/2018/2/layout/IconVerticalSolidList"/>
    <dgm:cxn modelId="{DD831885-6E9A-4A5B-A7A4-644C1116E2AD}" type="presParOf" srcId="{31571DA8-32A6-4210-AACD-74396EDF9059}" destId="{B718947C-C132-4256-AEE7-9B32849C4510}" srcOrd="3" destOrd="0" presId="urn:microsoft.com/office/officeart/2018/2/layout/IconVerticalSolidList"/>
    <dgm:cxn modelId="{58FABBEB-DF73-48A1-A5BA-FFDF0B7E32A4}" type="presParOf" srcId="{D6C69A77-B30E-4547-849E-0E58E4FCE546}" destId="{44561D5D-41BD-4D75-9BCE-E04C8131CD8D}" srcOrd="1" destOrd="0" presId="urn:microsoft.com/office/officeart/2018/2/layout/IconVerticalSolidList"/>
    <dgm:cxn modelId="{358441AD-9CA7-48B1-93D7-E224D1985BFD}" type="presParOf" srcId="{D6C69A77-B30E-4547-849E-0E58E4FCE546}" destId="{F61E78CC-AA91-4195-A49F-A4551E293C72}" srcOrd="2" destOrd="0" presId="urn:microsoft.com/office/officeart/2018/2/layout/IconVerticalSolidList"/>
    <dgm:cxn modelId="{C32023A0-9633-499A-8340-EFD2B0FA1841}" type="presParOf" srcId="{F61E78CC-AA91-4195-A49F-A4551E293C72}" destId="{456D64DD-6FC2-409E-9D54-CE843FEEA299}" srcOrd="0" destOrd="0" presId="urn:microsoft.com/office/officeart/2018/2/layout/IconVerticalSolidList"/>
    <dgm:cxn modelId="{BB9665CB-43DC-4BB5-A7ED-32F61C183E42}" type="presParOf" srcId="{F61E78CC-AA91-4195-A49F-A4551E293C72}" destId="{9A6D34F1-9881-4AB4-A354-8173040593BD}" srcOrd="1" destOrd="0" presId="urn:microsoft.com/office/officeart/2018/2/layout/IconVerticalSolidList"/>
    <dgm:cxn modelId="{DAD0962D-5162-498B-94F5-10A8F119127C}" type="presParOf" srcId="{F61E78CC-AA91-4195-A49F-A4551E293C72}" destId="{2E50194B-36E1-4858-9662-61D2E3D3B831}" srcOrd="2" destOrd="0" presId="urn:microsoft.com/office/officeart/2018/2/layout/IconVerticalSolidList"/>
    <dgm:cxn modelId="{70E4EB6F-99C5-4B79-A0FE-C62A0DC0E2B7}" type="presParOf" srcId="{F61E78CC-AA91-4195-A49F-A4551E293C72}" destId="{AA6E77C4-7F39-444D-8642-71AF5EF71B49}" srcOrd="3" destOrd="0" presId="urn:microsoft.com/office/officeart/2018/2/layout/IconVerticalSolidList"/>
    <dgm:cxn modelId="{1DB39AE7-C572-4F40-9E2B-13D47FD435F7}" type="presParOf" srcId="{D6C69A77-B30E-4547-849E-0E58E4FCE546}" destId="{8FD950DD-09D0-42E3-90E2-E11A8C013B5D}" srcOrd="3" destOrd="0" presId="urn:microsoft.com/office/officeart/2018/2/layout/IconVerticalSolidList"/>
    <dgm:cxn modelId="{F7DFE167-0E7C-4827-983E-A241C3D4BC6D}" type="presParOf" srcId="{D6C69A77-B30E-4547-849E-0E58E4FCE546}" destId="{948968F4-68E8-4FBD-9690-F3B349C55FE0}" srcOrd="4" destOrd="0" presId="urn:microsoft.com/office/officeart/2018/2/layout/IconVerticalSolidList"/>
    <dgm:cxn modelId="{CDEDFA46-9AA2-4EF9-86F3-213F89C4495D}" type="presParOf" srcId="{948968F4-68E8-4FBD-9690-F3B349C55FE0}" destId="{4CB476E7-EE60-475F-B677-0D1651394DED}" srcOrd="0" destOrd="0" presId="urn:microsoft.com/office/officeart/2018/2/layout/IconVerticalSolidList"/>
    <dgm:cxn modelId="{71CA3120-895A-457D-ACF0-59012D9E60E5}" type="presParOf" srcId="{948968F4-68E8-4FBD-9690-F3B349C55FE0}" destId="{EE7726B9-1EED-47B8-8273-9EE597E83F34}" srcOrd="1" destOrd="0" presId="urn:microsoft.com/office/officeart/2018/2/layout/IconVerticalSolidList"/>
    <dgm:cxn modelId="{48CFF971-4F53-489F-ACDB-EA7C6690E2E4}" type="presParOf" srcId="{948968F4-68E8-4FBD-9690-F3B349C55FE0}" destId="{AD0A5719-D85C-4AFD-B4D9-A4DE4C19CA4D}" srcOrd="2" destOrd="0" presId="urn:microsoft.com/office/officeart/2018/2/layout/IconVerticalSolidList"/>
    <dgm:cxn modelId="{30F5AC34-43ED-4580-B061-C997BA28550F}" type="presParOf" srcId="{948968F4-68E8-4FBD-9690-F3B349C55FE0}" destId="{48AC1532-FBF9-424C-AC55-0E606DDB0A7C}" srcOrd="3" destOrd="0" presId="urn:microsoft.com/office/officeart/2018/2/layout/IconVerticalSolidList"/>
    <dgm:cxn modelId="{D941BE12-B1D6-4938-AAB5-74CFE9F5F64B}" type="presParOf" srcId="{D6C69A77-B30E-4547-849E-0E58E4FCE546}" destId="{42189ACA-9A2F-4DA7-9E94-5F641E22CCE3}" srcOrd="5" destOrd="0" presId="urn:microsoft.com/office/officeart/2018/2/layout/IconVerticalSolidList"/>
    <dgm:cxn modelId="{6487C53B-C28C-4451-B3F9-FDB197EFB3B8}" type="presParOf" srcId="{D6C69A77-B30E-4547-849E-0E58E4FCE546}" destId="{99E2BE82-9D64-4557-AA03-582454DA7757}" srcOrd="6" destOrd="0" presId="urn:microsoft.com/office/officeart/2018/2/layout/IconVerticalSolidList"/>
    <dgm:cxn modelId="{0CE8E1DC-29F9-4CFA-804B-D3724F300D73}" type="presParOf" srcId="{99E2BE82-9D64-4557-AA03-582454DA7757}" destId="{38A288C1-A5D2-4563-B6A2-3BFF92CE55C1}" srcOrd="0" destOrd="0" presId="urn:microsoft.com/office/officeart/2018/2/layout/IconVerticalSolidList"/>
    <dgm:cxn modelId="{536972D1-FE06-4ABB-8D01-F5AEC5221B01}" type="presParOf" srcId="{99E2BE82-9D64-4557-AA03-582454DA7757}" destId="{422D9DE6-936B-4FE3-AD36-30BC5235688A}" srcOrd="1" destOrd="0" presId="urn:microsoft.com/office/officeart/2018/2/layout/IconVerticalSolidList"/>
    <dgm:cxn modelId="{097BDD09-BEF3-41D9-AE73-E01544D86507}" type="presParOf" srcId="{99E2BE82-9D64-4557-AA03-582454DA7757}" destId="{C413CF3F-3B03-4786-B583-1D1F050EC4A2}" srcOrd="2" destOrd="0" presId="urn:microsoft.com/office/officeart/2018/2/layout/IconVerticalSolidList"/>
    <dgm:cxn modelId="{5144FD62-E30B-459F-B882-0713875959B7}" type="presParOf" srcId="{99E2BE82-9D64-4557-AA03-582454DA7757}" destId="{B317C8D6-C947-49A7-B58D-D949886F1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6AC6C-95E6-46E2-8A31-B48605629AAF}">
      <dsp:nvSpPr>
        <dsp:cNvPr id="0" name=""/>
        <dsp:cNvSpPr/>
      </dsp:nvSpPr>
      <dsp:spPr>
        <a:xfrm>
          <a:off x="0" y="1991"/>
          <a:ext cx="4045021" cy="6888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A187-C9C1-4936-95E4-B6A1E0C30701}">
      <dsp:nvSpPr>
        <dsp:cNvPr id="0" name=""/>
        <dsp:cNvSpPr/>
      </dsp:nvSpPr>
      <dsp:spPr>
        <a:xfrm>
          <a:off x="208374" y="156980"/>
          <a:ext cx="379232" cy="37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8947C-C132-4256-AEE7-9B32849C4510}">
      <dsp:nvSpPr>
        <dsp:cNvPr id="0" name=""/>
        <dsp:cNvSpPr/>
      </dsp:nvSpPr>
      <dsp:spPr>
        <a:xfrm>
          <a:off x="795981" y="1991"/>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Participate in all 12 sessions (live or on-demand) during the date range for the live series (January 18</a:t>
          </a:r>
          <a:r>
            <a:rPr lang="en-US" sz="1400" kern="1200" baseline="30000"/>
            <a:t>th</a:t>
          </a:r>
          <a:r>
            <a:rPr lang="en-US" sz="1400" kern="1200"/>
            <a:t> – March 17</a:t>
          </a:r>
          <a:r>
            <a:rPr lang="en-US" sz="1400" kern="1200" baseline="30000"/>
            <a:t>th</a:t>
          </a:r>
          <a:r>
            <a:rPr lang="en-US" sz="1400" kern="1200"/>
            <a:t>).</a:t>
          </a:r>
        </a:p>
      </dsp:txBody>
      <dsp:txXfrm>
        <a:off x="795981" y="1991"/>
        <a:ext cx="3072151" cy="689514"/>
      </dsp:txXfrm>
    </dsp:sp>
    <dsp:sp modelId="{456D64DD-6FC2-409E-9D54-CE843FEEA299}">
      <dsp:nvSpPr>
        <dsp:cNvPr id="0" name=""/>
        <dsp:cNvSpPr/>
      </dsp:nvSpPr>
      <dsp:spPr>
        <a:xfrm>
          <a:off x="0" y="858660"/>
          <a:ext cx="4045021" cy="6888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D34F1-9881-4AB4-A354-8173040593BD}">
      <dsp:nvSpPr>
        <dsp:cNvPr id="0" name=""/>
        <dsp:cNvSpPr/>
      </dsp:nvSpPr>
      <dsp:spPr>
        <a:xfrm>
          <a:off x="208374" y="1013649"/>
          <a:ext cx="379232" cy="378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77C4-7F39-444D-8642-71AF5EF71B49}">
      <dsp:nvSpPr>
        <dsp:cNvPr id="0" name=""/>
        <dsp:cNvSpPr/>
      </dsp:nvSpPr>
      <dsp:spPr>
        <a:xfrm>
          <a:off x="795981" y="858660"/>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an active member of CIN through engagement in the community.</a:t>
          </a:r>
        </a:p>
      </dsp:txBody>
      <dsp:txXfrm>
        <a:off x="795981" y="858660"/>
        <a:ext cx="3072151" cy="689514"/>
      </dsp:txXfrm>
    </dsp:sp>
    <dsp:sp modelId="{4CB476E7-EE60-475F-B677-0D1651394DED}">
      <dsp:nvSpPr>
        <dsp:cNvPr id="0" name=""/>
        <dsp:cNvSpPr/>
      </dsp:nvSpPr>
      <dsp:spPr>
        <a:xfrm>
          <a:off x="0" y="1715329"/>
          <a:ext cx="4045021" cy="6888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726B9-1EED-47B8-8273-9EE597E83F34}">
      <dsp:nvSpPr>
        <dsp:cNvPr id="0" name=""/>
        <dsp:cNvSpPr/>
      </dsp:nvSpPr>
      <dsp:spPr>
        <a:xfrm>
          <a:off x="208374" y="1870318"/>
          <a:ext cx="379232" cy="378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C1532-FBF9-424C-AC55-0E606DDB0A7C}">
      <dsp:nvSpPr>
        <dsp:cNvPr id="0" name=""/>
        <dsp:cNvSpPr/>
      </dsp:nvSpPr>
      <dsp:spPr>
        <a:xfrm>
          <a:off x="795981" y="1715329"/>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involved with a CompTIA training partner or an independent instructor teaching CompTIA certifications. </a:t>
          </a:r>
        </a:p>
      </dsp:txBody>
      <dsp:txXfrm>
        <a:off x="795981" y="1715329"/>
        <a:ext cx="3072151" cy="689514"/>
      </dsp:txXfrm>
    </dsp:sp>
    <dsp:sp modelId="{38A288C1-A5D2-4563-B6A2-3BFF92CE55C1}">
      <dsp:nvSpPr>
        <dsp:cNvPr id="0" name=""/>
        <dsp:cNvSpPr/>
      </dsp:nvSpPr>
      <dsp:spPr>
        <a:xfrm>
          <a:off x="0" y="2571998"/>
          <a:ext cx="4045021" cy="6888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D9DE6-936B-4FE3-AD36-30BC5235688A}">
      <dsp:nvSpPr>
        <dsp:cNvPr id="0" name=""/>
        <dsp:cNvSpPr/>
      </dsp:nvSpPr>
      <dsp:spPr>
        <a:xfrm>
          <a:off x="208374" y="2726987"/>
          <a:ext cx="379232" cy="37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C8D6-C947-49A7-B58D-D949886F1F79}">
      <dsp:nvSpPr>
        <dsp:cNvPr id="0" name=""/>
        <dsp:cNvSpPr/>
      </dsp:nvSpPr>
      <dsp:spPr>
        <a:xfrm>
          <a:off x="795981" y="2571998"/>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For questions or clarifications talk with your CompTIA Business Development Manager.</a:t>
          </a:r>
        </a:p>
      </dsp:txBody>
      <dsp:txXfrm>
        <a:off x="795981" y="2571998"/>
        <a:ext cx="3072151" cy="689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498"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99"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 </a:t>
            </a:r>
            <a:endParaRPr b="0" lang="en-US" sz="1400" spc="-1" strike="noStrike">
              <a:latin typeface="Times New Roman"/>
            </a:endParaRPr>
          </a:p>
        </p:txBody>
      </p:sp>
      <p:sp>
        <p:nvSpPr>
          <p:cNvPr id="500"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 </a:t>
            </a:r>
            <a:endParaRPr b="0" lang="en-US" sz="1400" spc="-1" strike="noStrike">
              <a:latin typeface="Times New Roman"/>
            </a:endParaRPr>
          </a:p>
        </p:txBody>
      </p:sp>
      <p:sp>
        <p:nvSpPr>
          <p:cNvPr id="501"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 </a:t>
            </a:r>
            <a:endParaRPr b="0" lang="en-US" sz="1400" spc="-1" strike="noStrike">
              <a:latin typeface="Times New Roman"/>
            </a:endParaRPr>
          </a:p>
        </p:txBody>
      </p:sp>
      <p:sp>
        <p:nvSpPr>
          <p:cNvPr id="502"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26F70A6C-EC3A-4372-A312-E9DCD6519245}"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sldImg"/>
          </p:nvPr>
        </p:nvSpPr>
        <p:spPr>
          <a:xfrm>
            <a:off x="380880" y="685800"/>
            <a:ext cx="6092640" cy="3425760"/>
          </a:xfrm>
          <a:prstGeom prst="rect">
            <a:avLst/>
          </a:prstGeom>
        </p:spPr>
      </p:sp>
      <p:sp>
        <p:nvSpPr>
          <p:cNvPr id="721" name="PlaceHolder 2"/>
          <p:cNvSpPr>
            <a:spLocks noGrp="1"/>
          </p:cNvSpPr>
          <p:nvPr>
            <p:ph type="body"/>
          </p:nvPr>
        </p:nvSpPr>
        <p:spPr>
          <a:xfrm>
            <a:off x="685800" y="4343400"/>
            <a:ext cx="5483160" cy="4111560"/>
          </a:xfrm>
          <a:prstGeom prst="rect">
            <a:avLst/>
          </a:prstGeom>
        </p:spPr>
        <p:txBody>
          <a:bodyPr lIns="0" rIns="0" tIns="0" bIns="0">
            <a:noAutofit/>
          </a:bodyPr>
          <a:p>
            <a:endParaRPr b="0" lang="en-US" sz="2000" spc="-1" strike="noStrike">
              <a:latin typeface="Arial"/>
            </a:endParaRPr>
          </a:p>
        </p:txBody>
      </p:sp>
      <p:sp>
        <p:nvSpPr>
          <p:cNvPr id="722" name="CustomShape 3"/>
          <p:cNvSpPr/>
          <p:nvPr/>
        </p:nvSpPr>
        <p:spPr>
          <a:xfrm>
            <a:off x="3884760" y="8685360"/>
            <a:ext cx="2968560" cy="4539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8C7EABE-030C-46BA-A0F7-7F773F06093C}"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sldImg"/>
          </p:nvPr>
        </p:nvSpPr>
        <p:spPr>
          <a:xfrm>
            <a:off x="533520" y="763560"/>
            <a:ext cx="6702120" cy="3770280"/>
          </a:xfrm>
          <a:prstGeom prst="rect">
            <a:avLst/>
          </a:prstGeom>
        </p:spPr>
      </p:sp>
      <p:sp>
        <p:nvSpPr>
          <p:cNvPr id="724" name="PlaceHolder 2"/>
          <p:cNvSpPr>
            <a:spLocks noGrp="1"/>
          </p:cNvSpPr>
          <p:nvPr>
            <p:ph type="body"/>
          </p:nvPr>
        </p:nvSpPr>
        <p:spPr>
          <a:xfrm>
            <a:off x="777240" y="4777560"/>
            <a:ext cx="6215760" cy="4524120"/>
          </a:xfrm>
          <a:prstGeom prst="rect">
            <a:avLst/>
          </a:prstGeom>
        </p:spPr>
        <p:txBody>
          <a:bodyPr lIns="0" rIns="0" tIns="0" bIns="0">
            <a:noAutofit/>
          </a:bodyPr>
          <a:p>
            <a:endParaRPr b="0" lang="en-US" sz="2000" spc="-1" strike="noStrike">
              <a:latin typeface="Arial"/>
            </a:endParaRPr>
          </a:p>
        </p:txBody>
      </p:sp>
      <p:sp>
        <p:nvSpPr>
          <p:cNvPr id="725" name="CustomShape 3"/>
          <p:cNvSpPr/>
          <p:nvPr/>
        </p:nvSpPr>
        <p:spPr>
          <a:xfrm>
            <a:off x="4399200" y="9555480"/>
            <a:ext cx="3371040" cy="500760"/>
          </a:xfrm>
          <a:prstGeom prst="rect">
            <a:avLst/>
          </a:prstGeom>
          <a:noFill/>
          <a:ln>
            <a:noFill/>
          </a:ln>
        </p:spPr>
        <p:style>
          <a:lnRef idx="0"/>
          <a:fillRef idx="0"/>
          <a:effectRef idx="0"/>
          <a:fontRef idx="minor"/>
        </p:style>
        <p:txBody>
          <a:bodyPr lIns="0" rIns="0" tIns="0" bIns="0" anchor="b">
            <a:noAutofit/>
          </a:bodyPr>
          <a:p>
            <a:pPr>
              <a:lnSpc>
                <a:spcPct val="100000"/>
              </a:lnSpc>
            </a:pPr>
            <a:fld id="{49EDEBF4-30D0-4C5C-A93C-58E7E35524ED}" type="slidenum">
              <a:rPr b="0" lang="en-US" sz="1800" spc="-1" strike="noStrike">
                <a:solidFill>
                  <a:srgbClr val="000000"/>
                </a:solidFill>
                <a:latin typeface="Arial"/>
                <a:ea typeface="+mn-ea"/>
              </a:rPr>
              <a:t>&lt;number&gt;</a:t>
            </a:fld>
            <a:endParaRPr b="0" lang="en-US" sz="18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4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4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5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6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6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6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7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7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9"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8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8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9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9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0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0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0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1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1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1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1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2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3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4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4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4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4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5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5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5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5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5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7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7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8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8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9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9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9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9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9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9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5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5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6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6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6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9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0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0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3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4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4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5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7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7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8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8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8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8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8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8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8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0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0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1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2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2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2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2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2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2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3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5.wmf"/><Relationship Id="rId3" Type="http://schemas.openxmlformats.org/officeDocument/2006/relationships/image" Target="../media/image16.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7.wmf"/><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8.wmf"/><Relationship Id="rId3" Type="http://schemas.openxmlformats.org/officeDocument/2006/relationships/image" Target="../media/image19.pn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png"/><Relationship Id="rId3" Type="http://schemas.openxmlformats.org/officeDocument/2006/relationships/image" Target="../media/image9.wmf"/><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2.wmf"/><Relationship Id="rId3" Type="http://schemas.openxmlformats.org/officeDocument/2006/relationships/image" Target="../media/image13.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4.wmf"/><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457200" y="331560"/>
            <a:ext cx="8226360" cy="2741400"/>
          </a:xfrm>
          <a:prstGeom prst="round2DiagRect">
            <a:avLst>
              <a:gd name="adj1" fmla="val 0"/>
              <a:gd name="adj2" fmla="val 14866"/>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7" descr="CompTIA_logo.wmf"/>
          <p:cNvPicPr/>
          <p:nvPr/>
        </p:nvPicPr>
        <p:blipFill>
          <a:blip r:embed="rId2"/>
          <a:stretch/>
        </p:blipFill>
        <p:spPr>
          <a:xfrm>
            <a:off x="3697200" y="4369320"/>
            <a:ext cx="1681560" cy="357120"/>
          </a:xfrm>
          <a:prstGeom prst="rect">
            <a:avLst/>
          </a:prstGeom>
          <a:ln>
            <a:noFill/>
          </a:ln>
        </p:spPr>
      </p:pic>
      <p:sp>
        <p:nvSpPr>
          <p:cNvPr id="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73" name="CustomShape 2"/>
          <p:cNvSpPr/>
          <p:nvPr/>
        </p:nvSpPr>
        <p:spPr>
          <a:xfrm>
            <a:off x="3436920" y="4767120"/>
            <a:ext cx="499680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374" name="Picture 7" descr="CompTIA_logo.wmf"/>
          <p:cNvPicPr/>
          <p:nvPr/>
        </p:nvPicPr>
        <p:blipFill>
          <a:blip r:embed="rId2"/>
          <a:stretch/>
        </p:blipFill>
        <p:spPr>
          <a:xfrm>
            <a:off x="457200" y="4853880"/>
            <a:ext cx="609480" cy="127800"/>
          </a:xfrm>
          <a:prstGeom prst="rect">
            <a:avLst/>
          </a:prstGeom>
          <a:ln>
            <a:noFill/>
          </a:ln>
        </p:spPr>
      </p:pic>
      <p:pic>
        <p:nvPicPr>
          <p:cNvPr id="375" name="Picture 6" descr="A close up of a sign&#10;&#10;Description automatically generated"/>
          <p:cNvPicPr/>
          <p:nvPr/>
        </p:nvPicPr>
        <p:blipFill>
          <a:blip r:embed="rId3"/>
          <a:stretch/>
        </p:blipFill>
        <p:spPr>
          <a:xfrm>
            <a:off x="8372520" y="102240"/>
            <a:ext cx="625680" cy="625680"/>
          </a:xfrm>
          <a:prstGeom prst="rect">
            <a:avLst/>
          </a:prstGeom>
          <a:ln>
            <a:noFill/>
          </a:ln>
        </p:spPr>
      </p:pic>
      <p:sp>
        <p:nvSpPr>
          <p:cNvPr id="376"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77"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15" name="CustomShape 2"/>
          <p:cNvSpPr/>
          <p:nvPr/>
        </p:nvSpPr>
        <p:spPr>
          <a:xfrm>
            <a:off x="457200" y="331560"/>
            <a:ext cx="8226360" cy="432180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16" name="Picture 7" descr="CompTIA_logo.wmf"/>
          <p:cNvPicPr/>
          <p:nvPr/>
        </p:nvPicPr>
        <p:blipFill>
          <a:blip r:embed="rId2"/>
          <a:stretch/>
        </p:blipFill>
        <p:spPr>
          <a:xfrm>
            <a:off x="457200" y="4853880"/>
            <a:ext cx="609480" cy="127800"/>
          </a:xfrm>
          <a:prstGeom prst="rect">
            <a:avLst/>
          </a:prstGeom>
          <a:ln>
            <a:noFill/>
          </a:ln>
        </p:spPr>
      </p:pic>
      <p:sp>
        <p:nvSpPr>
          <p:cNvPr id="41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56" name="CustomShape 2"/>
          <p:cNvSpPr/>
          <p:nvPr/>
        </p:nvSpPr>
        <p:spPr>
          <a:xfrm>
            <a:off x="3436920" y="4767120"/>
            <a:ext cx="4997520" cy="2714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57" name="Picture 7" descr="CompTIA_logo.wmf"/>
          <p:cNvPicPr/>
          <p:nvPr/>
        </p:nvPicPr>
        <p:blipFill>
          <a:blip r:embed="rId2"/>
          <a:stretch/>
        </p:blipFill>
        <p:spPr>
          <a:xfrm>
            <a:off x="457200" y="4853880"/>
            <a:ext cx="610200" cy="128520"/>
          </a:xfrm>
          <a:prstGeom prst="rect">
            <a:avLst/>
          </a:prstGeom>
          <a:ln>
            <a:noFill/>
          </a:ln>
        </p:spPr>
      </p:pic>
      <p:pic>
        <p:nvPicPr>
          <p:cNvPr id="458" name="Picture 6" descr="A close up of a sign&#10;&#10;Description automatically generated"/>
          <p:cNvPicPr/>
          <p:nvPr/>
        </p:nvPicPr>
        <p:blipFill>
          <a:blip r:embed="rId3"/>
          <a:stretch/>
        </p:blipFill>
        <p:spPr>
          <a:xfrm>
            <a:off x="8372520" y="102240"/>
            <a:ext cx="626400" cy="626400"/>
          </a:xfrm>
          <a:prstGeom prst="rect">
            <a:avLst/>
          </a:prstGeom>
          <a:ln>
            <a:noFill/>
          </a:ln>
        </p:spPr>
      </p:pic>
      <p:sp>
        <p:nvSpPr>
          <p:cNvPr id="45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2" name="CustomShape 2"/>
          <p:cNvSpPr/>
          <p:nvPr/>
        </p:nvSpPr>
        <p:spPr>
          <a:xfrm>
            <a:off x="2691000" y="4767120"/>
            <a:ext cx="573084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3" name="Picture 4" descr="CompTIA_logo.wmf"/>
          <p:cNvPicPr/>
          <p:nvPr/>
        </p:nvPicPr>
        <p:blipFill>
          <a:blip r:embed="rId2"/>
          <a:stretch/>
        </p:blipFill>
        <p:spPr>
          <a:xfrm>
            <a:off x="457200" y="4853880"/>
            <a:ext cx="609480" cy="127800"/>
          </a:xfrm>
          <a:prstGeom prst="rect">
            <a:avLst/>
          </a:prstGeom>
          <a:ln>
            <a:noFill/>
          </a:ln>
        </p:spPr>
      </p:pic>
      <p:pic>
        <p:nvPicPr>
          <p:cNvPr id="44" name="Picture 7" descr="A close up of a sign&#10;&#10;Description automatically generated"/>
          <p:cNvPicPr/>
          <p:nvPr/>
        </p:nvPicPr>
        <p:blipFill>
          <a:blip r:embed="rId3"/>
          <a:stretch/>
        </p:blipFill>
        <p:spPr>
          <a:xfrm>
            <a:off x="8372520" y="102240"/>
            <a:ext cx="625680" cy="625680"/>
          </a:xfrm>
          <a:prstGeom prst="rect">
            <a:avLst/>
          </a:prstGeom>
          <a:ln>
            <a:noFill/>
          </a:ln>
        </p:spPr>
      </p:pic>
      <p:sp>
        <p:nvSpPr>
          <p:cNvPr id="4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22" name="Picture 4" descr="A close up of a sign&#10;&#10;Description automatically generated"/>
          <p:cNvPicPr/>
          <p:nvPr/>
        </p:nvPicPr>
        <p:blipFill>
          <a:blip r:embed="rId2"/>
          <a:stretch/>
        </p:blipFill>
        <p:spPr>
          <a:xfrm>
            <a:off x="8641440" y="46440"/>
            <a:ext cx="501840" cy="501840"/>
          </a:xfrm>
          <a:prstGeom prst="rect">
            <a:avLst/>
          </a:prstGeom>
          <a:ln>
            <a:noFill/>
          </a:ln>
        </p:spPr>
      </p:pic>
      <p:sp>
        <p:nvSpPr>
          <p:cNvPr id="123" name="CustomShape 2"/>
          <p:cNvSpPr/>
          <p:nvPr/>
        </p:nvSpPr>
        <p:spPr>
          <a:xfrm>
            <a:off x="2691000" y="4767120"/>
            <a:ext cx="5733360" cy="27324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24" name="Picture 4" descr="CompTIA_logo.wmf"/>
          <p:cNvPicPr/>
          <p:nvPr/>
        </p:nvPicPr>
        <p:blipFill>
          <a:blip r:embed="rId3"/>
          <a:stretch/>
        </p:blipFill>
        <p:spPr>
          <a:xfrm>
            <a:off x="457200" y="4853880"/>
            <a:ext cx="612000" cy="130320"/>
          </a:xfrm>
          <a:prstGeom prst="rect">
            <a:avLst/>
          </a:prstGeom>
          <a:ln>
            <a:noFill/>
          </a:ln>
        </p:spPr>
      </p:pic>
      <p:sp>
        <p:nvSpPr>
          <p:cNvPr id="12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64" name="Picture 4" descr="A close up of a sign&#10;&#10;Description automatically generated"/>
          <p:cNvPicPr/>
          <p:nvPr/>
        </p:nvPicPr>
        <p:blipFill>
          <a:blip r:embed="rId2"/>
          <a:stretch/>
        </p:blipFill>
        <p:spPr>
          <a:xfrm>
            <a:off x="8641440" y="46440"/>
            <a:ext cx="499320" cy="499320"/>
          </a:xfrm>
          <a:prstGeom prst="rect">
            <a:avLst/>
          </a:prstGeom>
          <a:ln>
            <a:noFill/>
          </a:ln>
        </p:spPr>
      </p:pic>
      <p:sp>
        <p:nvSpPr>
          <p:cNvPr id="165" name="CustomShape 2"/>
          <p:cNvSpPr/>
          <p:nvPr/>
        </p:nvSpPr>
        <p:spPr>
          <a:xfrm>
            <a:off x="2691000" y="4767120"/>
            <a:ext cx="573084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66" name="Picture 4" descr="CompTIA_logo.wmf"/>
          <p:cNvPicPr/>
          <p:nvPr/>
        </p:nvPicPr>
        <p:blipFill>
          <a:blip r:embed="rId3"/>
          <a:stretch/>
        </p:blipFill>
        <p:spPr>
          <a:xfrm>
            <a:off x="457200" y="4853880"/>
            <a:ext cx="609480" cy="127800"/>
          </a:xfrm>
          <a:prstGeom prst="rect">
            <a:avLst/>
          </a:prstGeom>
          <a:ln>
            <a:noFill/>
          </a:ln>
        </p:spPr>
      </p:pic>
      <p:sp>
        <p:nvSpPr>
          <p:cNvPr id="16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6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206" name="Picture 4" descr="A close up of a sign&#10;&#10;Description automatically generated"/>
          <p:cNvPicPr/>
          <p:nvPr/>
        </p:nvPicPr>
        <p:blipFill>
          <a:blip r:embed="rId2"/>
          <a:stretch/>
        </p:blipFill>
        <p:spPr>
          <a:xfrm>
            <a:off x="8641440" y="46440"/>
            <a:ext cx="499320" cy="499320"/>
          </a:xfrm>
          <a:prstGeom prst="rect">
            <a:avLst/>
          </a:prstGeom>
          <a:ln>
            <a:noFill/>
          </a:ln>
        </p:spPr>
      </p:pic>
      <p:sp>
        <p:nvSpPr>
          <p:cNvPr id="207" name="CustomShape 2"/>
          <p:cNvSpPr/>
          <p:nvPr/>
        </p:nvSpPr>
        <p:spPr>
          <a:xfrm>
            <a:off x="3436920" y="4767120"/>
            <a:ext cx="499680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208" name="Picture 7" descr="CompTIA_logo.wmf"/>
          <p:cNvPicPr/>
          <p:nvPr/>
        </p:nvPicPr>
        <p:blipFill>
          <a:blip r:embed="rId3"/>
          <a:stretch/>
        </p:blipFill>
        <p:spPr>
          <a:xfrm>
            <a:off x="457200" y="4853880"/>
            <a:ext cx="609480" cy="127800"/>
          </a:xfrm>
          <a:prstGeom prst="rect">
            <a:avLst/>
          </a:prstGeom>
          <a:ln>
            <a:noFill/>
          </a:ln>
        </p:spPr>
      </p:pic>
      <p:sp>
        <p:nvSpPr>
          <p:cNvPr id="20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1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48" name="CustomShape 2"/>
          <p:cNvSpPr/>
          <p:nvPr/>
        </p:nvSpPr>
        <p:spPr>
          <a:xfrm>
            <a:off x="3436920" y="4767120"/>
            <a:ext cx="499680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49" name="Picture 7" descr="CompTIA_logo.wmf"/>
          <p:cNvPicPr/>
          <p:nvPr/>
        </p:nvPicPr>
        <p:blipFill>
          <a:blip r:embed="rId2"/>
          <a:stretch/>
        </p:blipFill>
        <p:spPr>
          <a:xfrm>
            <a:off x="457200" y="4853880"/>
            <a:ext cx="609480" cy="127800"/>
          </a:xfrm>
          <a:prstGeom prst="rect">
            <a:avLst/>
          </a:prstGeom>
          <a:ln>
            <a:noFill/>
          </a:ln>
        </p:spPr>
      </p:pic>
      <p:pic>
        <p:nvPicPr>
          <p:cNvPr id="250" name="Picture 6" descr="A close up of a sign&#10;&#10;Description automatically generated"/>
          <p:cNvPicPr/>
          <p:nvPr/>
        </p:nvPicPr>
        <p:blipFill>
          <a:blip r:embed="rId3"/>
          <a:stretch/>
        </p:blipFill>
        <p:spPr>
          <a:xfrm>
            <a:off x="8372520" y="102240"/>
            <a:ext cx="625680" cy="625680"/>
          </a:xfrm>
          <a:prstGeom prst="rect">
            <a:avLst/>
          </a:prstGeom>
          <a:ln>
            <a:noFill/>
          </a:ln>
        </p:spPr>
      </p:pic>
      <p:sp>
        <p:nvSpPr>
          <p:cNvPr id="25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5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90" name="CustomShape 2"/>
          <p:cNvSpPr/>
          <p:nvPr/>
        </p:nvSpPr>
        <p:spPr>
          <a:xfrm>
            <a:off x="3436920" y="4767120"/>
            <a:ext cx="4996800" cy="27072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91" name="Picture 6" descr="CompTIA_logo.wmf"/>
          <p:cNvPicPr/>
          <p:nvPr/>
        </p:nvPicPr>
        <p:blipFill>
          <a:blip r:embed="rId2"/>
          <a:stretch/>
        </p:blipFill>
        <p:spPr>
          <a:xfrm>
            <a:off x="457200" y="4853880"/>
            <a:ext cx="609480" cy="127800"/>
          </a:xfrm>
          <a:prstGeom prst="rect">
            <a:avLst/>
          </a:prstGeom>
          <a:ln>
            <a:noFill/>
          </a:ln>
        </p:spPr>
      </p:pic>
      <p:pic>
        <p:nvPicPr>
          <p:cNvPr id="292" name="Picture 7" descr="A close up of a sign&#10;&#10;Description automatically generated"/>
          <p:cNvPicPr/>
          <p:nvPr/>
        </p:nvPicPr>
        <p:blipFill>
          <a:blip r:embed="rId3"/>
          <a:stretch/>
        </p:blipFill>
        <p:spPr>
          <a:xfrm>
            <a:off x="8372520" y="102240"/>
            <a:ext cx="625680" cy="625680"/>
          </a:xfrm>
          <a:prstGeom prst="rect">
            <a:avLst/>
          </a:prstGeom>
          <a:ln>
            <a:noFill/>
          </a:ln>
        </p:spPr>
      </p:pic>
      <p:sp>
        <p:nvSpPr>
          <p:cNvPr id="29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9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32" name="CustomShape 2"/>
          <p:cNvSpPr/>
          <p:nvPr/>
        </p:nvSpPr>
        <p:spPr>
          <a:xfrm>
            <a:off x="457200" y="331560"/>
            <a:ext cx="8226360" cy="432180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33" name="Picture 7" descr="CompTIA_logo.wmf"/>
          <p:cNvPicPr/>
          <p:nvPr/>
        </p:nvPicPr>
        <p:blipFill>
          <a:blip r:embed="rId2"/>
          <a:stretch/>
        </p:blipFill>
        <p:spPr>
          <a:xfrm>
            <a:off x="457200" y="4853880"/>
            <a:ext cx="609480" cy="127800"/>
          </a:xfrm>
          <a:prstGeom prst="rect">
            <a:avLst/>
          </a:prstGeom>
          <a:ln>
            <a:noFill/>
          </a:ln>
        </p:spPr>
      </p:pic>
      <p:sp>
        <p:nvSpPr>
          <p:cNvPr id="334"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35"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9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3.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21.xml"/>
</Relationships>
</file>

<file path=ppt/slides/_rels/slide34.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7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3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21.xml"/>
</Relationships>
</file>

<file path=ppt/slides/_rels/slide37.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7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2.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21.xml"/>
</Relationships>
</file>

<file path=ppt/slides/_rels/slide43.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7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73.xml"/>
</Relationships>
</file>

<file path=ppt/slides/_rels/slide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hyperlink" Target="https://bit.ly/CINSP-ProjectPlus2022" TargetMode="Externa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hyperlink" Target="mailto:jstanger@comptia.org" TargetMode="Externa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jpe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20"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7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8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457200" y="3158640"/>
            <a:ext cx="8226360" cy="659880"/>
          </a:xfrm>
          <a:prstGeom prst="rect">
            <a:avLst/>
          </a:prstGeom>
          <a:noFill/>
          <a:ln>
            <a:noFill/>
          </a:ln>
        </p:spPr>
        <p:style>
          <a:lnRef idx="0"/>
          <a:fillRef idx="0"/>
          <a:effectRef idx="0"/>
          <a:fontRef idx="minor"/>
        </p:style>
        <p:txBody>
          <a:bodyPr lIns="0" rIns="0" tIns="45000" bIns="45000" anchor="b">
            <a:noAutofit/>
          </a:bodyPr>
          <a:p>
            <a:pPr>
              <a:lnSpc>
                <a:spcPct val="100000"/>
              </a:lnSpc>
            </a:pPr>
            <a:r>
              <a:rPr b="1" lang="en-US" sz="2800" spc="-1" strike="noStrike">
                <a:solidFill>
                  <a:srgbClr val="ff0000"/>
                </a:solidFill>
                <a:latin typeface="Calibri"/>
                <a:ea typeface="DejaVu Sans"/>
              </a:rPr>
              <a:t>Linux+ XK0-005 TTT Session 8:</a:t>
            </a:r>
            <a:endParaRPr b="0" lang="en-US" sz="2800" spc="-1" strike="noStrike">
              <a:latin typeface="Arial"/>
            </a:endParaRPr>
          </a:p>
        </p:txBody>
      </p:sp>
      <p:sp>
        <p:nvSpPr>
          <p:cNvPr id="504" name="CustomShape 2"/>
          <p:cNvSpPr/>
          <p:nvPr/>
        </p:nvSpPr>
        <p:spPr>
          <a:xfrm>
            <a:off x="457200" y="3781800"/>
            <a:ext cx="6397560" cy="486360"/>
          </a:xfrm>
          <a:prstGeom prst="rect">
            <a:avLst/>
          </a:prstGeom>
          <a:noFill/>
          <a:ln>
            <a:noFill/>
          </a:ln>
        </p:spPr>
        <p:style>
          <a:lnRef idx="0"/>
          <a:fillRef idx="0"/>
          <a:effectRef idx="0"/>
          <a:fontRef idx="minor"/>
        </p:style>
        <p:txBody>
          <a:bodyPr lIns="0" rIns="0" tIns="45000" bIns="45000">
            <a:noAutofit/>
          </a:bodyPr>
          <a:p>
            <a:pPr>
              <a:lnSpc>
                <a:spcPct val="100000"/>
              </a:lnSpc>
              <a:spcBef>
                <a:spcPts val="1199"/>
              </a:spcBef>
            </a:pPr>
            <a:r>
              <a:rPr b="0" lang="en-US" sz="1800" spc="-1" strike="noStrike">
                <a:solidFill>
                  <a:srgbClr val="ff0000"/>
                </a:solidFill>
                <a:latin typeface="Arial"/>
                <a:ea typeface="DejaVu Sans"/>
              </a:rPr>
              <a:t>Domains 3.3 (Git), 3.4 (IaC), and 3.5 (Orchestration)</a:t>
            </a:r>
            <a:endParaRPr b="0" lang="en-US" sz="1800" spc="-1" strike="noStrike">
              <a:latin typeface="Arial"/>
            </a:endParaRPr>
          </a:p>
        </p:txBody>
      </p:sp>
      <p:sp>
        <p:nvSpPr>
          <p:cNvPr id="505" name="CustomShape 3"/>
          <p:cNvSpPr/>
          <p:nvPr/>
        </p:nvSpPr>
        <p:spPr>
          <a:xfrm>
            <a:off x="8881920" y="4767120"/>
            <a:ext cx="258840" cy="2714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8141B20-BD46-4AF1-A7C7-286A6B14E738}" type="slidenum">
              <a:rPr b="0" lang="en-US" sz="680" spc="-1" strike="noStrike">
                <a:solidFill>
                  <a:srgbClr val="69727b"/>
                </a:solidFill>
                <a:latin typeface="Calibri"/>
                <a:ea typeface="DejaVu Sans"/>
              </a:rPr>
              <a:t>1</a:t>
            </a:fld>
            <a:endParaRPr b="0" lang="en-US" sz="680" spc="-1" strike="noStrike">
              <a:latin typeface="Arial"/>
            </a:endParaRPr>
          </a:p>
        </p:txBody>
      </p:sp>
      <p:sp>
        <p:nvSpPr>
          <p:cNvPr id="506" name="CustomShape 4"/>
          <p:cNvSpPr/>
          <p:nvPr/>
        </p:nvSpPr>
        <p:spPr>
          <a:xfrm>
            <a:off x="455400" y="3047040"/>
            <a:ext cx="5738760" cy="922320"/>
          </a:xfrm>
          <a:prstGeom prst="rect">
            <a:avLst/>
          </a:prstGeom>
          <a:noFill/>
          <a:ln>
            <a:noFill/>
          </a:ln>
        </p:spPr>
        <p:style>
          <a:lnRef idx="0"/>
          <a:fillRef idx="0"/>
          <a:effectRef idx="0"/>
          <a:fontRef idx="minor"/>
        </p:style>
      </p:sp>
      <p:sp>
        <p:nvSpPr>
          <p:cNvPr id="507" name="CustomShape 5"/>
          <p:cNvSpPr/>
          <p:nvPr/>
        </p:nvSpPr>
        <p:spPr>
          <a:xfrm>
            <a:off x="1150200" y="4261680"/>
            <a:ext cx="4797360" cy="22032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August 22, 2022</a:t>
            </a:r>
            <a:endParaRPr b="0" lang="en-US" sz="1200" spc="-1" strike="noStrike">
              <a:latin typeface="Arial"/>
            </a:endParaRPr>
          </a:p>
        </p:txBody>
      </p:sp>
      <p:pic>
        <p:nvPicPr>
          <p:cNvPr id="508" name="Picture 2" descr=""/>
          <p:cNvPicPr/>
          <p:nvPr/>
        </p:nvPicPr>
        <p:blipFill>
          <a:blip r:embed="rId1"/>
          <a:stretch/>
        </p:blipFill>
        <p:spPr>
          <a:xfrm>
            <a:off x="6197760" y="4493160"/>
            <a:ext cx="230400" cy="194040"/>
          </a:xfrm>
          <a:prstGeom prst="rect">
            <a:avLst/>
          </a:prstGeom>
          <a:ln>
            <a:noFill/>
          </a:ln>
        </p:spPr>
      </p:pic>
      <p:sp>
        <p:nvSpPr>
          <p:cNvPr id="509" name="CustomShape 6"/>
          <p:cNvSpPr/>
          <p:nvPr/>
        </p:nvSpPr>
        <p:spPr>
          <a:xfrm>
            <a:off x="6498360" y="4435560"/>
            <a:ext cx="2642400" cy="23760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@TeachCompTIA    #LinuxPlusTTT</a:t>
            </a:r>
            <a:endParaRPr b="0" lang="en-US" sz="1200" spc="-1" strike="noStrike">
              <a:latin typeface="Arial"/>
            </a:endParaRPr>
          </a:p>
        </p:txBody>
      </p:sp>
      <p:pic>
        <p:nvPicPr>
          <p:cNvPr id="510" name="Picture 17" descr="A picture containing sitting, black, white&#10;&#10;Description automatically generated"/>
          <p:cNvPicPr/>
          <p:nvPr/>
        </p:nvPicPr>
        <p:blipFill>
          <a:blip r:embed="rId2"/>
          <a:stretch/>
        </p:blipFill>
        <p:spPr>
          <a:xfrm>
            <a:off x="455040" y="331920"/>
            <a:ext cx="6640920" cy="2211480"/>
          </a:xfrm>
          <a:prstGeom prst="rect">
            <a:avLst/>
          </a:prstGeom>
          <a:ln>
            <a:noFill/>
          </a:ln>
        </p:spPr>
      </p:pic>
      <p:pic>
        <p:nvPicPr>
          <p:cNvPr id="511" name="Picture 8" descr="Logo&#10;&#10;Description automatically generated with medium confidence"/>
          <p:cNvPicPr/>
          <p:nvPr/>
        </p:nvPicPr>
        <p:blipFill>
          <a:blip r:embed="rId3"/>
          <a:stretch/>
        </p:blipFill>
        <p:spPr>
          <a:xfrm>
            <a:off x="5355360" y="-97560"/>
            <a:ext cx="3654360" cy="36543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722160" y="1955160"/>
            <a:ext cx="7769160" cy="1018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594" name="CustomShape 2"/>
          <p:cNvSpPr/>
          <p:nvPr/>
        </p:nvSpPr>
        <p:spPr>
          <a:xfrm>
            <a:off x="722160" y="2977560"/>
            <a:ext cx="7769160" cy="3808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1800" spc="-1" strike="noStrike">
                <a:solidFill>
                  <a:srgbClr val="ffffff"/>
                </a:solidFill>
                <a:latin typeface="Arial"/>
                <a:ea typeface="DejaVu Sans"/>
              </a:rPr>
              <a:t>Pop Quiz!</a:t>
            </a:r>
            <a:endParaRPr b="0" lang="en-US" sz="1800" spc="-1" strike="noStrike">
              <a:latin typeface="Arial"/>
            </a:endParaRPr>
          </a:p>
        </p:txBody>
      </p:sp>
      <p:sp>
        <p:nvSpPr>
          <p:cNvPr id="595" name="CustomShape 3"/>
          <p:cNvSpPr/>
          <p:nvPr/>
        </p:nvSpPr>
        <p:spPr>
          <a:xfrm>
            <a:off x="8424720" y="4767120"/>
            <a:ext cx="25884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F357475-9034-40AD-A1BC-FC247D90214A}"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596" name="Picture 7" descr="Logo&#10;&#10;Description automatically generated with medium confidence"/>
          <p:cNvPicPr/>
          <p:nvPr/>
        </p:nvPicPr>
        <p:blipFill>
          <a:blip r:embed="rId1"/>
          <a:stretch/>
        </p:blipFill>
        <p:spPr>
          <a:xfrm>
            <a:off x="4898160" y="743040"/>
            <a:ext cx="3654360" cy="36543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598"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In what folder/directory are configuration files usually stored in on Linux system?</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/lib</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/boot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/usr</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599"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04C4500-40A0-4F5F-960F-E7AE5DA92F4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01"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In what folder/directory are configuration files usually stored in on Linux system?</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/lib</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/boot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/etc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/usr</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02"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FBD88DB-4E3F-4FC8-B968-8525984731CC}"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04"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boot loader is covered in the current Linux+ exam objectives?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LILO</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Grub2</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Loadlin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Grub</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05"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15AA18E-F865-4E5E-A7A7-86C7826FA261}"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07"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boot loader is covered in the current Linux+ exam objectives?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LILO</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Grub2</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Loadlin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Grub</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08"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00B9ED2-DC3E-4E04-8681-241442B34A34}"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10"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Linux utilities’ primary function is to display free disk space?</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du</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lsdisk</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df</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fdisk</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11"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AC31CD3-0279-460E-ADF7-58DFCF2386C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13"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Linux utilities’ primary function is to display free disk space?</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du</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lsdisk</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df</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fdisk</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14"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5A38724-9FAA-4C2F-B7C9-F0B6BDED8EB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16"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Linux utilities displays running process for either a user or the whole system?</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lsproc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ps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top</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17"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ECD4585-4B05-41BD-9FBD-9F41F8C6D8AA}"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19"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Linux utilities displays running process for either a user or the whole system?</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lsproc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ps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top</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20"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95D5DCD-F7F5-4C35-B47F-B98C7C7FBCD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22"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is the more current Linux utility for display IP address and related information?</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ifconfig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netconfig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ipconfig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ip</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23"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6143A87-A742-424E-A7F9-8D45D4B0914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8424720" y="4767120"/>
            <a:ext cx="25884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46071D2-F323-40FA-82E6-647436100062}" type="slidenum">
              <a:rPr b="0" lang="en-US" sz="900" spc="-1" strike="noStrike">
                <a:solidFill>
                  <a:srgbClr val="69727b"/>
                </a:solidFill>
                <a:latin typeface="Calibri"/>
                <a:ea typeface="DejaVu Sans"/>
              </a:rPr>
              <a:t>1</a:t>
            </a:fld>
            <a:endParaRPr b="0" lang="en-US" sz="900" spc="-1" strike="noStrike">
              <a:latin typeface="Arial"/>
            </a:endParaRPr>
          </a:p>
        </p:txBody>
      </p:sp>
      <p:sp>
        <p:nvSpPr>
          <p:cNvPr id="513" name="CustomShape 2"/>
          <p:cNvSpPr/>
          <p:nvPr/>
        </p:nvSpPr>
        <p:spPr>
          <a:xfrm>
            <a:off x="3133440" y="1783080"/>
            <a:ext cx="360" cy="3063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4" name="CustomShape 3"/>
          <p:cNvSpPr/>
          <p:nvPr/>
        </p:nvSpPr>
        <p:spPr>
          <a:xfrm>
            <a:off x="2833200" y="1521720"/>
            <a:ext cx="5968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Slides</a:t>
            </a:r>
            <a:endParaRPr b="0" lang="en-US" sz="1200" spc="-1" strike="noStrike">
              <a:latin typeface="Arial"/>
            </a:endParaRPr>
          </a:p>
        </p:txBody>
      </p:sp>
      <p:sp>
        <p:nvSpPr>
          <p:cNvPr id="515" name="CustomShape 4"/>
          <p:cNvSpPr/>
          <p:nvPr/>
        </p:nvSpPr>
        <p:spPr>
          <a:xfrm flipV="1">
            <a:off x="2397240" y="2900880"/>
            <a:ext cx="360" cy="3135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6" name="CustomShape 5"/>
          <p:cNvSpPr/>
          <p:nvPr/>
        </p:nvSpPr>
        <p:spPr>
          <a:xfrm>
            <a:off x="5319720" y="1783080"/>
            <a:ext cx="360" cy="3063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7" name="CustomShape 6"/>
          <p:cNvSpPr/>
          <p:nvPr/>
        </p:nvSpPr>
        <p:spPr>
          <a:xfrm>
            <a:off x="1212120" y="1497960"/>
            <a:ext cx="9565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Multimedia</a:t>
            </a:r>
            <a:endParaRPr b="0" lang="en-US" sz="1200" spc="-1" strike="noStrike">
              <a:latin typeface="Arial"/>
            </a:endParaRPr>
          </a:p>
        </p:txBody>
      </p:sp>
      <p:sp>
        <p:nvSpPr>
          <p:cNvPr id="518" name="CustomShape 7"/>
          <p:cNvSpPr/>
          <p:nvPr/>
        </p:nvSpPr>
        <p:spPr>
          <a:xfrm>
            <a:off x="4322160" y="1489320"/>
            <a:ext cx="5968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Bios</a:t>
            </a:r>
            <a:endParaRPr b="0" lang="en-US" sz="1200" spc="-1" strike="noStrike">
              <a:latin typeface="Arial"/>
            </a:endParaRPr>
          </a:p>
        </p:txBody>
      </p:sp>
      <p:sp>
        <p:nvSpPr>
          <p:cNvPr id="519" name="CustomShape 8"/>
          <p:cNvSpPr/>
          <p:nvPr/>
        </p:nvSpPr>
        <p:spPr>
          <a:xfrm flipV="1">
            <a:off x="3879720" y="2888640"/>
            <a:ext cx="360" cy="3135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0" name="CustomShape 9"/>
          <p:cNvSpPr/>
          <p:nvPr/>
        </p:nvSpPr>
        <p:spPr>
          <a:xfrm>
            <a:off x="3300480" y="3225600"/>
            <a:ext cx="13183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Today’s Resources</a:t>
            </a:r>
            <a:endParaRPr b="0" lang="en-US" sz="1200" spc="-1" strike="noStrike">
              <a:latin typeface="Arial"/>
            </a:endParaRPr>
          </a:p>
        </p:txBody>
      </p:sp>
      <p:sp>
        <p:nvSpPr>
          <p:cNvPr id="521" name="CustomShape 10"/>
          <p:cNvSpPr/>
          <p:nvPr/>
        </p:nvSpPr>
        <p:spPr>
          <a:xfrm>
            <a:off x="1638000" y="1774800"/>
            <a:ext cx="360" cy="3063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2" name="CustomShape 11"/>
          <p:cNvSpPr/>
          <p:nvPr/>
        </p:nvSpPr>
        <p:spPr>
          <a:xfrm>
            <a:off x="4889520" y="1480320"/>
            <a:ext cx="8683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ON24 Help</a:t>
            </a:r>
            <a:endParaRPr b="0" lang="en-US" sz="1200" spc="-1" strike="noStrike">
              <a:latin typeface="Arial"/>
            </a:endParaRPr>
          </a:p>
        </p:txBody>
      </p:sp>
      <p:sp>
        <p:nvSpPr>
          <p:cNvPr id="523" name="CustomShape 12"/>
          <p:cNvSpPr/>
          <p:nvPr/>
        </p:nvSpPr>
        <p:spPr>
          <a:xfrm flipV="1">
            <a:off x="6108120" y="2888640"/>
            <a:ext cx="360" cy="3135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4" name="CustomShape 13"/>
          <p:cNvSpPr/>
          <p:nvPr/>
        </p:nvSpPr>
        <p:spPr>
          <a:xfrm>
            <a:off x="5628240" y="3259440"/>
            <a:ext cx="9565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Group Chat</a:t>
            </a:r>
            <a:endParaRPr b="0" lang="en-US" sz="1200" spc="-1" strike="noStrike">
              <a:latin typeface="Arial"/>
            </a:endParaRPr>
          </a:p>
        </p:txBody>
      </p:sp>
      <p:sp>
        <p:nvSpPr>
          <p:cNvPr id="525" name="CustomShape 14"/>
          <p:cNvSpPr/>
          <p:nvPr/>
        </p:nvSpPr>
        <p:spPr>
          <a:xfrm>
            <a:off x="4595040" y="1774800"/>
            <a:ext cx="360" cy="3063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6" name="CustomShape 15"/>
          <p:cNvSpPr/>
          <p:nvPr/>
        </p:nvSpPr>
        <p:spPr>
          <a:xfrm>
            <a:off x="2160360" y="3221280"/>
            <a:ext cx="5281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Q&amp;A</a:t>
            </a:r>
            <a:endParaRPr b="0" lang="en-US" sz="1200" spc="-1" strike="noStrike">
              <a:latin typeface="Arial"/>
            </a:endParaRPr>
          </a:p>
        </p:txBody>
      </p:sp>
      <p:sp>
        <p:nvSpPr>
          <p:cNvPr id="527" name="CustomShape 16"/>
          <p:cNvSpPr/>
          <p:nvPr/>
        </p:nvSpPr>
        <p:spPr>
          <a:xfrm flipV="1">
            <a:off x="7598160" y="2900880"/>
            <a:ext cx="360" cy="3135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28" name="CustomShape 17"/>
          <p:cNvSpPr/>
          <p:nvPr/>
        </p:nvSpPr>
        <p:spPr>
          <a:xfrm>
            <a:off x="6328440" y="1321200"/>
            <a:ext cx="122076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Certificate of Attendance</a:t>
            </a:r>
            <a:endParaRPr b="0" lang="en-US" sz="1200" spc="-1" strike="noStrike">
              <a:latin typeface="Arial"/>
            </a:endParaRPr>
          </a:p>
        </p:txBody>
      </p:sp>
      <p:sp>
        <p:nvSpPr>
          <p:cNvPr id="529" name="CustomShape 18"/>
          <p:cNvSpPr/>
          <p:nvPr/>
        </p:nvSpPr>
        <p:spPr>
          <a:xfrm>
            <a:off x="6816240" y="1766160"/>
            <a:ext cx="360" cy="30636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30" name="CustomShape 19"/>
          <p:cNvSpPr/>
          <p:nvPr/>
        </p:nvSpPr>
        <p:spPr>
          <a:xfrm>
            <a:off x="7319520" y="3237120"/>
            <a:ext cx="95652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Survey</a:t>
            </a:r>
            <a:endParaRPr b="0" lang="en-US" sz="1200" spc="-1" strike="noStrike">
              <a:latin typeface="Arial"/>
            </a:endParaRPr>
          </a:p>
        </p:txBody>
      </p:sp>
      <p:pic>
        <p:nvPicPr>
          <p:cNvPr id="531" name="Picture 4" descr=""/>
          <p:cNvPicPr/>
          <p:nvPr/>
        </p:nvPicPr>
        <p:blipFill>
          <a:blip r:embed="rId1"/>
          <a:stretch/>
        </p:blipFill>
        <p:spPr>
          <a:xfrm>
            <a:off x="1247400" y="2154240"/>
            <a:ext cx="6774480" cy="67716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25"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is the more current Linux utility for display IP address and related information?</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ifconfig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netconfig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ipconfig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ip</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26"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0F638B2-6445-4089-A0B7-C9B2DD4B39EA}"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28"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are Linux firewall technologies?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firewalld</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iptables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nftables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UFW</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All of the above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29"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26EE83A-166E-429A-A5BB-FD97AC2832C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31"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are Linux firewall technologies?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firewalld</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iptables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nftables</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UFW</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All of the above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32"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D99C834-00E0-46D3-B899-6B546BC0ED8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34"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files is used to configure SSH clients globally on a Linux system?</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/etc/ssh/sshd_config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/etc/ssh/ssh_config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/etc/sshd/ssh_config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~/.ssh/config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All of the above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35"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62AEF04-5AAC-454E-B8F2-8E14D7A65E12}"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37"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files is used to configure SSH clients globally on a Linux system?</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/etc/ssh/sshd_config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/etc/ssh/ssh_config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/etc/sshd/ssh_config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~/.ssh/config</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All of the above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38"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62160C0-9EF5-4429-9A08-11333A33E762}"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40"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In which folder does the sudoers file reside?</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/home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/lib</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/etc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/boot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/root</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41"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C4E5C86-4C05-4E91-B2F8-3EB6BB0CF468}"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43"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In which folder does the sudoers file reside?</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/home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/lib</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/etc</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/boot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/root</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44"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EB0F7DD-CA55-4B03-A2BC-0600251B2E1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46"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commands is used to change file permissions?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chown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chgrp</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chcon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chmod</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47"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4973C21-B873-462C-B465-2BD0B616A8B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49"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Which of the following commands is used to change file permissions?</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chown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chgrp</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chcon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chmod</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50"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1EACF30-E323-4D56-BB61-D4F3AAC3EFD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52"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What do the symbols </a:t>
            </a:r>
            <a:r>
              <a:rPr b="1" lang="en-US" sz="2000" spc="-1" strike="noStrike">
                <a:solidFill>
                  <a:srgbClr val="576068"/>
                </a:solidFill>
                <a:latin typeface="Calibri"/>
                <a:ea typeface="DejaVu Sans"/>
              </a:rPr>
              <a:t>&gt;&gt;</a:t>
            </a:r>
            <a:r>
              <a:rPr b="0" lang="en-US" sz="2000" spc="-1" strike="noStrike">
                <a:solidFill>
                  <a:srgbClr val="576068"/>
                </a:solidFill>
                <a:latin typeface="Calibri"/>
                <a:ea typeface="DejaVu Sans"/>
              </a:rPr>
              <a:t> do when used in redirection?</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 STDIN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 STDOUT and overwrite a file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 STDOUT and append to a file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Redirects mulitple lines to STDOUT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53"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3E7E465-2D6D-4D8A-8F4D-EC026124D7C2}"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2" name="CustomShape 1"/>
          <p:cNvSpPr/>
          <p:nvPr/>
        </p:nvSpPr>
        <p:spPr>
          <a:xfrm>
            <a:off x="0" y="0"/>
            <a:ext cx="9142200" cy="514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33" name="CustomShape 2"/>
          <p:cNvSpPr/>
          <p:nvPr/>
        </p:nvSpPr>
        <p:spPr>
          <a:xfrm flipH="1">
            <a:off x="-2160" y="4806720"/>
            <a:ext cx="9142200" cy="341280"/>
          </a:xfrm>
          <a:prstGeom prst="rect">
            <a:avLst/>
          </a:prstGeom>
          <a:gradFill rotWithShape="0">
            <a:gsLst>
              <a:gs pos="0">
                <a:srgbClr val="000000"/>
              </a:gs>
              <a:gs pos="100000">
                <a:srgbClr val="4472c4">
                  <a:alpha val="0"/>
                </a:srgbClr>
              </a:gs>
            </a:gsLst>
            <a:lin ang="2400000"/>
          </a:gradFill>
          <a:ln>
            <a:noFill/>
          </a:ln>
        </p:spPr>
        <p:style>
          <a:lnRef idx="2">
            <a:schemeClr val="accent1">
              <a:shade val="50000"/>
            </a:schemeClr>
          </a:lnRef>
          <a:fillRef idx="1">
            <a:schemeClr val="accent1"/>
          </a:fillRef>
          <a:effectRef idx="0">
            <a:schemeClr val="accent1"/>
          </a:effectRef>
          <a:fontRef idx="minor"/>
        </p:style>
      </p:sp>
      <p:sp>
        <p:nvSpPr>
          <p:cNvPr id="534" name="CustomShape 3"/>
          <p:cNvSpPr/>
          <p:nvPr/>
        </p:nvSpPr>
        <p:spPr>
          <a:xfrm flipH="1">
            <a:off x="-1440" y="4806720"/>
            <a:ext cx="6084720" cy="335160"/>
          </a:xfrm>
          <a:prstGeom prst="rect">
            <a:avLst/>
          </a:prstGeom>
          <a:gradFill rotWithShape="0">
            <a:gsLst>
              <a:gs pos="0">
                <a:srgbClr val="2f5597">
                  <a:alpha val="60000"/>
                </a:srgbClr>
              </a:gs>
              <a:gs pos="100000">
                <a:srgbClr val="000000">
                  <a:alpha val="74117"/>
                </a:srgbClr>
              </a:gs>
            </a:gsLst>
            <a:lin ang="21000000"/>
          </a:gradFill>
          <a:ln>
            <a:noFill/>
          </a:ln>
        </p:spPr>
        <p:style>
          <a:lnRef idx="2">
            <a:schemeClr val="accent1">
              <a:shade val="50000"/>
            </a:schemeClr>
          </a:lnRef>
          <a:fillRef idx="1">
            <a:schemeClr val="accent1"/>
          </a:fillRef>
          <a:effectRef idx="0">
            <a:schemeClr val="accent1"/>
          </a:effectRef>
          <a:fontRef idx="minor"/>
        </p:style>
      </p:sp>
      <p:sp>
        <p:nvSpPr>
          <p:cNvPr id="535" name="CustomShape 4"/>
          <p:cNvSpPr/>
          <p:nvPr/>
        </p:nvSpPr>
        <p:spPr>
          <a:xfrm>
            <a:off x="557280" y="1588320"/>
            <a:ext cx="850680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4472c4"/>
                </a:solidFill>
                <a:latin typeface="Calibri"/>
                <a:ea typeface="Calibri"/>
              </a:rPr>
              <a:t>The CompTIA Instructor Network (CIN) is a worldwide community for instructors who provide CompTIA certification training. </a:t>
            </a:r>
            <a:endParaRPr b="0" lang="en-US" sz="1800" spc="-1" strike="noStrike">
              <a:latin typeface="Arial"/>
            </a:endParaRPr>
          </a:p>
        </p:txBody>
      </p:sp>
      <p:sp>
        <p:nvSpPr>
          <p:cNvPr id="536" name="CustomShape 5"/>
          <p:cNvSpPr/>
          <p:nvPr/>
        </p:nvSpPr>
        <p:spPr>
          <a:xfrm>
            <a:off x="557280" y="2357640"/>
            <a:ext cx="8440920" cy="1850040"/>
          </a:xfrm>
          <a:prstGeom prst="rect">
            <a:avLst/>
          </a:prstGeom>
          <a:noFill/>
          <a:ln>
            <a:noFill/>
          </a:ln>
        </p:spPr>
        <p:style>
          <a:lnRef idx="0"/>
          <a:fillRef idx="0"/>
          <a:effectRef idx="0"/>
          <a:fontRef idx="minor"/>
        </p:style>
        <p:txBody>
          <a:bodyPr lIns="90000" rIns="90000" tIns="45000" bIns="45000">
            <a:spAutoFit/>
          </a:bodyPr>
          <a:p>
            <a:pPr>
              <a:lnSpc>
                <a:spcPct val="107000"/>
              </a:lnSpc>
            </a:pPr>
            <a:r>
              <a:rPr b="0" lang="en-US" sz="1800" spc="-1" strike="noStrike">
                <a:solidFill>
                  <a:srgbClr val="000000"/>
                </a:solidFill>
                <a:latin typeface="Calibri"/>
                <a:ea typeface="Calibri"/>
              </a:rPr>
              <a:t>Benefits of being a community member include:</a:t>
            </a:r>
            <a:endParaRPr b="0" lang="en-US" sz="1800" spc="-1" strike="noStrike">
              <a:latin typeface="Arial"/>
            </a:endParaRPr>
          </a:p>
          <a:p>
            <a:pPr lvl="1" marL="600120" indent="-255240">
              <a:lnSpc>
                <a:spcPct val="107000"/>
              </a:lnSpc>
              <a:buClr>
                <a:srgbClr val="000000"/>
              </a:buClr>
              <a:buFont typeface="Symbol"/>
              <a:buChar char=""/>
            </a:pPr>
            <a:r>
              <a:rPr b="0" lang="en-US" sz="1800" spc="-1" strike="noStrike">
                <a:solidFill>
                  <a:srgbClr val="000000"/>
                </a:solidFill>
                <a:latin typeface="Calibri"/>
                <a:ea typeface="Calibri"/>
              </a:rPr>
              <a:t>Communicate and collaborate with CompTIA staff and other instructors.</a:t>
            </a:r>
            <a:endParaRPr b="0" lang="en-US" sz="1800" spc="-1" strike="noStrike">
              <a:latin typeface="Arial"/>
            </a:endParaRPr>
          </a:p>
          <a:p>
            <a:pPr lvl="1" marL="600120" indent="-255240">
              <a:lnSpc>
                <a:spcPct val="107000"/>
              </a:lnSpc>
              <a:buClr>
                <a:srgbClr val="000000"/>
              </a:buClr>
              <a:buFont typeface="Symbol"/>
              <a:buChar char=""/>
            </a:pPr>
            <a:r>
              <a:rPr b="0" lang="en-US" sz="1800" spc="-1" strike="noStrike">
                <a:solidFill>
                  <a:srgbClr val="000000"/>
                </a:solidFill>
                <a:latin typeface="Calibri"/>
                <a:ea typeface="Calibri"/>
              </a:rPr>
              <a:t>Access resources for students to understand the value of getting certified. </a:t>
            </a:r>
            <a:endParaRPr b="0" lang="en-US" sz="1800" spc="-1" strike="noStrike">
              <a:latin typeface="Arial"/>
            </a:endParaRPr>
          </a:p>
          <a:p>
            <a:pPr lvl="1" marL="600120" indent="-255240">
              <a:lnSpc>
                <a:spcPct val="107000"/>
              </a:lnSpc>
              <a:buClr>
                <a:srgbClr val="000000"/>
              </a:buClr>
              <a:buFont typeface="Symbol"/>
              <a:buChar char=""/>
            </a:pPr>
            <a:r>
              <a:rPr b="0" lang="en-US" sz="1800" spc="-1" strike="noStrike">
                <a:solidFill>
                  <a:srgbClr val="000000"/>
                </a:solidFill>
                <a:latin typeface="Calibri"/>
                <a:ea typeface="Calibri"/>
              </a:rPr>
              <a:t>Receive complimentary training and tools from CompTIA to enrich your classroom. </a:t>
            </a:r>
            <a:endParaRPr b="0" lang="en-US" sz="1800" spc="-1" strike="noStrike">
              <a:latin typeface="Arial"/>
            </a:endParaRPr>
          </a:p>
          <a:p>
            <a:pPr lvl="1" marL="600120" indent="-255240">
              <a:lnSpc>
                <a:spcPct val="107000"/>
              </a:lnSpc>
              <a:buClr>
                <a:srgbClr val="000000"/>
              </a:buClr>
              <a:buFont typeface="Symbol"/>
              <a:buChar char=""/>
            </a:pPr>
            <a:r>
              <a:rPr b="0" lang="en-US" sz="1800" spc="-1" strike="noStrike">
                <a:solidFill>
                  <a:srgbClr val="000000"/>
                </a:solidFill>
                <a:latin typeface="Calibri"/>
                <a:ea typeface="Calibri"/>
              </a:rPr>
              <a:t>Become proficient at teaching CompTIA standards. </a:t>
            </a:r>
            <a:endParaRPr b="0" lang="en-US" sz="1800" spc="-1" strike="noStrike">
              <a:latin typeface="Arial"/>
            </a:endParaRPr>
          </a:p>
          <a:p>
            <a:pPr lvl="1" marL="600120" indent="-255240">
              <a:lnSpc>
                <a:spcPct val="107000"/>
              </a:lnSpc>
              <a:spcAft>
                <a:spcPts val="601"/>
              </a:spcAft>
              <a:buClr>
                <a:srgbClr val="000000"/>
              </a:buClr>
              <a:buFont typeface="Symbol"/>
              <a:buChar char=""/>
            </a:pPr>
            <a:r>
              <a:rPr b="0" lang="en-US" sz="1800" spc="-1" strike="noStrike">
                <a:solidFill>
                  <a:srgbClr val="000000"/>
                </a:solidFill>
                <a:latin typeface="Calibri"/>
                <a:ea typeface="Calibri"/>
              </a:rPr>
              <a:t>Share best practices and resources with each other. </a:t>
            </a:r>
            <a:endParaRPr b="0" lang="en-US" sz="1800" spc="-1" strike="noStrike">
              <a:latin typeface="Arial"/>
            </a:endParaRPr>
          </a:p>
        </p:txBody>
      </p:sp>
      <p:sp>
        <p:nvSpPr>
          <p:cNvPr id="537" name="CustomShape 6"/>
          <p:cNvSpPr/>
          <p:nvPr/>
        </p:nvSpPr>
        <p:spPr>
          <a:xfrm>
            <a:off x="3319920" y="4408200"/>
            <a:ext cx="2764800" cy="409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100" spc="-1" strike="noStrike">
                <a:solidFill>
                  <a:srgbClr val="ff0000"/>
                </a:solidFill>
                <a:latin typeface="Calibri"/>
                <a:ea typeface="DejaVu Sans"/>
              </a:rPr>
              <a:t>https://cin.comptia.org</a:t>
            </a:r>
            <a:endParaRPr b="0" lang="en-US" sz="2100" spc="-1" strike="noStrike">
              <a:latin typeface="Arial"/>
            </a:endParaRPr>
          </a:p>
        </p:txBody>
      </p:sp>
      <p:pic>
        <p:nvPicPr>
          <p:cNvPr id="538" name="Picture 31" descr="A close up of a logo&#10;&#10;Description automatically generated"/>
          <p:cNvPicPr/>
          <p:nvPr/>
        </p:nvPicPr>
        <p:blipFill>
          <a:blip r:embed="rId1"/>
          <a:srcRect l="0" t="29711" r="0" b="33350"/>
          <a:stretch/>
        </p:blipFill>
        <p:spPr>
          <a:xfrm>
            <a:off x="0" y="168840"/>
            <a:ext cx="4106160" cy="1515960"/>
          </a:xfrm>
          <a:prstGeom prst="rect">
            <a:avLst/>
          </a:prstGeom>
          <a:ln>
            <a:noFill/>
          </a:ln>
        </p:spPr>
      </p:pic>
      <p:pic>
        <p:nvPicPr>
          <p:cNvPr id="539" name="Picture 8" descr="A picture containing logo&#10;&#10;Description automatically generated"/>
          <p:cNvPicPr/>
          <p:nvPr/>
        </p:nvPicPr>
        <p:blipFill>
          <a:blip r:embed="rId2"/>
          <a:stretch/>
        </p:blipFill>
        <p:spPr>
          <a:xfrm>
            <a:off x="7253640" y="3709440"/>
            <a:ext cx="1210320" cy="89316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55"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What do the symbols </a:t>
            </a:r>
            <a:r>
              <a:rPr b="1" lang="en-US" sz="2000" spc="-1" strike="noStrike">
                <a:solidFill>
                  <a:srgbClr val="576068"/>
                </a:solidFill>
                <a:latin typeface="Calibri"/>
                <a:ea typeface="DejaVu Sans"/>
              </a:rPr>
              <a:t>&gt;&gt;</a:t>
            </a:r>
            <a:r>
              <a:rPr b="0" lang="en-US" sz="2000" spc="-1" strike="noStrike">
                <a:solidFill>
                  <a:srgbClr val="576068"/>
                </a:solidFill>
                <a:latin typeface="Calibri"/>
                <a:ea typeface="DejaVu Sans"/>
              </a:rPr>
              <a:t> do when used in redirection?</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 STDIN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 STDOUT and overwrite a file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Redirect STDOUT and append to a file</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Redirects mulitple lines to STDOUT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56"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05FE4B7-D128-442A-9A77-EB0C4E16EEA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a:t>
            </a:r>
            <a:endParaRPr b="0" lang="en-US" sz="2800" spc="-1" strike="noStrike">
              <a:latin typeface="Arial"/>
            </a:endParaRPr>
          </a:p>
        </p:txBody>
      </p:sp>
      <p:sp>
        <p:nvSpPr>
          <p:cNvPr id="658"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What does the symbol </a:t>
            </a:r>
            <a:r>
              <a:rPr b="1" lang="en-US" sz="2000" spc="-1" strike="noStrike">
                <a:solidFill>
                  <a:srgbClr val="576068"/>
                </a:solidFill>
                <a:latin typeface="Calibri"/>
                <a:ea typeface="DejaVu Sans"/>
              </a:rPr>
              <a:t>#</a:t>
            </a:r>
            <a:r>
              <a:rPr b="0" lang="en-US" sz="2000" spc="-1" strike="noStrike">
                <a:solidFill>
                  <a:srgbClr val="576068"/>
                </a:solidFill>
                <a:latin typeface="Calibri"/>
                <a:ea typeface="DejaVu Sans"/>
              </a:rPr>
              <a:t> do when used in programming?</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single line comment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loop operation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comparison operator</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variable or constant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59"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6235CCD-BEA7-4318-AA9D-7FF7AEE5C0CC}"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POLL - Answer</a:t>
            </a:r>
            <a:endParaRPr b="0" lang="en-US" sz="2800" spc="-1" strike="noStrike">
              <a:latin typeface="Arial"/>
            </a:endParaRPr>
          </a:p>
        </p:txBody>
      </p:sp>
      <p:sp>
        <p:nvSpPr>
          <p:cNvPr id="661"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a:solidFill>
                  <a:srgbClr val="576068"/>
                </a:solidFill>
                <a:latin typeface="Calibri"/>
                <a:ea typeface="DejaVu Sans"/>
              </a:rPr>
              <a:t>What does the symbol </a:t>
            </a:r>
            <a:r>
              <a:rPr b="1" lang="en-US" sz="2000" spc="-1" strike="noStrike">
                <a:solidFill>
                  <a:srgbClr val="576068"/>
                </a:solidFill>
                <a:latin typeface="Calibri"/>
                <a:ea typeface="DejaVu Sans"/>
              </a:rPr>
              <a:t>#</a:t>
            </a:r>
            <a:r>
              <a:rPr b="0" lang="en-US" sz="2000" spc="-1" strike="noStrike">
                <a:solidFill>
                  <a:srgbClr val="576068"/>
                </a:solidFill>
                <a:latin typeface="Calibri"/>
                <a:ea typeface="DejaVu Sans"/>
              </a:rPr>
              <a:t> do when used in programming?</a:t>
            </a:r>
            <a:endParaRPr b="0" lang="en-US" sz="2000" spc="-1" strike="noStrike">
              <a:latin typeface="Arial"/>
            </a:endParaRPr>
          </a:p>
          <a:p>
            <a:pPr>
              <a:lnSpc>
                <a:spcPct val="100000"/>
              </a:lnSpc>
              <a:spcBef>
                <a:spcPts val="1199"/>
              </a:spcBef>
            </a:pP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ff0000"/>
                </a:solidFill>
                <a:latin typeface="Calibri"/>
                <a:ea typeface="DejaVu Sans"/>
              </a:rPr>
              <a:t>Indicates a single line comment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loop operation</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comparison operator</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Indicates a variable or constant</a:t>
            </a:r>
            <a:endParaRPr b="0" lang="en-US" sz="2000" spc="-1" strike="noStrike">
              <a:latin typeface="Arial"/>
            </a:endParaRPr>
          </a:p>
          <a:p>
            <a:pPr marL="343080" indent="-339840">
              <a:lnSpc>
                <a:spcPct val="100000"/>
              </a:lnSpc>
              <a:spcBef>
                <a:spcPts val="1199"/>
              </a:spcBef>
              <a:buClr>
                <a:srgbClr val="576068"/>
              </a:buClr>
              <a:buSzPct val="80000"/>
              <a:buFont typeface="Wingdings" charset="2"/>
              <a:buAutoNum type="alphaLcPeriod"/>
            </a:pPr>
            <a:r>
              <a:rPr b="0" lang="en-US" sz="2000" spc="-1" strike="noStrike">
                <a:solidFill>
                  <a:srgbClr val="576068"/>
                </a:solidFill>
                <a:latin typeface="Calibri"/>
                <a:ea typeface="DejaVu Sans"/>
              </a:rPr>
              <a:t>None of the above</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62"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C737D0A-7C3E-4425-94AE-0F47916DCB2F}"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CustomShape 1"/>
          <p:cNvSpPr/>
          <p:nvPr/>
        </p:nvSpPr>
        <p:spPr>
          <a:xfrm>
            <a:off x="722160" y="1955160"/>
            <a:ext cx="7769160" cy="1018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64" name="CustomShape 2"/>
          <p:cNvSpPr/>
          <p:nvPr/>
        </p:nvSpPr>
        <p:spPr>
          <a:xfrm>
            <a:off x="722160" y="2977560"/>
            <a:ext cx="7769160" cy="38088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3.3</a:t>
            </a:r>
            <a:endParaRPr b="0" lang="en-US" sz="2000" spc="-1" strike="noStrike">
              <a:latin typeface="Arial"/>
            </a:endParaRPr>
          </a:p>
        </p:txBody>
      </p:sp>
      <p:sp>
        <p:nvSpPr>
          <p:cNvPr id="665" name="CustomShape 3"/>
          <p:cNvSpPr/>
          <p:nvPr/>
        </p:nvSpPr>
        <p:spPr>
          <a:xfrm>
            <a:off x="8424720" y="4767120"/>
            <a:ext cx="25884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90628E8-06ED-4865-8252-3011A899E43C}"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66" name="Picture 7" descr="Logo&#10;&#10;Description automatically generated with medium confidence"/>
          <p:cNvPicPr/>
          <p:nvPr/>
        </p:nvPicPr>
        <p:blipFill>
          <a:blip r:embed="rId1"/>
          <a:stretch/>
        </p:blipFill>
        <p:spPr>
          <a:xfrm>
            <a:off x="4898160" y="743040"/>
            <a:ext cx="3654360" cy="365436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3.3 - Given a scenario, perform basic version control using Git.</a:t>
            </a:r>
            <a:endParaRPr b="0" lang="en-US" sz="2800" spc="-1" strike="noStrike">
              <a:latin typeface="Arial"/>
            </a:endParaRPr>
          </a:p>
        </p:txBody>
      </p:sp>
      <p:sp>
        <p:nvSpPr>
          <p:cNvPr id="668" name="CustomShape 2"/>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071B6AD-E71C-49C3-B271-3115DC560297}"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69" name="" descr=""/>
          <p:cNvPicPr/>
          <p:nvPr/>
        </p:nvPicPr>
        <p:blipFill>
          <a:blip r:embed="rId1"/>
          <a:stretch/>
        </p:blipFill>
        <p:spPr>
          <a:xfrm>
            <a:off x="166320" y="1554840"/>
            <a:ext cx="8863200" cy="204912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3.3 - Given a scenario, perform basic version control using Git.</a:t>
            </a:r>
            <a:endParaRPr b="0" lang="en-US" sz="2800" spc="-1" strike="noStrike">
              <a:latin typeface="Arial"/>
            </a:endParaRPr>
          </a:p>
        </p:txBody>
      </p:sp>
      <p:sp>
        <p:nvSpPr>
          <p:cNvPr id="671"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clone – used to make a copy (or clone) of existing repo in new location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push – used to send (or push) local commits to the remote repo</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pull – used to fetch (or pull) content from remote repo and update local</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commit – used to save changes to a local repo</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add – used before commit to add changes to staging area</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checkout – lets a user navigate between branches in a repo</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branch – lets a user create, list, rename and delete branches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tag – lets a user add references to specific points in Git history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gitignore – not a command, a .gitignore file is created, edited and committed</a:t>
            </a:r>
            <a:endParaRPr b="0" lang="en-US" sz="2000" spc="-1" strike="noStrike">
              <a:latin typeface="Arial"/>
            </a:endParaRPr>
          </a:p>
        </p:txBody>
      </p:sp>
      <p:sp>
        <p:nvSpPr>
          <p:cNvPr id="672"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8C5FDF1-2C21-412F-A702-89088B8244C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CustomShape 1"/>
          <p:cNvSpPr/>
          <p:nvPr/>
        </p:nvSpPr>
        <p:spPr>
          <a:xfrm>
            <a:off x="722160" y="1955160"/>
            <a:ext cx="7769160" cy="1018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74" name="CustomShape 2"/>
          <p:cNvSpPr/>
          <p:nvPr/>
        </p:nvSpPr>
        <p:spPr>
          <a:xfrm>
            <a:off x="722160" y="2977560"/>
            <a:ext cx="7769160" cy="38088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3.4</a:t>
            </a:r>
            <a:endParaRPr b="0" lang="en-US" sz="2000" spc="-1" strike="noStrike">
              <a:latin typeface="Arial"/>
            </a:endParaRPr>
          </a:p>
        </p:txBody>
      </p:sp>
      <p:sp>
        <p:nvSpPr>
          <p:cNvPr id="675" name="CustomShape 3"/>
          <p:cNvSpPr/>
          <p:nvPr/>
        </p:nvSpPr>
        <p:spPr>
          <a:xfrm>
            <a:off x="8424720" y="4767120"/>
            <a:ext cx="25884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95EDBC5-871E-4AEC-B586-47ABCC88346F}"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76" name="Picture 7" descr="Logo&#10;&#10;Description automatically generated with medium confidence"/>
          <p:cNvPicPr/>
          <p:nvPr/>
        </p:nvPicPr>
        <p:blipFill>
          <a:blip r:embed="rId1"/>
          <a:stretch/>
        </p:blipFill>
        <p:spPr>
          <a:xfrm>
            <a:off x="4898160" y="743040"/>
            <a:ext cx="3654360" cy="365436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3.4 - Summarize common infrastructure as code technologies.</a:t>
            </a:r>
            <a:endParaRPr b="0" lang="en-US" sz="2800" spc="-1" strike="noStrike">
              <a:latin typeface="Arial"/>
            </a:endParaRPr>
          </a:p>
        </p:txBody>
      </p:sp>
      <p:sp>
        <p:nvSpPr>
          <p:cNvPr id="678" name="CustomShape 2"/>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259EDCA-A276-4BC5-87AC-2465045442A1}"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79" name="" descr=""/>
          <p:cNvPicPr/>
          <p:nvPr/>
        </p:nvPicPr>
        <p:blipFill>
          <a:blip r:embed="rId1"/>
          <a:stretch/>
        </p:blipFill>
        <p:spPr>
          <a:xfrm>
            <a:off x="169560" y="1434240"/>
            <a:ext cx="8856720" cy="229032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3.4 - Summarize common infrastructure as code technologies.</a:t>
            </a:r>
            <a:endParaRPr b="0" lang="en-US" sz="2800" spc="-1" strike="noStrike">
              <a:latin typeface="Arial"/>
            </a:endParaRPr>
          </a:p>
        </p:txBody>
      </p:sp>
      <p:sp>
        <p:nvSpPr>
          <p:cNvPr id="681"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File formats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YAML Ain’t Markup Language (YAML) - is a human-readable data-serialization language that is used for configuration files and with applications when data is being stored or transmitted.</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 JavaScript Object Notation (JSON) - is an open standard file and data interchange format that uses human-readable text to store and transmit data objects consisting of attribute–value pairs.</a:t>
            </a:r>
            <a:endParaRPr b="0" lang="en-US" sz="2000" spc="-1" strike="noStrike">
              <a:latin typeface="Arial"/>
            </a:endParaRPr>
          </a:p>
        </p:txBody>
      </p:sp>
      <p:sp>
        <p:nvSpPr>
          <p:cNvPr id="682"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269A07A-BCD7-4EDD-A169-8321C778F0CF}"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3.4 - Summarize common infrastructure as code technologies.</a:t>
            </a:r>
            <a:endParaRPr b="0" lang="en-US" sz="2800" spc="-1" strike="noStrike">
              <a:latin typeface="Arial"/>
            </a:endParaRPr>
          </a:p>
        </p:txBody>
      </p:sp>
      <p:sp>
        <p:nvSpPr>
          <p:cNvPr id="684"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Utilities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Ansible - is an open-source suite of software tools (including software provisioning, configuration management, and application deployment functionality) that enables infrastructure as code.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Puppet - is a software configuration management tool which uses its own language to describe system configuration.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Chef - is a configuration management tool that uses pure-Ruby, domain-specific language for writing system configuration "recipes".</a:t>
            </a:r>
            <a:endParaRPr b="0" lang="en-US" sz="2000" spc="-1" strike="noStrike">
              <a:latin typeface="Arial"/>
            </a:endParaRPr>
          </a:p>
        </p:txBody>
      </p:sp>
      <p:sp>
        <p:nvSpPr>
          <p:cNvPr id="685"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A66B2EC-1E1E-4B67-9BC6-75803B863D0E}"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0" name="CustomShape 1"/>
          <p:cNvSpPr/>
          <p:nvPr/>
        </p:nvSpPr>
        <p:spPr>
          <a:xfrm>
            <a:off x="0" y="3240"/>
            <a:ext cx="9140760" cy="514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41" name="CustomShape 2"/>
          <p:cNvSpPr/>
          <p:nvPr/>
        </p:nvSpPr>
        <p:spPr>
          <a:xfrm>
            <a:off x="628560" y="273960"/>
            <a:ext cx="7883280" cy="99108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3300" spc="-1" strike="noStrike">
                <a:solidFill>
                  <a:srgbClr val="000000"/>
                </a:solidFill>
                <a:latin typeface="Calibri Light"/>
                <a:ea typeface="DejaVu Sans"/>
              </a:rPr>
              <a:t>Qualifications for Exam Voucher Distribution</a:t>
            </a:r>
            <a:endParaRPr b="0" lang="en-US" sz="3300" spc="-1" strike="noStrike">
              <a:latin typeface="Arial"/>
            </a:endParaRPr>
          </a:p>
        </p:txBody>
      </p:sp>
      <p:pic>
        <p:nvPicPr>
          <p:cNvPr id="542" name="Picture 28" descr=""/>
          <p:cNvPicPr/>
          <p:nvPr/>
        </p:nvPicPr>
        <p:blipFill>
          <a:blip r:embed="rId1"/>
          <a:srcRect l="9657" t="0" r="23591" b="0"/>
          <a:stretch/>
        </p:blipFill>
        <p:spPr>
          <a:xfrm>
            <a:off x="5136840" y="1328400"/>
            <a:ext cx="3375360" cy="3375360"/>
          </a:xfrm>
          <a:prstGeom prst="rect">
            <a:avLst/>
          </a:prstGeom>
          <a:ln>
            <a:noFill/>
          </a:ln>
        </p:spPr>
      </p:pic>
      <p:sp>
        <p:nvSpPr>
          <p:cNvPr id="543" name="CustomShape 3"/>
          <p:cNvSpPr/>
          <p:nvPr/>
        </p:nvSpPr>
        <p:spPr>
          <a:xfrm flipV="1" rot="21189000">
            <a:off x="5235120" y="1442520"/>
            <a:ext cx="3414240" cy="341496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544" name="CustomShape 4"/>
          <p:cNvSpPr/>
          <p:nvPr/>
        </p:nvSpPr>
        <p:spPr>
          <a:xfrm>
            <a:off x="7725600" y="1476720"/>
            <a:ext cx="496800" cy="483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2374690236"/>
              </p:ext>
            </p:extLst>
          </p:nvPr>
        </p:nvGraphicFramePr>
        <p:xfrm>
          <a:off x="628560" y="1369080"/>
          <a:ext cx="4041720" cy="326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3.4 - Summarize common infrastructure as code technologies.</a:t>
            </a:r>
            <a:endParaRPr b="0" lang="en-US" sz="2800" spc="-1" strike="noStrike">
              <a:latin typeface="Arial"/>
            </a:endParaRPr>
          </a:p>
        </p:txBody>
      </p:sp>
      <p:sp>
        <p:nvSpPr>
          <p:cNvPr id="687"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Utilities - continued</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SaltStack - Python-based, open-source software for event-driven IT automation, remote task execution, and configuration management.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Terraform - another IaC tool which uses Hashicorp Configuration Language or JSON.</a:t>
            </a:r>
            <a:endParaRPr b="0" lang="en-US" sz="2000" spc="-1" strike="noStrike">
              <a:latin typeface="Arial"/>
            </a:endParaRPr>
          </a:p>
        </p:txBody>
      </p:sp>
      <p:sp>
        <p:nvSpPr>
          <p:cNvPr id="688"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886019D-D08B-466D-8386-B00894CCE1A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3.4 - Summarize common infrastructure as code technologies.</a:t>
            </a:r>
            <a:endParaRPr b="0" lang="en-US" sz="2800" spc="-1" strike="noStrike">
              <a:latin typeface="Arial"/>
            </a:endParaRPr>
          </a:p>
        </p:txBody>
      </p:sp>
      <p:sp>
        <p:nvSpPr>
          <p:cNvPr id="690"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Continuous integration/continuous deployment (CI/CD)</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Use cases - to frequently deliver apps to customers by introducing automation into the stages of app development.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Advanced Git topics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merge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rebase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The official Git manual states that rebase “reapplies commits on top of another base branch,” whereas merge “joins two or more development histories together.” The key difference between merge and rebase is that while merge preserves history as it happened, rebase rewrites it.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Pull requests – where contributor asks for a review and merge of code</a:t>
            </a:r>
            <a:endParaRPr b="0" lang="en-US" sz="2000" spc="-1" strike="noStrike">
              <a:latin typeface="Arial"/>
            </a:endParaRPr>
          </a:p>
        </p:txBody>
      </p:sp>
      <p:sp>
        <p:nvSpPr>
          <p:cNvPr id="691"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C05FE38-1B7F-4D42-94E5-A16CE260D55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CustomShape 1"/>
          <p:cNvSpPr/>
          <p:nvPr/>
        </p:nvSpPr>
        <p:spPr>
          <a:xfrm>
            <a:off x="722160" y="1955160"/>
            <a:ext cx="7769160" cy="10184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93" name="CustomShape 2"/>
          <p:cNvSpPr/>
          <p:nvPr/>
        </p:nvSpPr>
        <p:spPr>
          <a:xfrm>
            <a:off x="722160" y="2977560"/>
            <a:ext cx="7769160" cy="38088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3.5</a:t>
            </a:r>
            <a:endParaRPr b="0" lang="en-US" sz="2000" spc="-1" strike="noStrike">
              <a:latin typeface="Arial"/>
            </a:endParaRPr>
          </a:p>
        </p:txBody>
      </p:sp>
      <p:sp>
        <p:nvSpPr>
          <p:cNvPr id="694" name="CustomShape 3"/>
          <p:cNvSpPr/>
          <p:nvPr/>
        </p:nvSpPr>
        <p:spPr>
          <a:xfrm>
            <a:off x="8424720" y="4767120"/>
            <a:ext cx="25884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0F2207B-6422-43E9-9BC7-6180043174B5}"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95" name="Picture 7" descr="Logo&#10;&#10;Description automatically generated with medium confidence"/>
          <p:cNvPicPr/>
          <p:nvPr/>
        </p:nvPicPr>
        <p:blipFill>
          <a:blip r:embed="rId1"/>
          <a:stretch/>
        </p:blipFill>
        <p:spPr>
          <a:xfrm>
            <a:off x="4898160" y="743040"/>
            <a:ext cx="3654360" cy="365436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3.5 - Summarize container, cloud, and orchestration concepts.</a:t>
            </a:r>
            <a:endParaRPr b="0" lang="en-US" sz="2800" spc="-1" strike="noStrike">
              <a:latin typeface="Arial"/>
            </a:endParaRPr>
          </a:p>
        </p:txBody>
      </p:sp>
      <p:sp>
        <p:nvSpPr>
          <p:cNvPr id="697" name="CustomShape 2"/>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2824A3B-E632-4637-8FF6-98A53FBBA945}"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98" name="" descr=""/>
          <p:cNvPicPr/>
          <p:nvPr/>
        </p:nvPicPr>
        <p:blipFill>
          <a:blip r:embed="rId1"/>
          <a:stretch/>
        </p:blipFill>
        <p:spPr>
          <a:xfrm>
            <a:off x="178920" y="1593000"/>
            <a:ext cx="8837640" cy="197280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3.5 - Summarize container, cloud, and orchestration concepts.</a:t>
            </a:r>
            <a:endParaRPr b="0" lang="en-US" sz="2800" spc="-1" strike="noStrike">
              <a:latin typeface="Arial"/>
            </a:endParaRPr>
          </a:p>
        </p:txBody>
      </p:sp>
      <p:sp>
        <p:nvSpPr>
          <p:cNvPr id="700"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Kubernetes benefits and application use cases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Pods -  the smallest deployable units of computing that you can create and manage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Sidecars -  containers that are needed to run alongside the main container.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Ambassador containers - a sidecar container that is in charge of proxying connections from the application container to other services.</a:t>
            </a:r>
            <a:endParaRPr b="0" lang="en-US" sz="2000" spc="-1" strike="noStrike">
              <a:latin typeface="Arial"/>
            </a:endParaRPr>
          </a:p>
          <a:p>
            <a:pPr>
              <a:lnSpc>
                <a:spcPct val="100000"/>
              </a:lnSpc>
            </a:pPr>
            <a:endParaRPr b="0" lang="en-US" sz="2000" spc="-1" strike="noStrike">
              <a:latin typeface="Arial"/>
            </a:endParaRPr>
          </a:p>
        </p:txBody>
      </p:sp>
      <p:sp>
        <p:nvSpPr>
          <p:cNvPr id="701"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BCE024B-EC7E-4B25-89DF-7557BFBF366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3.5 - Summarize container, cloud, and orchestration concepts.</a:t>
            </a:r>
            <a:endParaRPr b="0" lang="en-US" sz="2800" spc="-1" strike="noStrike">
              <a:latin typeface="Arial"/>
            </a:endParaRPr>
          </a:p>
        </p:txBody>
      </p:sp>
      <p:sp>
        <p:nvSpPr>
          <p:cNvPr id="703"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Kubernetes Single-node, multicontainer use cases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Single Cluster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Pros: Easy Admin, Cheap, Efficient use of resources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Cons: Too many users, Security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Multiple Clusters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Pros: Improves scalability, app isolation, effective management, better security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Cons: Difficult Admin, Cost, Less optimal use of resources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Compose – Docker Compose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Kompose is a conversion tool for Docker Compose to container orchestrators such as Kubernetes</a:t>
            </a:r>
            <a:endParaRPr b="0" lang="en-US" sz="2000" spc="-1" strike="noStrike">
              <a:latin typeface="Arial"/>
            </a:endParaRPr>
          </a:p>
        </p:txBody>
      </p:sp>
      <p:sp>
        <p:nvSpPr>
          <p:cNvPr id="704"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F7CD1F9-D012-4097-810A-BF3C478AF8BC}"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3.5 - Summarize container, cloud, and orchestration concepts.</a:t>
            </a:r>
            <a:endParaRPr b="0" lang="en-US" sz="2800" spc="-1" strike="noStrike">
              <a:latin typeface="Arial"/>
            </a:endParaRPr>
          </a:p>
        </p:txBody>
      </p:sp>
      <p:sp>
        <p:nvSpPr>
          <p:cNvPr id="706"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Container persistent storage – Containers by default have limited to no persistent storage, if needed it has to be configured.</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Container networks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Overlay networks - an overlay network simply involves another layer of encapsulation for network traffic.</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Bridging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Network address translation (NAT)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Host</a:t>
            </a:r>
            <a:endParaRPr b="0" lang="en-US" sz="2000" spc="-1" strike="noStrike">
              <a:latin typeface="Arial"/>
            </a:endParaRPr>
          </a:p>
        </p:txBody>
      </p:sp>
      <p:sp>
        <p:nvSpPr>
          <p:cNvPr id="707"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1714DE7-E45D-4418-902B-B0309087635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3.5 - Summarize container, cloud, and orchestration concepts.</a:t>
            </a:r>
            <a:endParaRPr b="0" lang="en-US" sz="2800" spc="-1" strike="noStrike">
              <a:latin typeface="Arial"/>
            </a:endParaRPr>
          </a:p>
        </p:txBody>
      </p:sp>
      <p:sp>
        <p:nvSpPr>
          <p:cNvPr id="709"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Service mesh - enables services to detect each other and communicate.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Bootstrapping - getting the initial cluster up and running, there are mulitple ways to do this in Kubernetes.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Cloud-init - a utility for instance initialization.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Container registries - a repository, or collection of repositories, used to store container images for Kubernetes.</a:t>
            </a:r>
            <a:endParaRPr b="0" lang="en-US" sz="2000" spc="-1" strike="noStrike">
              <a:latin typeface="Arial"/>
            </a:endParaRPr>
          </a:p>
        </p:txBody>
      </p:sp>
      <p:sp>
        <p:nvSpPr>
          <p:cNvPr id="710"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0650F9E-D958-4202-8DE6-32EABF277FC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CustomShape 1"/>
          <p:cNvSpPr/>
          <p:nvPr/>
        </p:nvSpPr>
        <p:spPr>
          <a:xfrm>
            <a:off x="457200" y="205920"/>
            <a:ext cx="8227080" cy="8546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For Next Class</a:t>
            </a:r>
            <a:endParaRPr b="0" lang="en-US" sz="2800" spc="-1" strike="noStrike">
              <a:latin typeface="Arial"/>
            </a:endParaRPr>
          </a:p>
        </p:txBody>
      </p:sp>
      <p:sp>
        <p:nvSpPr>
          <p:cNvPr id="712" name="CustomShape 2"/>
          <p:cNvSpPr/>
          <p:nvPr/>
        </p:nvSpPr>
        <p:spPr>
          <a:xfrm>
            <a:off x="457200" y="1200240"/>
            <a:ext cx="8227080" cy="339192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Remember, we have class tomorrow and then the last class will be a week from this Tuesday.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Next class is Tuesday 8/23/22 and we will cover:</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4.1</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4.2</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4.3</a:t>
            </a:r>
            <a:endParaRPr b="0" lang="en-US" sz="2000" spc="-1" strike="noStrike">
              <a:latin typeface="Arial"/>
            </a:endParaRPr>
          </a:p>
        </p:txBody>
      </p:sp>
      <p:sp>
        <p:nvSpPr>
          <p:cNvPr id="713" name="CustomShape 3"/>
          <p:cNvSpPr/>
          <p:nvPr/>
        </p:nvSpPr>
        <p:spPr>
          <a:xfrm>
            <a:off x="8436960" y="4767120"/>
            <a:ext cx="247320" cy="27144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824C36B-FF58-41D2-9A21-F49687DEFE3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Discussion time: Please type your questions in chat</a:t>
            </a:r>
            <a:endParaRPr b="0" lang="en-US" sz="2800" spc="-1" strike="noStrike">
              <a:latin typeface="Arial"/>
            </a:endParaRPr>
          </a:p>
        </p:txBody>
      </p:sp>
      <p:sp>
        <p:nvSpPr>
          <p:cNvPr id="715" name="CustomShape 2"/>
          <p:cNvSpPr/>
          <p:nvPr/>
        </p:nvSpPr>
        <p:spPr>
          <a:xfrm>
            <a:off x="457200" y="1200240"/>
            <a:ext cx="8226360" cy="3391200"/>
          </a:xfrm>
          <a:prstGeom prst="rect">
            <a:avLst/>
          </a:prstGeom>
          <a:noFill/>
          <a:ln>
            <a:noFill/>
          </a:ln>
        </p:spPr>
        <p:style>
          <a:lnRef idx="0"/>
          <a:fillRef idx="0"/>
          <a:effectRef idx="0"/>
          <a:fontRef idx="minor"/>
        </p:style>
        <p:txBody>
          <a:bodyPr lIns="0" rIns="90000" tIns="45000" bIns="45000">
            <a:noAutofit/>
          </a:bodyPr>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Questions over content.</a:t>
            </a:r>
            <a:endParaRPr b="0" lang="en-US" sz="2000" spc="-1" strike="noStrike">
              <a:latin typeface="Arial"/>
            </a:endParaRPr>
          </a:p>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Share you experience.</a:t>
            </a:r>
            <a:endParaRPr b="0" lang="en-US" sz="2000" spc="-1" strike="noStrike">
              <a:latin typeface="Arial"/>
            </a:endParaRPr>
          </a:p>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What would you like to see </a:t>
            </a:r>
            <a:br/>
            <a:r>
              <a:rPr b="0" lang="en-US" sz="2000" spc="-1" strike="noStrike">
                <a:solidFill>
                  <a:srgbClr val="576068"/>
                </a:solidFill>
                <a:latin typeface="Calibri"/>
                <a:ea typeface="DejaVu Sans"/>
              </a:rPr>
              <a:t>different moving forward? </a:t>
            </a:r>
            <a:endParaRPr b="0" lang="en-US" sz="2000" spc="-1" strike="noStrike">
              <a:latin typeface="Arial"/>
            </a:endParaRPr>
          </a:p>
        </p:txBody>
      </p:sp>
      <p:sp>
        <p:nvSpPr>
          <p:cNvPr id="716" name="CustomShape 3"/>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78158C1-7B7F-4A67-9D0C-3634B2353A85}"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17" name="Picture 5" descr="A picture containing clipart&#10;&#10;Description generated with very high confidence"/>
          <p:cNvPicPr/>
          <p:nvPr/>
        </p:nvPicPr>
        <p:blipFill>
          <a:blip r:embed="rId1"/>
          <a:stretch/>
        </p:blipFill>
        <p:spPr>
          <a:xfrm>
            <a:off x="4224960" y="1536120"/>
            <a:ext cx="4759200" cy="2225520"/>
          </a:xfrm>
          <a:prstGeom prst="rect">
            <a:avLst/>
          </a:prstGeom>
          <a:ln>
            <a:noFill/>
          </a:ln>
        </p:spPr>
      </p:pic>
      <p:sp>
        <p:nvSpPr>
          <p:cNvPr id="718" name="CustomShape 4"/>
          <p:cNvSpPr/>
          <p:nvPr/>
        </p:nvSpPr>
        <p:spPr>
          <a:xfrm>
            <a:off x="2121120" y="3764880"/>
            <a:ext cx="4654440" cy="582480"/>
          </a:xfrm>
          <a:prstGeom prst="round2DiagRect">
            <a:avLst>
              <a:gd name="adj1" fmla="val 16667"/>
              <a:gd name="adj2" fmla="val 0"/>
            </a:avLst>
          </a:prstGeom>
          <a:noFill/>
          <a:ln w="28440">
            <a:solidFill>
              <a:schemeClr val="accent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9" name="CustomShape 5"/>
          <p:cNvSpPr/>
          <p:nvPr/>
        </p:nvSpPr>
        <p:spPr>
          <a:xfrm>
            <a:off x="2243160" y="3803400"/>
            <a:ext cx="465444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Calibri"/>
                <a:ea typeface="DejaVu Sans"/>
              </a:rPr>
              <a:t>Let’s keep the conversation going in the CompTIA Instructor Forum: https://cin.comptia.org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5" name="Picture 5" descr="A close up of a keyboard&#10;&#10;Description automatically generated"/>
          <p:cNvPicPr/>
          <p:nvPr/>
        </p:nvPicPr>
        <p:blipFill>
          <a:blip r:embed="rId1"/>
          <a:stretch/>
        </p:blipFill>
        <p:spPr>
          <a:xfrm>
            <a:off x="0" y="4680"/>
            <a:ext cx="6310080" cy="2102760"/>
          </a:xfrm>
          <a:prstGeom prst="rect">
            <a:avLst/>
          </a:prstGeom>
          <a:ln>
            <a:noFill/>
          </a:ln>
        </p:spPr>
      </p:pic>
      <p:sp>
        <p:nvSpPr>
          <p:cNvPr id="546" name="CustomShape 1"/>
          <p:cNvSpPr/>
          <p:nvPr/>
        </p:nvSpPr>
        <p:spPr>
          <a:xfrm>
            <a:off x="789120" y="2226600"/>
            <a:ext cx="5260320" cy="455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2400" spc="-1" strike="noStrike">
                <a:solidFill>
                  <a:srgbClr val="ff0000"/>
                </a:solidFill>
                <a:latin typeface="Calibri"/>
                <a:ea typeface="DejaVu Sans"/>
              </a:rPr>
              <a:t>Project+ PK0-005 Sneak Peek</a:t>
            </a:r>
            <a:endParaRPr b="0" lang="en-US" sz="2400" spc="-1" strike="noStrike">
              <a:latin typeface="Arial"/>
            </a:endParaRPr>
          </a:p>
        </p:txBody>
      </p:sp>
      <p:sp>
        <p:nvSpPr>
          <p:cNvPr id="547" name="CustomShape 2"/>
          <p:cNvSpPr/>
          <p:nvPr/>
        </p:nvSpPr>
        <p:spPr>
          <a:xfrm>
            <a:off x="268560" y="2844360"/>
            <a:ext cx="6037920" cy="1736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e01921"/>
                </a:solidFill>
                <a:latin typeface="Calibri"/>
                <a:ea typeface="DejaVu Sans"/>
              </a:rPr>
              <a:t>What: </a:t>
            </a:r>
            <a:r>
              <a:rPr b="0" lang="en-US" sz="1800" spc="-1" strike="noStrike">
                <a:solidFill>
                  <a:srgbClr val="000000"/>
                </a:solidFill>
                <a:latin typeface="Calibri"/>
                <a:ea typeface="DejaVu Sans"/>
              </a:rPr>
              <a:t>two-hour webinar investigating updated certification</a:t>
            </a:r>
            <a:endParaRPr b="0" lang="en-US" sz="1800" spc="-1" strike="noStrike">
              <a:latin typeface="Arial"/>
            </a:endParaRPr>
          </a:p>
          <a:p>
            <a:pPr>
              <a:lnSpc>
                <a:spcPct val="100000"/>
              </a:lnSpc>
            </a:pPr>
            <a:r>
              <a:rPr b="0" lang="en-US" sz="1800" spc="-1" strike="noStrike">
                <a:solidFill>
                  <a:srgbClr val="e01921"/>
                </a:solidFill>
                <a:latin typeface="Calibri"/>
                <a:ea typeface="DejaVu Sans"/>
              </a:rPr>
              <a:t>When: </a:t>
            </a:r>
            <a:r>
              <a:rPr b="0" lang="en-US" sz="1800" spc="-1" strike="noStrike">
                <a:solidFill>
                  <a:srgbClr val="000000"/>
                </a:solidFill>
                <a:latin typeface="Calibri"/>
                <a:ea typeface="DejaVu Sans"/>
              </a:rPr>
              <a:t>Wednesday, September 7, 11:00 AM CST</a:t>
            </a:r>
            <a:endParaRPr b="0" lang="en-US" sz="1800" spc="-1" strike="noStrike">
              <a:latin typeface="Arial"/>
            </a:endParaRPr>
          </a:p>
          <a:p>
            <a:pPr>
              <a:lnSpc>
                <a:spcPct val="100000"/>
              </a:lnSpc>
            </a:pPr>
            <a:r>
              <a:rPr b="0" lang="en-US" sz="1800" spc="-1" strike="noStrike">
                <a:solidFill>
                  <a:srgbClr val="e01921"/>
                </a:solidFill>
                <a:latin typeface="Calibri"/>
                <a:ea typeface="DejaVu Sans"/>
              </a:rPr>
              <a:t>Where: </a:t>
            </a:r>
            <a:r>
              <a:rPr b="0" lang="en-US" sz="1800" spc="-1" strike="noStrike">
                <a:solidFill>
                  <a:srgbClr val="000000"/>
                </a:solidFill>
                <a:latin typeface="Calibri"/>
                <a:ea typeface="DejaVu Sans"/>
              </a:rPr>
              <a:t>ON24</a:t>
            </a:r>
            <a:endParaRPr b="0" lang="en-US" sz="1800" spc="-1" strike="noStrike">
              <a:latin typeface="Arial"/>
            </a:endParaRPr>
          </a:p>
          <a:p>
            <a:pPr>
              <a:lnSpc>
                <a:spcPct val="100000"/>
              </a:lnSpc>
            </a:pPr>
            <a:r>
              <a:rPr b="0" lang="en-US" sz="1800" spc="-1" strike="noStrike">
                <a:solidFill>
                  <a:srgbClr val="e01921"/>
                </a:solidFill>
                <a:latin typeface="Calibri"/>
                <a:ea typeface="DejaVu Sans"/>
              </a:rPr>
              <a:t>Who: </a:t>
            </a:r>
            <a:r>
              <a:rPr b="0" lang="en-US" sz="1800" spc="-1" strike="noStrike">
                <a:solidFill>
                  <a:srgbClr val="000000"/>
                </a:solidFill>
                <a:latin typeface="Calibri"/>
                <a:ea typeface="DejaVu Sans"/>
              </a:rPr>
              <a:t>Rick Butler, Intellitec College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455e"/>
                </a:solidFill>
                <a:latin typeface="Calibri"/>
                <a:ea typeface="DejaVu Sans"/>
              </a:rPr>
              <a:t>Registr:</a:t>
            </a:r>
            <a:r>
              <a:rPr b="0" lang="en-US" sz="1800" spc="-1" strike="noStrike">
                <a:solidFill>
                  <a:srgbClr val="000000"/>
                </a:solidFill>
                <a:latin typeface="Calibri"/>
                <a:ea typeface="DejaVu Sans"/>
              </a:rPr>
              <a:t> </a:t>
            </a:r>
            <a:r>
              <a:rPr b="0" lang="en-US" sz="1800" spc="-1" strike="noStrike" u="sng">
                <a:solidFill>
                  <a:srgbClr val="e2161a"/>
                </a:solidFill>
                <a:uFillTx/>
                <a:latin typeface="Calibri"/>
                <a:ea typeface="DejaVu Sans"/>
                <a:hlinkClick r:id="rId2"/>
              </a:rPr>
              <a:t>https://bit.ly/CINSP-ProjectPlus2022</a:t>
            </a:r>
            <a:r>
              <a:rPr b="0" lang="en-US" sz="1800" spc="-1" strike="noStrike">
                <a:solidFill>
                  <a:srgbClr val="000000"/>
                </a:solidFill>
                <a:latin typeface="Calibri"/>
                <a:ea typeface="DejaVu Sans"/>
              </a:rPr>
              <a:t>  OR Scan QR Code</a:t>
            </a:r>
            <a:endParaRPr b="0" lang="en-US" sz="1800" spc="-1" strike="noStrike">
              <a:latin typeface="Arial"/>
            </a:endParaRPr>
          </a:p>
        </p:txBody>
      </p:sp>
      <p:pic>
        <p:nvPicPr>
          <p:cNvPr id="548" name="Picture 2" descr="Logo&#10;&#10;Description automatically generated"/>
          <p:cNvPicPr/>
          <p:nvPr/>
        </p:nvPicPr>
        <p:blipFill>
          <a:blip r:embed="rId3"/>
          <a:stretch/>
        </p:blipFill>
        <p:spPr>
          <a:xfrm>
            <a:off x="6102000" y="552240"/>
            <a:ext cx="2810520" cy="2336040"/>
          </a:xfrm>
          <a:prstGeom prst="rect">
            <a:avLst/>
          </a:prstGeom>
          <a:ln>
            <a:noFill/>
          </a:ln>
        </p:spPr>
      </p:pic>
      <p:pic>
        <p:nvPicPr>
          <p:cNvPr id="549" name="Picture 6" descr="Qr code&#10;&#10;Description automatically generated"/>
          <p:cNvPicPr/>
          <p:nvPr/>
        </p:nvPicPr>
        <p:blipFill>
          <a:blip r:embed="rId4"/>
          <a:stretch/>
        </p:blipFill>
        <p:spPr>
          <a:xfrm>
            <a:off x="6325200" y="2889000"/>
            <a:ext cx="1877400" cy="18774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5211000" y="3238200"/>
            <a:ext cx="241452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Host:</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Stephen Schneiter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Instructor Network Program Manager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CompTIA</a:t>
            </a:r>
            <a:endParaRPr b="0" lang="en-US" sz="1050" spc="-1" strike="noStrike">
              <a:latin typeface="Arial"/>
            </a:endParaRPr>
          </a:p>
          <a:p>
            <a:pPr>
              <a:lnSpc>
                <a:spcPct val="100000"/>
              </a:lnSpc>
            </a:pPr>
            <a:r>
              <a:rPr b="0" lang="en-US" sz="1050" spc="-1" strike="noStrike" u="sng">
                <a:solidFill>
                  <a:srgbClr val="e2161a"/>
                </a:solidFill>
                <a:uFillTx/>
                <a:latin typeface="Calibri"/>
                <a:ea typeface="DejaVu Sans"/>
                <a:hlinkClick r:id="rId1"/>
              </a:rPr>
              <a:t>sschneiter@comptia.org</a:t>
            </a:r>
            <a:r>
              <a:rPr b="0" lang="en-US" sz="1050" spc="-1" strike="noStrike">
                <a:solidFill>
                  <a:srgbClr val="000000"/>
                </a:solidFill>
                <a:latin typeface="Calibri"/>
                <a:ea typeface="DejaVu Sans"/>
              </a:rPr>
              <a:t> </a:t>
            </a:r>
            <a:endParaRPr b="0" lang="en-US" sz="1050" spc="-1" strike="noStrike">
              <a:latin typeface="Arial"/>
            </a:endParaRPr>
          </a:p>
        </p:txBody>
      </p:sp>
      <p:sp>
        <p:nvSpPr>
          <p:cNvPr id="551" name="CustomShape 2"/>
          <p:cNvSpPr/>
          <p:nvPr/>
        </p:nvSpPr>
        <p:spPr>
          <a:xfrm>
            <a:off x="1754280" y="3238200"/>
            <a:ext cx="317952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Instructor: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 McWhorter</a:t>
            </a:r>
            <a:br/>
            <a:r>
              <a:rPr b="0" lang="en-US" sz="1050" spc="-1" strike="noStrike">
                <a:solidFill>
                  <a:srgbClr val="000000"/>
                </a:solidFill>
                <a:latin typeface="Calibri"/>
                <a:ea typeface="DejaVu Sans"/>
              </a:rPr>
              <a:t>Chief Technology Officer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Covered 6 LLC | DGP International </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lee@covered6.com</a:t>
            </a:r>
            <a:endParaRPr b="0" lang="en-US" sz="1050" spc="-1" strike="noStrike">
              <a:latin typeface="Arial"/>
            </a:endParaRPr>
          </a:p>
        </p:txBody>
      </p:sp>
      <p:sp>
        <p:nvSpPr>
          <p:cNvPr id="552" name="CustomShape 3"/>
          <p:cNvSpPr/>
          <p:nvPr/>
        </p:nvSpPr>
        <p:spPr>
          <a:xfrm>
            <a:off x="4836960" y="1149480"/>
            <a:ext cx="1963800" cy="1963800"/>
          </a:xfrm>
          <a:prstGeom prst="ellipse">
            <a:avLst/>
          </a:prstGeom>
          <a:blipFill rotWithShape="0">
            <a:blip r:embed="rId2"/>
            <a:stretch>
              <a:fillRect/>
            </a:stretch>
          </a:blipFill>
          <a:ln>
            <a:noFill/>
          </a:ln>
        </p:spPr>
        <p:style>
          <a:lnRef idx="0"/>
          <a:fillRef idx="0"/>
          <a:effectRef idx="0"/>
          <a:fontRef idx="minor"/>
        </p:style>
      </p:sp>
      <p:sp>
        <p:nvSpPr>
          <p:cNvPr id="553" name="CustomShape 4"/>
          <p:cNvSpPr/>
          <p:nvPr/>
        </p:nvSpPr>
        <p:spPr>
          <a:xfrm>
            <a:off x="1463040" y="1149480"/>
            <a:ext cx="1980360" cy="1963800"/>
          </a:xfrm>
          <a:prstGeom prst="ellipse">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457200" y="205920"/>
            <a:ext cx="82263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Lee McWhorter</a:t>
            </a:r>
            <a:endParaRPr b="0" lang="en-US" sz="2800" spc="-1" strike="noStrike">
              <a:latin typeface="Arial"/>
            </a:endParaRPr>
          </a:p>
        </p:txBody>
      </p:sp>
      <p:sp>
        <p:nvSpPr>
          <p:cNvPr id="555" name="CustomShape 2"/>
          <p:cNvSpPr/>
          <p:nvPr/>
        </p:nvSpPr>
        <p:spPr>
          <a:xfrm>
            <a:off x="689760" y="1064880"/>
            <a:ext cx="4492440" cy="3381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576068"/>
                </a:solidFill>
                <a:latin typeface="Arial"/>
                <a:ea typeface="DejaVu Sans"/>
              </a:rPr>
              <a:t>CTO at Covered 6</a:t>
            </a:r>
            <a:endParaRPr b="0" lang="en-US" sz="2400" spc="-1" strike="noStrike">
              <a:latin typeface="Arial"/>
            </a:endParaRPr>
          </a:p>
          <a:p>
            <a:pPr>
              <a:lnSpc>
                <a:spcPct val="100000"/>
              </a:lnSpc>
            </a:pPr>
            <a:r>
              <a:rPr b="0" lang="en-US" sz="2400" spc="-1" strike="noStrike">
                <a:solidFill>
                  <a:srgbClr val="576068"/>
                </a:solidFill>
                <a:latin typeface="Arial"/>
                <a:ea typeface="DejaVu Sans"/>
              </a:rPr>
              <a:t>CompTIA CIN Board member</a:t>
            </a:r>
            <a:endParaRPr b="0" lang="en-US" sz="2400" spc="-1" strike="noStrike">
              <a:latin typeface="Arial"/>
            </a:endParaRPr>
          </a:p>
          <a:p>
            <a:pPr>
              <a:lnSpc>
                <a:spcPct val="100000"/>
              </a:lnSpc>
            </a:pPr>
            <a:r>
              <a:rPr b="0" lang="en-US" sz="2400" spc="-1" strike="noStrike" u="sng">
                <a:solidFill>
                  <a:srgbClr val="576068"/>
                </a:solidFill>
                <a:uFillTx/>
                <a:latin typeface="Arial"/>
                <a:ea typeface="DejaVu Sans"/>
              </a:rPr>
              <a:t>lee@covered6.com</a:t>
            </a:r>
            <a:endParaRPr b="0" lang="en-US" sz="2400" spc="-1" strike="noStrike">
              <a:latin typeface="Arial"/>
            </a:endParaRPr>
          </a:p>
          <a:p>
            <a:pPr>
              <a:lnSpc>
                <a:spcPct val="100000"/>
              </a:lnSpc>
            </a:pPr>
            <a:r>
              <a:rPr b="0" lang="en-US" sz="1800" spc="-1" strike="noStrike" u="sng">
                <a:solidFill>
                  <a:srgbClr val="576068"/>
                </a:solidFill>
                <a:uFillTx/>
                <a:latin typeface="Arial"/>
                <a:ea typeface="DejaVu Sans"/>
              </a:rPr>
              <a:t>https://www.linkedin.com/in/lee-mcwhorter/</a:t>
            </a:r>
            <a:endParaRPr b="0" lang="en-US" sz="1800" spc="-1" strike="noStrike">
              <a:latin typeface="Arial"/>
            </a:endParaRPr>
          </a:p>
          <a:p>
            <a:pPr>
              <a:lnSpc>
                <a:spcPct val="100000"/>
              </a:lnSpc>
            </a:pPr>
            <a:r>
              <a:rPr b="0" lang="en-US" sz="1800" spc="-1" strike="noStrike">
                <a:solidFill>
                  <a:srgbClr val="576068"/>
                </a:solidFill>
                <a:latin typeface="Arial"/>
                <a:ea typeface="DejaVu Sans"/>
              </a:rPr>
              <a:t>Twiiter: @tleemcjr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Previous TTT’s: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PenTest+ 001 2018</a:t>
            </a:r>
            <a:endParaRPr b="0" lang="en-US" sz="1800" spc="-1" strike="noStrike">
              <a:latin typeface="Arial"/>
            </a:endParaRPr>
          </a:p>
          <a:p>
            <a:pPr>
              <a:lnSpc>
                <a:spcPct val="100000"/>
              </a:lnSpc>
            </a:pPr>
            <a:r>
              <a:rPr b="0" lang="en-US" sz="1800" spc="-1" strike="noStrike">
                <a:solidFill>
                  <a:srgbClr val="576068"/>
                </a:solidFill>
                <a:latin typeface="Arial"/>
                <a:ea typeface="DejaVu Sans"/>
              </a:rPr>
              <a:t>CASP+ 004 2021</a:t>
            </a: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PenTest+ 002 2022</a:t>
            </a:r>
            <a:endParaRPr b="0" lang="en-US" sz="1800" spc="-1" strike="noStrike">
              <a:latin typeface="Arial"/>
            </a:endParaRPr>
          </a:p>
        </p:txBody>
      </p:sp>
      <p:sp>
        <p:nvSpPr>
          <p:cNvPr id="556" name="CustomShape 3"/>
          <p:cNvSpPr/>
          <p:nvPr/>
        </p:nvSpPr>
        <p:spPr>
          <a:xfrm>
            <a:off x="4298400" y="2659320"/>
            <a:ext cx="4385160" cy="2099160"/>
          </a:xfrm>
          <a:prstGeom prst="rect">
            <a:avLst/>
          </a:prstGeom>
          <a:solidFill>
            <a:srgbClr val="ffffff"/>
          </a:solidFill>
          <a:ln>
            <a:solidFill>
              <a:srgbClr val="3465a4"/>
            </a:solidFill>
          </a:ln>
        </p:spPr>
        <p:style>
          <a:lnRef idx="0"/>
          <a:fillRef idx="0"/>
          <a:effectRef idx="0"/>
          <a:fontRef idx="minor"/>
        </p:style>
      </p:sp>
      <p:pic>
        <p:nvPicPr>
          <p:cNvPr id="557" name="Picture 2" descr="C:\Users\Lee\Desktop\CompTIA Certs\!Badges\CompTIA_ITFund_2B.png"/>
          <p:cNvPicPr/>
          <p:nvPr/>
        </p:nvPicPr>
        <p:blipFill>
          <a:blip r:embed="rId1"/>
          <a:stretch/>
        </p:blipFill>
        <p:spPr>
          <a:xfrm>
            <a:off x="4563360" y="2815560"/>
            <a:ext cx="544320" cy="544320"/>
          </a:xfrm>
          <a:prstGeom prst="rect">
            <a:avLst/>
          </a:prstGeom>
          <a:ln>
            <a:noFill/>
          </a:ln>
        </p:spPr>
      </p:pic>
      <p:pic>
        <p:nvPicPr>
          <p:cNvPr id="558" name="Picture 3" descr="C:\Users\Lee\Desktop\CompTIA Certs\!Badges\CompTIA_A_2Bce.png"/>
          <p:cNvPicPr/>
          <p:nvPr/>
        </p:nvPicPr>
        <p:blipFill>
          <a:blip r:embed="rId2"/>
          <a:stretch/>
        </p:blipFill>
        <p:spPr>
          <a:xfrm>
            <a:off x="5153040" y="2815560"/>
            <a:ext cx="544320" cy="544320"/>
          </a:xfrm>
          <a:prstGeom prst="rect">
            <a:avLst/>
          </a:prstGeom>
          <a:ln>
            <a:noFill/>
          </a:ln>
        </p:spPr>
      </p:pic>
      <p:pic>
        <p:nvPicPr>
          <p:cNvPr id="559" name="Picture 4" descr="C:\Users\Lee\Desktop\CompTIA Certs\!Badges\CompTIA_Network_2Bce.png"/>
          <p:cNvPicPr/>
          <p:nvPr/>
        </p:nvPicPr>
        <p:blipFill>
          <a:blip r:embed="rId3"/>
          <a:stretch/>
        </p:blipFill>
        <p:spPr>
          <a:xfrm>
            <a:off x="5743080" y="2815560"/>
            <a:ext cx="544320" cy="544320"/>
          </a:xfrm>
          <a:prstGeom prst="rect">
            <a:avLst/>
          </a:prstGeom>
          <a:ln>
            <a:noFill/>
          </a:ln>
        </p:spPr>
      </p:pic>
      <p:pic>
        <p:nvPicPr>
          <p:cNvPr id="560" name="Picture 6" descr="C:\Users\Lee\Desktop\CompTIA Certs\!Badges\CompTIA_Security_2Bce.png"/>
          <p:cNvPicPr/>
          <p:nvPr/>
        </p:nvPicPr>
        <p:blipFill>
          <a:blip r:embed="rId4"/>
          <a:stretch/>
        </p:blipFill>
        <p:spPr>
          <a:xfrm>
            <a:off x="6282720" y="2815560"/>
            <a:ext cx="544320" cy="544320"/>
          </a:xfrm>
          <a:prstGeom prst="rect">
            <a:avLst/>
          </a:prstGeom>
          <a:ln>
            <a:noFill/>
          </a:ln>
        </p:spPr>
      </p:pic>
      <p:pic>
        <p:nvPicPr>
          <p:cNvPr id="561" name="Picture 8" descr="C:\Users\Lee\Desktop\CompTIA Certs\!Badges\CompTIA_PenTest_2B.png"/>
          <p:cNvPicPr/>
          <p:nvPr/>
        </p:nvPicPr>
        <p:blipFill>
          <a:blip r:embed="rId5"/>
          <a:stretch/>
        </p:blipFill>
        <p:spPr>
          <a:xfrm>
            <a:off x="6848640" y="2817720"/>
            <a:ext cx="544320" cy="544320"/>
          </a:xfrm>
          <a:prstGeom prst="rect">
            <a:avLst/>
          </a:prstGeom>
          <a:ln>
            <a:noFill/>
          </a:ln>
        </p:spPr>
      </p:pic>
      <p:pic>
        <p:nvPicPr>
          <p:cNvPr id="562" name="Picture 10" descr="C:\Users\Lee\Desktop\CompTIA Certs\!Badges\Comptia_CySA_2Bce.png"/>
          <p:cNvPicPr/>
          <p:nvPr/>
        </p:nvPicPr>
        <p:blipFill>
          <a:blip r:embed="rId6"/>
          <a:stretch/>
        </p:blipFill>
        <p:spPr>
          <a:xfrm>
            <a:off x="7414920" y="2817720"/>
            <a:ext cx="544320" cy="544320"/>
          </a:xfrm>
          <a:prstGeom prst="rect">
            <a:avLst/>
          </a:prstGeom>
          <a:ln>
            <a:noFill/>
          </a:ln>
        </p:spPr>
      </p:pic>
      <p:pic>
        <p:nvPicPr>
          <p:cNvPr id="563" name="Picture 13" descr="C:\Users\Lee\Desktop\CompTIA Certs\!Badges\CompTIA_Linux_2BLPI.png"/>
          <p:cNvPicPr/>
          <p:nvPr/>
        </p:nvPicPr>
        <p:blipFill>
          <a:blip r:embed="rId7"/>
          <a:stretch/>
        </p:blipFill>
        <p:spPr>
          <a:xfrm>
            <a:off x="4546080" y="3392280"/>
            <a:ext cx="544320" cy="544320"/>
          </a:xfrm>
          <a:prstGeom prst="rect">
            <a:avLst/>
          </a:prstGeom>
          <a:ln>
            <a:noFill/>
          </a:ln>
        </p:spPr>
      </p:pic>
      <p:pic>
        <p:nvPicPr>
          <p:cNvPr id="564" name="Picture 14" descr="C:\Users\Lee\Desktop\CompTIA Certs\07a LPIC-1 Sept 12, 2018 - Expire 9-12-2023\LPIC-1-badge.jpg"/>
          <p:cNvPicPr/>
          <p:nvPr/>
        </p:nvPicPr>
        <p:blipFill>
          <a:blip r:embed="rId8"/>
          <a:stretch/>
        </p:blipFill>
        <p:spPr>
          <a:xfrm>
            <a:off x="4552560" y="4021560"/>
            <a:ext cx="574200" cy="544320"/>
          </a:xfrm>
          <a:prstGeom prst="rect">
            <a:avLst/>
          </a:prstGeom>
          <a:ln>
            <a:noFill/>
          </a:ln>
        </p:spPr>
      </p:pic>
      <p:pic>
        <p:nvPicPr>
          <p:cNvPr id="565" name="Picture 17" descr="C:\Users\Lee\Desktop\CertNexus\!Certified IoT Practioner Beta exam\badge.png"/>
          <p:cNvPicPr/>
          <p:nvPr/>
        </p:nvPicPr>
        <p:blipFill>
          <a:blip r:embed="rId9"/>
          <a:stretch/>
        </p:blipFill>
        <p:spPr>
          <a:xfrm>
            <a:off x="6302160" y="4008600"/>
            <a:ext cx="571680" cy="571680"/>
          </a:xfrm>
          <a:prstGeom prst="rect">
            <a:avLst/>
          </a:prstGeom>
          <a:ln>
            <a:noFill/>
          </a:ln>
        </p:spPr>
      </p:pic>
      <p:pic>
        <p:nvPicPr>
          <p:cNvPr id="566" name="Picture 18" descr="C:\Users\Lee\Desktop\CertNexus\!CyberSec First Responder (310 exam)\badge.png"/>
          <p:cNvPicPr/>
          <p:nvPr/>
        </p:nvPicPr>
        <p:blipFill>
          <a:blip r:embed="rId10"/>
          <a:stretch/>
        </p:blipFill>
        <p:spPr>
          <a:xfrm>
            <a:off x="5142240" y="4021560"/>
            <a:ext cx="544320" cy="544320"/>
          </a:xfrm>
          <a:prstGeom prst="rect">
            <a:avLst/>
          </a:prstGeom>
          <a:ln>
            <a:noFill/>
          </a:ln>
        </p:spPr>
      </p:pic>
      <p:pic>
        <p:nvPicPr>
          <p:cNvPr id="567" name="Picture 3" descr=""/>
          <p:cNvPicPr/>
          <p:nvPr/>
        </p:nvPicPr>
        <p:blipFill>
          <a:blip r:embed="rId11"/>
          <a:stretch/>
        </p:blipFill>
        <p:spPr>
          <a:xfrm>
            <a:off x="5150880" y="3423960"/>
            <a:ext cx="525240" cy="480240"/>
          </a:xfrm>
          <a:prstGeom prst="rect">
            <a:avLst/>
          </a:prstGeom>
          <a:ln w="9360">
            <a:noFill/>
          </a:ln>
        </p:spPr>
      </p:pic>
      <p:pic>
        <p:nvPicPr>
          <p:cNvPr id="568" name="Picture 3" descr=""/>
          <p:cNvPicPr/>
          <p:nvPr/>
        </p:nvPicPr>
        <p:blipFill>
          <a:blip r:embed="rId12"/>
          <a:stretch/>
        </p:blipFill>
        <p:spPr>
          <a:xfrm>
            <a:off x="7409520" y="3397680"/>
            <a:ext cx="544320" cy="544320"/>
          </a:xfrm>
          <a:prstGeom prst="rect">
            <a:avLst/>
          </a:prstGeom>
          <a:ln w="9360">
            <a:noFill/>
          </a:ln>
        </p:spPr>
      </p:pic>
      <p:pic>
        <p:nvPicPr>
          <p:cNvPr id="569" name="Picture 2" descr=""/>
          <p:cNvPicPr/>
          <p:nvPr/>
        </p:nvPicPr>
        <p:blipFill>
          <a:blip r:embed="rId13"/>
          <a:stretch/>
        </p:blipFill>
        <p:spPr>
          <a:xfrm>
            <a:off x="5662440" y="3322800"/>
            <a:ext cx="690120" cy="690480"/>
          </a:xfrm>
          <a:prstGeom prst="rect">
            <a:avLst/>
          </a:prstGeom>
          <a:ln w="9360">
            <a:noFill/>
          </a:ln>
        </p:spPr>
      </p:pic>
      <p:pic>
        <p:nvPicPr>
          <p:cNvPr id="570" name="Picture 3" descr=""/>
          <p:cNvPicPr/>
          <p:nvPr/>
        </p:nvPicPr>
        <p:blipFill>
          <a:blip r:embed="rId14"/>
          <a:stretch/>
        </p:blipFill>
        <p:spPr>
          <a:xfrm>
            <a:off x="6298920" y="3397680"/>
            <a:ext cx="544320" cy="544320"/>
          </a:xfrm>
          <a:prstGeom prst="rect">
            <a:avLst/>
          </a:prstGeom>
          <a:ln w="9360">
            <a:noFill/>
          </a:ln>
        </p:spPr>
      </p:pic>
      <p:pic>
        <p:nvPicPr>
          <p:cNvPr id="571" name="Picture 4" descr=""/>
          <p:cNvPicPr/>
          <p:nvPr/>
        </p:nvPicPr>
        <p:blipFill>
          <a:blip r:embed="rId15"/>
          <a:stretch/>
        </p:blipFill>
        <p:spPr>
          <a:xfrm>
            <a:off x="6847560" y="3397680"/>
            <a:ext cx="544320" cy="544320"/>
          </a:xfrm>
          <a:prstGeom prst="rect">
            <a:avLst/>
          </a:prstGeom>
          <a:ln w="9360">
            <a:noFill/>
          </a:ln>
        </p:spPr>
      </p:pic>
      <p:pic>
        <p:nvPicPr>
          <p:cNvPr id="572" name="Picture 5" descr=""/>
          <p:cNvPicPr/>
          <p:nvPr/>
        </p:nvPicPr>
        <p:blipFill>
          <a:blip r:embed="rId16"/>
          <a:stretch/>
        </p:blipFill>
        <p:spPr>
          <a:xfrm>
            <a:off x="7957800" y="2809800"/>
            <a:ext cx="544320" cy="544320"/>
          </a:xfrm>
          <a:prstGeom prst="rect">
            <a:avLst/>
          </a:prstGeom>
          <a:ln w="9360">
            <a:noFill/>
          </a:ln>
        </p:spPr>
      </p:pic>
      <p:pic>
        <p:nvPicPr>
          <p:cNvPr id="573" name="Picture 4" descr=""/>
          <p:cNvPicPr/>
          <p:nvPr/>
        </p:nvPicPr>
        <p:blipFill>
          <a:blip r:embed="rId17"/>
          <a:stretch/>
        </p:blipFill>
        <p:spPr>
          <a:xfrm>
            <a:off x="5721840" y="4055040"/>
            <a:ext cx="555120" cy="489600"/>
          </a:xfrm>
          <a:prstGeom prst="rect">
            <a:avLst/>
          </a:prstGeom>
          <a:ln w="9360">
            <a:noFill/>
          </a:ln>
        </p:spPr>
      </p:pic>
      <p:pic>
        <p:nvPicPr>
          <p:cNvPr id="574" name="Picture 5" descr=""/>
          <p:cNvPicPr/>
          <p:nvPr/>
        </p:nvPicPr>
        <p:blipFill>
          <a:blip r:embed="rId18"/>
          <a:stretch/>
        </p:blipFill>
        <p:spPr>
          <a:xfrm>
            <a:off x="6859800" y="4010760"/>
            <a:ext cx="571680" cy="571680"/>
          </a:xfrm>
          <a:prstGeom prst="rect">
            <a:avLst/>
          </a:prstGeom>
          <a:ln w="9360">
            <a:noFill/>
          </a:ln>
        </p:spPr>
      </p:pic>
      <p:pic>
        <p:nvPicPr>
          <p:cNvPr id="575" name="Picture 2" descr=""/>
          <p:cNvPicPr/>
          <p:nvPr/>
        </p:nvPicPr>
        <p:blipFill>
          <a:blip r:embed="rId19"/>
          <a:stretch/>
        </p:blipFill>
        <p:spPr>
          <a:xfrm>
            <a:off x="5805360" y="1121760"/>
            <a:ext cx="1479600" cy="1356120"/>
          </a:xfrm>
          <a:prstGeom prst="rect">
            <a:avLst/>
          </a:prstGeom>
          <a:ln w="936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CustomShape 1"/>
          <p:cNvSpPr/>
          <p:nvPr/>
        </p:nvSpPr>
        <p:spPr>
          <a:xfrm>
            <a:off x="1486080" y="205920"/>
            <a:ext cx="6168960" cy="85392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Agenda</a:t>
            </a:r>
            <a:endParaRPr b="0" lang="en-US" sz="2800" spc="-1" strike="noStrike">
              <a:latin typeface="Arial"/>
            </a:endParaRPr>
          </a:p>
        </p:txBody>
      </p:sp>
      <p:sp>
        <p:nvSpPr>
          <p:cNvPr id="577" name="CustomShape 2"/>
          <p:cNvSpPr/>
          <p:nvPr/>
        </p:nvSpPr>
        <p:spPr>
          <a:xfrm>
            <a:off x="4838400" y="1063080"/>
            <a:ext cx="3201480" cy="3682080"/>
          </a:xfrm>
          <a:prstGeom prst="rect">
            <a:avLst/>
          </a:prstGeom>
          <a:solidFill>
            <a:srgbClr val="ffffff"/>
          </a:solidFill>
          <a:ln>
            <a:noFill/>
          </a:ln>
        </p:spPr>
        <p:style>
          <a:lnRef idx="0"/>
          <a:fillRef idx="0"/>
          <a:effectRef idx="0"/>
          <a:fontRef idx="minor"/>
        </p:style>
        <p:txBody>
          <a:bodyPr lIns="0" rIns="68760" tIns="34200" bIns="34200">
            <a:noAutofit/>
          </a:bodyPr>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Session Objectives</a:t>
            </a:r>
            <a:endParaRPr b="0" lang="en-US" sz="2000" spc="-1" strike="noStrike">
              <a:latin typeface="Arial"/>
            </a:endParaRPr>
          </a:p>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3.3</a:t>
            </a:r>
            <a:endParaRPr b="0" lang="en-US" sz="2000" spc="-1" strike="noStrike">
              <a:latin typeface="Arial"/>
            </a:endParaRPr>
          </a:p>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3.4</a:t>
            </a:r>
            <a:endParaRPr b="0" lang="en-US" sz="2000" spc="-1" strike="noStrike">
              <a:latin typeface="Arial"/>
            </a:endParaRPr>
          </a:p>
          <a:p>
            <a:pPr marL="225360" indent="-22212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3.5</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578" name="CustomShape 3"/>
          <p:cNvSpPr/>
          <p:nvPr/>
        </p:nvSpPr>
        <p:spPr>
          <a:xfrm>
            <a:off x="1259640" y="-108360"/>
            <a:ext cx="225360" cy="225360"/>
          </a:xfrm>
          <a:prstGeom prst="rect">
            <a:avLst/>
          </a:prstGeom>
          <a:noFill/>
          <a:ln>
            <a:noFill/>
          </a:ln>
        </p:spPr>
        <p:style>
          <a:lnRef idx="0"/>
          <a:fillRef idx="0"/>
          <a:effectRef idx="0"/>
          <a:fontRef idx="minor"/>
        </p:style>
      </p:sp>
      <p:pic>
        <p:nvPicPr>
          <p:cNvPr id="579" name="Picture 8" descr=""/>
          <p:cNvPicPr/>
          <p:nvPr/>
        </p:nvPicPr>
        <p:blipFill>
          <a:blip r:embed="rId1"/>
          <a:stretch/>
        </p:blipFill>
        <p:spPr>
          <a:xfrm>
            <a:off x="542880" y="1149120"/>
            <a:ext cx="3589920" cy="29109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CustomShape 1"/>
          <p:cNvSpPr/>
          <p:nvPr/>
        </p:nvSpPr>
        <p:spPr>
          <a:xfrm>
            <a:off x="8436960" y="4767120"/>
            <a:ext cx="246600" cy="2707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46C8F8B-F7C1-4BB9-B145-7DD09F051936}"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581" name="CustomShape 2"/>
          <p:cNvSpPr/>
          <p:nvPr/>
        </p:nvSpPr>
        <p:spPr>
          <a:xfrm>
            <a:off x="2292120" y="1396080"/>
            <a:ext cx="135360" cy="273600"/>
          </a:xfrm>
          <a:prstGeom prst="rect">
            <a:avLst/>
          </a:prstGeom>
          <a:noFill/>
          <a:ln>
            <a:noFill/>
          </a:ln>
        </p:spPr>
        <p:style>
          <a:lnRef idx="0"/>
          <a:fillRef idx="0"/>
          <a:effectRef idx="0"/>
          <a:fontRef idx="minor"/>
        </p:style>
      </p:sp>
      <p:sp>
        <p:nvSpPr>
          <p:cNvPr id="582" name="CustomShape 3"/>
          <p:cNvSpPr/>
          <p:nvPr/>
        </p:nvSpPr>
        <p:spPr>
          <a:xfrm>
            <a:off x="3345480" y="1181880"/>
            <a:ext cx="135360" cy="273600"/>
          </a:xfrm>
          <a:prstGeom prst="rect">
            <a:avLst/>
          </a:prstGeom>
          <a:noFill/>
          <a:ln>
            <a:noFill/>
          </a:ln>
        </p:spPr>
        <p:style>
          <a:lnRef idx="0"/>
          <a:fillRef idx="0"/>
          <a:effectRef idx="0"/>
          <a:fontRef idx="minor"/>
        </p:style>
      </p:sp>
      <p:graphicFrame>
        <p:nvGraphicFramePr>
          <p:cNvPr id="583" name="Table 4"/>
          <p:cNvGraphicFramePr/>
          <p:nvPr/>
        </p:nvGraphicFramePr>
        <p:xfrm>
          <a:off x="322560" y="295920"/>
          <a:ext cx="8085240" cy="4174920"/>
        </p:xfrm>
        <a:graphic>
          <a:graphicData uri="http://schemas.openxmlformats.org/drawingml/2006/table">
            <a:tbl>
              <a:tblPr/>
              <a:tblGrid>
                <a:gridCol w="1348200"/>
                <a:gridCol w="6737400"/>
              </a:tblGrid>
              <a:tr h="297360">
                <a:tc gridSpan="2">
                  <a:txBody>
                    <a:bodyPr lIns="27360" rIns="27360">
                      <a:noAutofit/>
                    </a:bodyPr>
                    <a:p>
                      <a:pPr algn="ctr">
                        <a:lnSpc>
                          <a:spcPct val="115000"/>
                        </a:lnSpc>
                      </a:pPr>
                      <a:r>
                        <a:rPr b="1" lang="en-US" sz="1400" spc="-1" strike="noStrike">
                          <a:solidFill>
                            <a:srgbClr val="ffffff"/>
                          </a:solidFill>
                          <a:latin typeface="Calibri"/>
                        </a:rPr>
                        <a:t>A+ Core 1 220-1101 TTT Session Outline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38160">
                      <a:solidFill>
                        <a:srgbClr val="ffffff"/>
                      </a:solidFill>
                    </a:lnB>
                    <a:solidFill>
                      <a:srgbClr val="e01921"/>
                    </a:solidFill>
                  </a:tcPr>
                </a:tc>
                <a:tc hMerge="1">
                  <a:tcPr marL="90000" marR="90000">
                    <a:solidFill>
                      <a:srgbClr val="729fcf"/>
                    </a:solidFill>
                  </a:tcPr>
                </a:tc>
              </a:tr>
              <a:tr h="297000">
                <a:tc>
                  <a:txBody>
                    <a:bodyPr lIns="27360" rIns="27360">
                      <a:noAutofit/>
                    </a:bodyPr>
                    <a:p>
                      <a:pPr algn="ctr">
                        <a:lnSpc>
                          <a:spcPct val="115000"/>
                        </a:lnSpc>
                      </a:pPr>
                      <a:r>
                        <a:rPr b="1" lang="en-US" sz="1400" spc="-1" strike="noStrike">
                          <a:solidFill>
                            <a:srgbClr val="ffffff"/>
                          </a:solidFill>
                          <a:latin typeface="Calibri"/>
                        </a:rPr>
                        <a:t>Date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gn="ctr">
                        <a:lnSpc>
                          <a:spcPct val="115000"/>
                        </a:lnSpc>
                      </a:pPr>
                      <a:r>
                        <a:rPr b="0" lang="en-US" sz="1400" spc="-1" strike="noStrike">
                          <a:solidFill>
                            <a:srgbClr val="000000"/>
                          </a:solidFill>
                          <a:latin typeface="Calibri"/>
                        </a:rPr>
                        <a:t>Topic</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Introduction, Linux+ Information, Resources, Domain 1.1</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1.2 (Files) and 1.3 (Storage)</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7/18/2022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1.4 (Services) and 1.5 (Networking)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7/19/2022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1.6 (Build) and 1.7 (Configuration)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7/25/2022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2.1 (Best Practices) and 2.2 (Identity Management)</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7/26/2022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2.3 (Firewalls), 2.4 (Remote), and 2.5 (Access Controls)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8/01/2022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3.1 (Scripts) and 3.2 (Containers)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3.3 (Git), 3.4 (IaC), and 3.5 (Orchestration)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8/23/2022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4.1 (Storage), 4.2 (Network), and 4.3 (Processing)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6760">
                <a:tc>
                  <a:txBody>
                    <a:bodyPr lIns="27360" rIns="27360">
                      <a:noAutofit/>
                    </a:bodyPr>
                    <a:p>
                      <a:pPr algn="ctr">
                        <a:lnSpc>
                          <a:spcPct val="115000"/>
                        </a:lnSpc>
                      </a:pPr>
                      <a:r>
                        <a:rPr b="1" lang="en-US" sz="1400" spc="-1" strike="noStrike">
                          <a:solidFill>
                            <a:srgbClr val="ffffff"/>
                          </a:solidFill>
                          <a:latin typeface="Calibri"/>
                          <a:ea typeface="Calibri"/>
                        </a:rPr>
                        <a:t>8/30/2022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4.4 (Permissions), 4.5 (Common Problems) &amp; Wrap Up</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bl>
          </a:graphicData>
        </a:graphic>
      </p:graphicFrame>
      <p:sp>
        <p:nvSpPr>
          <p:cNvPr id="584" name="CustomShape 5"/>
          <p:cNvSpPr/>
          <p:nvPr/>
        </p:nvSpPr>
        <p:spPr>
          <a:xfrm>
            <a:off x="3345480" y="1181880"/>
            <a:ext cx="135360" cy="273600"/>
          </a:xfrm>
          <a:prstGeom prst="rect">
            <a:avLst/>
          </a:prstGeom>
          <a:noFill/>
          <a:ln>
            <a:noFill/>
          </a:ln>
        </p:spPr>
        <p:style>
          <a:lnRef idx="0"/>
          <a:fillRef idx="0"/>
          <a:effectRef idx="0"/>
          <a:fontRef idx="minor"/>
        </p:style>
      </p:sp>
      <p:sp>
        <p:nvSpPr>
          <p:cNvPr id="585" name="CustomShape 6"/>
          <p:cNvSpPr/>
          <p:nvPr/>
        </p:nvSpPr>
        <p:spPr>
          <a:xfrm>
            <a:off x="325080" y="97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86" name="CustomShape 7"/>
          <p:cNvSpPr/>
          <p:nvPr/>
        </p:nvSpPr>
        <p:spPr>
          <a:xfrm>
            <a:off x="325080" y="1297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87" name="CustomShape 8"/>
          <p:cNvSpPr/>
          <p:nvPr/>
        </p:nvSpPr>
        <p:spPr>
          <a:xfrm>
            <a:off x="325080" y="169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88" name="CustomShape 9"/>
          <p:cNvSpPr/>
          <p:nvPr/>
        </p:nvSpPr>
        <p:spPr>
          <a:xfrm>
            <a:off x="325080" y="205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89" name="CustomShape 10"/>
          <p:cNvSpPr/>
          <p:nvPr/>
        </p:nvSpPr>
        <p:spPr>
          <a:xfrm>
            <a:off x="325080" y="241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90" name="CustomShape 11"/>
          <p:cNvSpPr/>
          <p:nvPr/>
        </p:nvSpPr>
        <p:spPr>
          <a:xfrm>
            <a:off x="325080" y="2737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91" name="CustomShape 12"/>
          <p:cNvSpPr/>
          <p:nvPr/>
        </p:nvSpPr>
        <p:spPr>
          <a:xfrm>
            <a:off x="325080" y="3097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592" name="CustomShape 13"/>
          <p:cNvSpPr/>
          <p:nvPr/>
        </p:nvSpPr>
        <p:spPr>
          <a:xfrm>
            <a:off x="325080" y="3421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CB5B8767C7745948A3559EF744C69" ma:contentTypeVersion="16" ma:contentTypeDescription="Create a new document." ma:contentTypeScope="" ma:versionID="13bfb9335e9d41120a072d0c146b9160">
  <xsd:schema xmlns:xsd="http://www.w3.org/2001/XMLSchema" xmlns:xs="http://www.w3.org/2001/XMLSchema" xmlns:p="http://schemas.microsoft.com/office/2006/metadata/properties" xmlns:ns2="c5a045cd-caed-4152-a4f5-04c1bd725e2d" xmlns:ns3="9ff2668b-3160-4a26-9ccd-5997767d9dca" targetNamespace="http://schemas.microsoft.com/office/2006/metadata/properties" ma:root="true" ma:fieldsID="001ada739aaf906c8402c8b8c3d4f2b8" ns2:_="" ns3:_="">
    <xsd:import namespace="c5a045cd-caed-4152-a4f5-04c1bd725e2d"/>
    <xsd:import namespace="9ff2668b-3160-4a26-9ccd-5997767d9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45cd-caed-4152-a4f5-04c1bd72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b08e0c-9838-438a-a46d-e871ec00c0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2668b-3160-4a26-9ccd-5997767d9d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060ac0-81dd-4fc1-be9b-d5868cbde091}" ma:internalName="TaxCatchAll" ma:showField="CatchAllData" ma:web="9ff2668b-3160-4a26-9ccd-5997767d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45cd-caed-4152-a4f5-04c1bd725e2d">
      <Terms xmlns="http://schemas.microsoft.com/office/infopath/2007/PartnerControls"/>
    </lcf76f155ced4ddcb4097134ff3c332f>
    <TaxCatchAll xmlns="9ff2668b-3160-4a26-9ccd-5997767d9d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CDEBF-F503-449C-9841-442F5DA01E04}"/>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31237</TotalTime>
  <Application>LibreOffice/6.3.2.2$Windows_X86_64 LibreOffice_project/98b30e735bda24bc04ab42594c85f7fd8be07b9c</Application>
  <Words>528</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en-US</dc:language>
  <cp:lastModifiedBy/>
  <cp:lastPrinted>2013-07-30T16:42:49Z</cp:lastPrinted>
  <dcterms:modified xsi:type="dcterms:W3CDTF">2022-08-22T12:30:39Z</dcterms:modified>
  <cp:revision>242</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0x010100AA2CB5B8767C7745948A3559EF744C69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y fmtid="{D5CDD505-2E9C-101B-9397-08002B2CF9AE}" pid="13" name="contentStatus">
    <vt:lpwstr>Draft</vt:lpwstr>
  </property>
</Properties>
</file>