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93455" r:id="rId4"/>
  </p:sldMasterIdLst>
  <p:notesMasterIdLst>
    <p:notesMasterId r:id="rId51"/>
  </p:notesMasterIdLst>
  <p:handoutMasterIdLst>
    <p:handoutMasterId r:id="rId52"/>
  </p:handoutMasterIdLst>
  <p:sldIdLst>
    <p:sldId id="296" r:id="rId5"/>
    <p:sldId id="675" r:id="rId6"/>
    <p:sldId id="477" r:id="rId7"/>
    <p:sldId id="299" r:id="rId8"/>
    <p:sldId id="305" r:id="rId9"/>
    <p:sldId id="676" r:id="rId10"/>
    <p:sldId id="677" r:id="rId11"/>
    <p:sldId id="307" r:id="rId12"/>
    <p:sldId id="304" r:id="rId13"/>
    <p:sldId id="301" r:id="rId14"/>
    <p:sldId id="683" r:id="rId15"/>
    <p:sldId id="687" r:id="rId16"/>
    <p:sldId id="688" r:id="rId17"/>
    <p:sldId id="685" r:id="rId18"/>
    <p:sldId id="689" r:id="rId19"/>
    <p:sldId id="690" r:id="rId20"/>
    <p:sldId id="691" r:id="rId21"/>
    <p:sldId id="692" r:id="rId22"/>
    <p:sldId id="686" r:id="rId23"/>
    <p:sldId id="707" r:id="rId24"/>
    <p:sldId id="693" r:id="rId25"/>
    <p:sldId id="694" r:id="rId26"/>
    <p:sldId id="684" r:id="rId27"/>
    <p:sldId id="708" r:id="rId28"/>
    <p:sldId id="680" r:id="rId29"/>
    <p:sldId id="682" r:id="rId30"/>
    <p:sldId id="712" r:id="rId31"/>
    <p:sldId id="713" r:id="rId32"/>
    <p:sldId id="697" r:id="rId33"/>
    <p:sldId id="698" r:id="rId34"/>
    <p:sldId id="714" r:id="rId35"/>
    <p:sldId id="699" r:id="rId36"/>
    <p:sldId id="700" r:id="rId37"/>
    <p:sldId id="701" r:id="rId38"/>
    <p:sldId id="703" r:id="rId39"/>
    <p:sldId id="696" r:id="rId40"/>
    <p:sldId id="704" r:id="rId41"/>
    <p:sldId id="711" r:id="rId42"/>
    <p:sldId id="705" r:id="rId43"/>
    <p:sldId id="681" r:id="rId44"/>
    <p:sldId id="702" r:id="rId45"/>
    <p:sldId id="715" r:id="rId46"/>
    <p:sldId id="716" r:id="rId47"/>
    <p:sldId id="710" r:id="rId48"/>
    <p:sldId id="709" r:id="rId49"/>
    <p:sldId id="678" r:id="rId5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71">
          <p15:clr>
            <a:srgbClr val="A4A3A4"/>
          </p15:clr>
        </p15:guide>
        <p15:guide id="2" orient="horz" pos="542">
          <p15:clr>
            <a:srgbClr val="A4A3A4"/>
          </p15:clr>
        </p15:guide>
        <p15:guide id="3" orient="horz" pos="3097">
          <p15:clr>
            <a:srgbClr val="A4A3A4"/>
          </p15:clr>
        </p15:guide>
        <p15:guide id="4" orient="horz" pos="1620">
          <p15:clr>
            <a:srgbClr val="A4A3A4"/>
          </p15:clr>
        </p15:guide>
        <p15:guide id="5" pos="2880">
          <p15:clr>
            <a:srgbClr val="A4A3A4"/>
          </p15:clr>
        </p15:guide>
        <p15:guide id="6" pos="282">
          <p15:clr>
            <a:srgbClr val="A4A3A4"/>
          </p15:clr>
        </p15:guide>
        <p15:guide id="7" pos="468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en Schneiter" initials="SS" lastIdx="1" clrIdx="0">
    <p:extLst>
      <p:ext uri="{19B8F6BF-5375-455C-9EA6-DF929625EA0E}">
        <p15:presenceInfo xmlns:p15="http://schemas.microsoft.com/office/powerpoint/2012/main" xmlns="" userId="S-1-5-21-958819690-1208897837-285429281-317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69727B"/>
    <a:srgbClr val="57197C"/>
    <a:srgbClr val="004872"/>
    <a:srgbClr val="61A729"/>
    <a:srgbClr val="C88D00"/>
    <a:srgbClr val="C35B15"/>
    <a:srgbClr val="576068"/>
    <a:srgbClr val="A1A8CF"/>
    <a:srgbClr val="C5CBCF"/>
    <a:srgbClr val="36434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86" autoAdjust="0"/>
    <p:restoredTop sz="98113" autoAdjust="0"/>
  </p:normalViewPr>
  <p:slideViewPr>
    <p:cSldViewPr snapToGrid="0" snapToObjects="1">
      <p:cViewPr varScale="1">
        <p:scale>
          <a:sx n="98" d="100"/>
          <a:sy n="98" d="100"/>
        </p:scale>
        <p:origin x="-408" y="-90"/>
      </p:cViewPr>
      <p:guideLst>
        <p:guide orient="horz" pos="471"/>
        <p:guide orient="horz" pos="542"/>
        <p:guide orient="horz" pos="3097"/>
        <p:guide orient="horz" pos="1620"/>
        <p:guide pos="2880"/>
        <p:guide pos="282"/>
        <p:guide pos="4685"/>
      </p:guideLst>
    </p:cSldViewPr>
  </p:slideViewPr>
  <p:outlineViewPr>
    <p:cViewPr>
      <p:scale>
        <a:sx n="33" d="100"/>
        <a:sy n="33" d="100"/>
      </p:scale>
      <p:origin x="6" y="0"/>
    </p:cViewPr>
  </p:outlineViewPr>
  <p:notesTextViewPr>
    <p:cViewPr>
      <p:scale>
        <a:sx n="100" d="100"/>
        <a:sy n="100" d="100"/>
      </p:scale>
      <p:origin x="0" y="0"/>
    </p:cViewPr>
  </p:notesTextViewPr>
  <p:sorterViewPr>
    <p:cViewPr>
      <p:scale>
        <a:sx n="149" d="100"/>
        <a:sy n="149"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07BDD40-51E3-C044-8A4E-71AE04E456FB}" type="datetimeFigureOut">
              <a:rPr lang="en-US" smtClean="0"/>
              <a:pPr/>
              <a:t>6/2/2018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3181D4-786B-B641-9956-05A467911988}" type="slidenum">
              <a:rPr lang="en-US" smtClean="0"/>
              <a:pPr/>
              <a:t>‹#›</a:t>
            </a:fld>
            <a:endParaRPr lang="en-US"/>
          </a:p>
        </p:txBody>
      </p:sp>
    </p:spTree>
    <p:extLst>
      <p:ext uri="{BB962C8B-B14F-4D97-AF65-F5344CB8AC3E}">
        <p14:creationId xmlns:p14="http://schemas.microsoft.com/office/powerpoint/2010/main" xmlns="" val="17602934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16D2A1-6B58-7448-B776-7AA86404108F}" type="datetimeFigureOut">
              <a:rPr lang="en-US" smtClean="0"/>
              <a:pPr/>
              <a:t>6/2/2018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FEF117-9047-2140-B3F1-EEF431365C76}" type="slidenum">
              <a:rPr lang="en-US" smtClean="0"/>
              <a:pPr/>
              <a:t>‹#›</a:t>
            </a:fld>
            <a:endParaRPr lang="en-US"/>
          </a:p>
        </p:txBody>
      </p:sp>
    </p:spTree>
    <p:extLst>
      <p:ext uri="{BB962C8B-B14F-4D97-AF65-F5344CB8AC3E}">
        <p14:creationId xmlns:p14="http://schemas.microsoft.com/office/powerpoint/2010/main" xmlns="" val="63238544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FEF117-9047-2140-B3F1-EEF431365C7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117038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FEF117-9047-2140-B3F1-EEF431365C7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70817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8B6144-CBEE-4E0A-9D32-5228FF5F1A4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508429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FEF117-9047-2140-B3F1-EEF431365C7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946984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for Icon">
    <p:spTree>
      <p:nvGrpSpPr>
        <p:cNvPr id="1" name=""/>
        <p:cNvGrpSpPr/>
        <p:nvPr/>
      </p:nvGrpSpPr>
      <p:grpSpPr>
        <a:xfrm>
          <a:off x="0" y="0"/>
          <a:ext cx="0" cy="0"/>
          <a:chOff x="0" y="0"/>
          <a:chExt cx="0" cy="0"/>
        </a:xfrm>
      </p:grpSpPr>
      <p:sp>
        <p:nvSpPr>
          <p:cNvPr id="7" name="Round Diagonal Corner Rectangle 6"/>
          <p:cNvSpPr/>
          <p:nvPr userDrawn="1"/>
        </p:nvSpPr>
        <p:spPr>
          <a:xfrm>
            <a:off x="457200" y="331611"/>
            <a:ext cx="8229600" cy="2744617"/>
          </a:xfrm>
          <a:prstGeom prst="round2DiagRect">
            <a:avLst>
              <a:gd name="adj1" fmla="val 0"/>
              <a:gd name="adj2" fmla="val 14866"/>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57200" y="3111504"/>
            <a:ext cx="8229600" cy="663217"/>
          </a:xfrm>
        </p:spPr>
        <p:txBody>
          <a:bodyPr lIns="0" rIns="0" anchor="b"/>
          <a:lstStyle>
            <a:lvl1pPr algn="l">
              <a:defRPr>
                <a:solidFill>
                  <a:srgbClr val="69727B"/>
                </a:solidFill>
              </a:defRPr>
            </a:lvl1pPr>
          </a:lstStyle>
          <a:p>
            <a:r>
              <a:rPr lang="en-US" dirty="0"/>
              <a:t>Click to edit Master title style</a:t>
            </a:r>
          </a:p>
        </p:txBody>
      </p:sp>
      <p:sp>
        <p:nvSpPr>
          <p:cNvPr id="3" name="Subtitle 2"/>
          <p:cNvSpPr>
            <a:spLocks noGrp="1"/>
          </p:cNvSpPr>
          <p:nvPr>
            <p:ph type="subTitle" idx="1"/>
          </p:nvPr>
        </p:nvSpPr>
        <p:spPr>
          <a:xfrm>
            <a:off x="457200" y="3781776"/>
            <a:ext cx="6400800" cy="489656"/>
          </a:xfrm>
        </p:spPr>
        <p:txBody>
          <a:bodyPr lIns="0" rIns="0">
            <a:noAutofit/>
          </a:bodyPr>
          <a:lstStyle>
            <a:lvl1pPr marL="0" indent="0" algn="l">
              <a:buNone/>
              <a:defRPr sz="1600">
                <a:solidFill>
                  <a:srgbClr val="69727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descr="CompTIA_logo.wmf"/>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3697111" y="4369323"/>
            <a:ext cx="1684782" cy="360426"/>
          </a:xfrm>
          <a:prstGeom prst="rect">
            <a:avLst/>
          </a:prstGeom>
        </p:spPr>
      </p:pic>
    </p:spTree>
    <p:extLst>
      <p:ext uri="{BB962C8B-B14F-4D97-AF65-F5344CB8AC3E}">
        <p14:creationId xmlns:p14="http://schemas.microsoft.com/office/powerpoint/2010/main" xmlns=""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no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no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dirty="0"/>
          </a:p>
        </p:txBody>
      </p:sp>
      <p:sp>
        <p:nvSpPr>
          <p:cNvPr id="6" name="Slide Number Placeholder 5"/>
          <p:cNvSpPr txBox="1">
            <a:spLocks/>
          </p:cNvSpPr>
          <p:nvPr userDrawn="1"/>
        </p:nvSpPr>
        <p:spPr>
          <a:xfrm>
            <a:off x="3268172" y="4767263"/>
            <a:ext cx="5156692"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9" name="Picture 8" descr="CompTIA_logo.wmf"/>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xmlns="" val="1260594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p>
        </p:txBody>
      </p:sp>
      <p:sp>
        <p:nvSpPr>
          <p:cNvPr id="7"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dirty="0"/>
          </a:p>
        </p:txBody>
      </p:sp>
      <p:sp>
        <p:nvSpPr>
          <p:cNvPr id="6" name="Slide Number Placeholder 5"/>
          <p:cNvSpPr txBox="1">
            <a:spLocks/>
          </p:cNvSpPr>
          <p:nvPr userDrawn="1"/>
        </p:nvSpPr>
        <p:spPr>
          <a:xfrm>
            <a:off x="2690915" y="4767263"/>
            <a:ext cx="5733949"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9" name="Picture 8" descr="CompTIA_logo.wmf"/>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xmlns="" val="3860829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0015"/>
            <a:ext cx="8229600" cy="449178"/>
          </a:xfrm>
        </p:spPr>
        <p:txBody>
          <a:bodyPr>
            <a:noAutofit/>
          </a:bodyPr>
          <a:lstStyle/>
          <a:p>
            <a:r>
              <a:rPr lang="en-US" dirty="0"/>
              <a:t>Click to edit Master title style</a:t>
            </a:r>
          </a:p>
        </p:txBody>
      </p:sp>
      <p:sp>
        <p:nvSpPr>
          <p:cNvPr id="3" name="Content Placeholder 2"/>
          <p:cNvSpPr>
            <a:spLocks noGrp="1"/>
          </p:cNvSpPr>
          <p:nvPr>
            <p:ph sz="half" idx="1"/>
          </p:nvPr>
        </p:nvSpPr>
        <p:spPr>
          <a:xfrm>
            <a:off x="457200" y="859632"/>
            <a:ext cx="8229599" cy="340518"/>
          </a:xfrm>
        </p:spPr>
        <p:txBody>
          <a:bodyPr>
            <a:noAutofit/>
          </a:bodyPr>
          <a:lstStyle>
            <a:lvl1pPr marL="0" indent="0">
              <a:spcBef>
                <a:spcPts val="600"/>
              </a:spcBef>
              <a:buNone/>
              <a:defRPr sz="1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p:nvPr>
        </p:nvSpPr>
        <p:spPr>
          <a:xfrm>
            <a:off x="457200" y="4309284"/>
            <a:ext cx="8229600" cy="345282"/>
          </a:xfrm>
        </p:spPr>
        <p:txBody>
          <a:bodyPr anchor="b" anchorCtr="0">
            <a:noAutofit/>
          </a:bodyPr>
          <a:lstStyle>
            <a:lvl1pPr marL="0" indent="0">
              <a:spcBef>
                <a:spcPts val="0"/>
              </a:spcBef>
              <a:buNone/>
              <a:defRPr sz="900"/>
            </a:lvl1pPr>
            <a:lvl2pPr marL="457200" indent="0">
              <a:buNone/>
              <a:defRPr sz="1000"/>
            </a:lvl2pPr>
            <a:lvl3pPr marL="914400" indent="0">
              <a:buNone/>
              <a:defRPr sz="1000"/>
            </a:lvl3pPr>
            <a:lvl4pPr marL="1371600" indent="0">
              <a:buNone/>
              <a:defRPr sz="1000"/>
            </a:lvl4pPr>
            <a:lvl5pPr marL="1828800" indent="0">
              <a:buNone/>
              <a:defRPr sz="1000"/>
            </a:lvl5pPr>
            <a:lvl6pPr>
              <a:defRPr sz="1800"/>
            </a:lvl6pPr>
            <a:lvl7pPr>
              <a:defRPr sz="1800"/>
            </a:lvl7pPr>
            <a:lvl8pPr>
              <a:defRPr sz="1800"/>
            </a:lvl8pPr>
            <a:lvl9pPr>
              <a:defRPr sz="1800"/>
            </a:lvl9pPr>
          </a:lstStyle>
          <a:p>
            <a:pPr lvl="0"/>
            <a:r>
              <a:rPr lang="en-US" dirty="0"/>
              <a:t>Click to edit Master text styles</a:t>
            </a:r>
          </a:p>
        </p:txBody>
      </p:sp>
      <p:sp>
        <p:nvSpPr>
          <p:cNvPr id="7"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dirty="0"/>
          </a:p>
        </p:txBody>
      </p:sp>
      <p:sp>
        <p:nvSpPr>
          <p:cNvPr id="6" name="Slide Number Placeholder 5"/>
          <p:cNvSpPr txBox="1">
            <a:spLocks/>
          </p:cNvSpPr>
          <p:nvPr userDrawn="1"/>
        </p:nvSpPr>
        <p:spPr>
          <a:xfrm>
            <a:off x="3268172" y="4767263"/>
            <a:ext cx="5156692"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9" name="Picture 8" descr="CompTIA_logo.wmf"/>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xmlns="" val="1243016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dirty="0"/>
          </a:p>
        </p:txBody>
      </p:sp>
      <p:sp>
        <p:nvSpPr>
          <p:cNvPr id="6" name="Slide Number Placeholder 5"/>
          <p:cNvSpPr txBox="1">
            <a:spLocks/>
          </p:cNvSpPr>
          <p:nvPr userDrawn="1"/>
        </p:nvSpPr>
        <p:spPr>
          <a:xfrm>
            <a:off x="2690915" y="4767263"/>
            <a:ext cx="5733949"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5" name="Picture 4" descr="CompTIA_logo.wmf"/>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xmlns="" val="3213118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p>
        </p:txBody>
      </p:sp>
      <p:sp>
        <p:nvSpPr>
          <p:cNvPr id="3" name="Content Placeholder 2"/>
          <p:cNvSpPr>
            <a:spLocks noGrp="1"/>
          </p:cNvSpPr>
          <p:nvPr>
            <p:ph idx="1"/>
          </p:nvPr>
        </p:nvSpPr>
        <p:spPr>
          <a:xfrm>
            <a:off x="457200" y="1200151"/>
            <a:ext cx="4255911" cy="339447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a:p>
        </p:txBody>
      </p:sp>
      <p:sp>
        <p:nvSpPr>
          <p:cNvPr id="5" name="Slide Number Placeholder 5"/>
          <p:cNvSpPr txBox="1">
            <a:spLocks/>
          </p:cNvSpPr>
          <p:nvPr userDrawn="1"/>
        </p:nvSpPr>
        <p:spPr>
          <a:xfrm>
            <a:off x="2957341" y="4767263"/>
            <a:ext cx="5467522"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sp>
        <p:nvSpPr>
          <p:cNvPr id="7" name="Picture Placeholder 6"/>
          <p:cNvSpPr>
            <a:spLocks noGrp="1"/>
          </p:cNvSpPr>
          <p:nvPr>
            <p:ph type="pic" sz="quarter" idx="13" hasCustomPrompt="1"/>
          </p:nvPr>
        </p:nvSpPr>
        <p:spPr>
          <a:xfrm>
            <a:off x="5187950" y="1200151"/>
            <a:ext cx="3498850" cy="3195461"/>
          </a:xfrm>
          <a:prstGeom prst="round1Rect">
            <a:avLst>
              <a:gd name="adj" fmla="val 18280"/>
            </a:avLst>
          </a:prstGeom>
        </p:spPr>
        <p:txBody>
          <a:bodyPr>
            <a:noAutofit/>
          </a:bodyPr>
          <a:lstStyle>
            <a:lvl1pPr marL="0" indent="0">
              <a:buNone/>
              <a:defRPr/>
            </a:lvl1pPr>
          </a:lstStyle>
          <a:p>
            <a:r>
              <a:rPr lang="en-US" dirty="0"/>
              <a:t>Click to insert picture</a:t>
            </a:r>
          </a:p>
        </p:txBody>
      </p:sp>
      <p:pic>
        <p:nvPicPr>
          <p:cNvPr id="9" name="Picture 8" descr="CompTIA_logo.wmf"/>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xmlns="" val="2154989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57201" y="1237110"/>
            <a:ext cx="5945657" cy="3157199"/>
          </a:xfrm>
        </p:spPr>
        <p:txBody>
          <a:bodyPr>
            <a:no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insert picture</a:t>
            </a:r>
          </a:p>
        </p:txBody>
      </p:sp>
      <p:sp>
        <p:nvSpPr>
          <p:cNvPr id="7" name="Slide Number Placeholder 6"/>
          <p:cNvSpPr>
            <a:spLocks noGrp="1"/>
          </p:cNvSpPr>
          <p:nvPr>
            <p:ph type="sldNum" sz="quarter" idx="12"/>
          </p:nvPr>
        </p:nvSpPr>
        <p:spPr/>
        <p:txBody>
          <a:bodyPr>
            <a:noAutofit/>
          </a:bodyPr>
          <a:lstStyle/>
          <a:p>
            <a:fld id="{2066355A-084C-D24E-9AD2-7E4FC41EA627}" type="slidenum">
              <a:rPr lang="en-US" smtClean="0"/>
              <a:pPr/>
              <a:t>‹#›</a:t>
            </a:fld>
            <a:endParaRPr lang="en-US"/>
          </a:p>
        </p:txBody>
      </p:sp>
      <p:sp>
        <p:nvSpPr>
          <p:cNvPr id="8" name="Round Single Corner Rectangle 7"/>
          <p:cNvSpPr/>
          <p:nvPr userDrawn="1"/>
        </p:nvSpPr>
        <p:spPr>
          <a:xfrm>
            <a:off x="6402858" y="1238369"/>
            <a:ext cx="2283943" cy="3154680"/>
          </a:xfrm>
          <a:prstGeom prst="round1Rect">
            <a:avLst>
              <a:gd name="adj" fmla="val 36478"/>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solidFill>
            </a:endParaRPr>
          </a:p>
        </p:txBody>
      </p:sp>
      <p:sp>
        <p:nvSpPr>
          <p:cNvPr id="2" name="Title 1"/>
          <p:cNvSpPr>
            <a:spLocks noGrp="1"/>
          </p:cNvSpPr>
          <p:nvPr>
            <p:ph type="title"/>
          </p:nvPr>
        </p:nvSpPr>
        <p:spPr>
          <a:xfrm>
            <a:off x="457200" y="205740"/>
            <a:ext cx="8229600" cy="857250"/>
          </a:xfrm>
        </p:spPr>
        <p:txBody>
          <a:bodyPr vert="horz" lIns="0" tIns="45720" rIns="91440" bIns="45720" rtlCol="0" anchor="ctr">
            <a:noAutofit/>
          </a:bodyPr>
          <a:lstStyle>
            <a:lvl1pPr>
              <a:defRPr lang="en-US"/>
            </a:lvl1pPr>
          </a:lstStyle>
          <a:p>
            <a:pPr lvl="0"/>
            <a:r>
              <a:rPr lang="en-US" dirty="0"/>
              <a:t>Click to edit Master title style</a:t>
            </a:r>
          </a:p>
        </p:txBody>
      </p:sp>
      <p:sp>
        <p:nvSpPr>
          <p:cNvPr id="4" name="Text Placeholder 3"/>
          <p:cNvSpPr>
            <a:spLocks noGrp="1"/>
          </p:cNvSpPr>
          <p:nvPr>
            <p:ph type="body" sz="half" idx="2"/>
          </p:nvPr>
        </p:nvSpPr>
        <p:spPr>
          <a:xfrm>
            <a:off x="6553964" y="2398403"/>
            <a:ext cx="1990696" cy="1891374"/>
          </a:xfrm>
        </p:spPr>
        <p:txBody>
          <a:bodyPr>
            <a:noAutofit/>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p:cNvSpPr txBox="1">
            <a:spLocks/>
          </p:cNvSpPr>
          <p:nvPr userDrawn="1"/>
        </p:nvSpPr>
        <p:spPr>
          <a:xfrm>
            <a:off x="2708675" y="4767263"/>
            <a:ext cx="5716188"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11" name="Picture 10" descr="CompTIA_logo.wmf"/>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xmlns="" val="3615983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2">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57201" y="1237110"/>
            <a:ext cx="5945657" cy="3157199"/>
          </a:xfrm>
        </p:spPr>
        <p:txBody>
          <a:bodyPr>
            <a:no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insert picture</a:t>
            </a:r>
          </a:p>
        </p:txBody>
      </p:sp>
      <p:sp>
        <p:nvSpPr>
          <p:cNvPr id="7"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a:p>
        </p:txBody>
      </p:sp>
      <p:sp>
        <p:nvSpPr>
          <p:cNvPr id="8" name="Round Single Corner Rectangle 7"/>
          <p:cNvSpPr/>
          <p:nvPr userDrawn="1"/>
        </p:nvSpPr>
        <p:spPr>
          <a:xfrm>
            <a:off x="6402858" y="1238369"/>
            <a:ext cx="2283943" cy="3154680"/>
          </a:xfrm>
          <a:prstGeom prst="round1Rect">
            <a:avLst>
              <a:gd name="adj" fmla="val 36478"/>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solidFill>
            </a:endParaRPr>
          </a:p>
        </p:txBody>
      </p:sp>
      <p:sp>
        <p:nvSpPr>
          <p:cNvPr id="2" name="Title 1"/>
          <p:cNvSpPr>
            <a:spLocks noGrp="1"/>
          </p:cNvSpPr>
          <p:nvPr>
            <p:ph type="title"/>
          </p:nvPr>
        </p:nvSpPr>
        <p:spPr>
          <a:xfrm>
            <a:off x="457200" y="205740"/>
            <a:ext cx="8229600" cy="857250"/>
          </a:xfrm>
        </p:spPr>
        <p:txBody>
          <a:bodyPr vert="horz" lIns="0" tIns="45720" rIns="91440" bIns="45720" rtlCol="0" anchor="ctr">
            <a:noAutofit/>
          </a:bodyPr>
          <a:lstStyle>
            <a:lvl1pPr>
              <a:defRPr lang="en-US"/>
            </a:lvl1pPr>
          </a:lstStyle>
          <a:p>
            <a:pPr lvl="0"/>
            <a:r>
              <a:rPr lang="en-US" dirty="0"/>
              <a:t>Click to edit Master title style</a:t>
            </a:r>
          </a:p>
        </p:txBody>
      </p:sp>
      <p:sp>
        <p:nvSpPr>
          <p:cNvPr id="4" name="Text Placeholder 3"/>
          <p:cNvSpPr>
            <a:spLocks noGrp="1"/>
          </p:cNvSpPr>
          <p:nvPr>
            <p:ph type="body" sz="half" idx="2"/>
          </p:nvPr>
        </p:nvSpPr>
        <p:spPr>
          <a:xfrm>
            <a:off x="6553964" y="2398403"/>
            <a:ext cx="1990696" cy="1891374"/>
          </a:xfrm>
        </p:spPr>
        <p:txBody>
          <a:bodyPr>
            <a:noAutofit/>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p:cNvSpPr txBox="1">
            <a:spLocks/>
          </p:cNvSpPr>
          <p:nvPr userDrawn="1"/>
        </p:nvSpPr>
        <p:spPr>
          <a:xfrm>
            <a:off x="2664272" y="4767263"/>
            <a:ext cx="5760591"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11" name="Picture 10" descr="CompTIA_logo.wmf"/>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xmlns="" val="3441204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3">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57201" y="1237110"/>
            <a:ext cx="5945657" cy="3157199"/>
          </a:xfrm>
        </p:spPr>
        <p:txBody>
          <a:bodyPr>
            <a:no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insert picture</a:t>
            </a:r>
          </a:p>
        </p:txBody>
      </p:sp>
      <p:sp>
        <p:nvSpPr>
          <p:cNvPr id="7"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a:p>
        </p:txBody>
      </p:sp>
      <p:sp>
        <p:nvSpPr>
          <p:cNvPr id="8" name="Round Single Corner Rectangle 7"/>
          <p:cNvSpPr/>
          <p:nvPr userDrawn="1"/>
        </p:nvSpPr>
        <p:spPr>
          <a:xfrm>
            <a:off x="6402858" y="1238369"/>
            <a:ext cx="2283943" cy="3154680"/>
          </a:xfrm>
          <a:prstGeom prst="round1Rect">
            <a:avLst>
              <a:gd name="adj" fmla="val 36478"/>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solidFill>
            </a:endParaRPr>
          </a:p>
        </p:txBody>
      </p:sp>
      <p:sp>
        <p:nvSpPr>
          <p:cNvPr id="2" name="Title 1"/>
          <p:cNvSpPr>
            <a:spLocks noGrp="1"/>
          </p:cNvSpPr>
          <p:nvPr>
            <p:ph type="title"/>
          </p:nvPr>
        </p:nvSpPr>
        <p:spPr>
          <a:xfrm>
            <a:off x="457200" y="205740"/>
            <a:ext cx="8229600" cy="857250"/>
          </a:xfrm>
        </p:spPr>
        <p:txBody>
          <a:bodyPr vert="horz" lIns="0" tIns="45720" rIns="91440" bIns="45720" rtlCol="0" anchor="ctr">
            <a:noAutofit/>
          </a:bodyPr>
          <a:lstStyle>
            <a:lvl1pPr>
              <a:defRPr lang="en-US"/>
            </a:lvl1pPr>
          </a:lstStyle>
          <a:p>
            <a:pPr lvl="0"/>
            <a:r>
              <a:rPr lang="en-US" dirty="0"/>
              <a:t>Click to edit Master title style</a:t>
            </a:r>
          </a:p>
        </p:txBody>
      </p:sp>
      <p:sp>
        <p:nvSpPr>
          <p:cNvPr id="4" name="Text Placeholder 3"/>
          <p:cNvSpPr>
            <a:spLocks noGrp="1"/>
          </p:cNvSpPr>
          <p:nvPr>
            <p:ph type="body" sz="half" idx="2"/>
          </p:nvPr>
        </p:nvSpPr>
        <p:spPr>
          <a:xfrm>
            <a:off x="6553964" y="2398403"/>
            <a:ext cx="1990696" cy="1891374"/>
          </a:xfrm>
        </p:spPr>
        <p:txBody>
          <a:bodyPr>
            <a:noAutofit/>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p:cNvSpPr txBox="1">
            <a:spLocks/>
          </p:cNvSpPr>
          <p:nvPr userDrawn="1"/>
        </p:nvSpPr>
        <p:spPr>
          <a:xfrm>
            <a:off x="2326798" y="4767263"/>
            <a:ext cx="6098065"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11" name="Picture 10" descr="CompTIA_logo.wmf"/>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xmlns="" val="4239024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3" name="Round Diagonal Corner Rectangle 2"/>
          <p:cNvSpPr/>
          <p:nvPr userDrawn="1"/>
        </p:nvSpPr>
        <p:spPr>
          <a:xfrm>
            <a:off x="457200" y="331611"/>
            <a:ext cx="8229600" cy="4430890"/>
          </a:xfrm>
          <a:prstGeom prst="round2DiagRect">
            <a:avLst>
              <a:gd name="adj1" fmla="val 0"/>
              <a:gd name="adj2" fmla="val 941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722313" y="1955144"/>
            <a:ext cx="7772400" cy="1021556"/>
          </a:xfrm>
        </p:spPr>
        <p:txBody>
          <a:bodyPr anchor="ctr">
            <a:noAutofit/>
          </a:bodyPr>
          <a:lstStyle>
            <a:lvl1pPr algn="l">
              <a:defRPr sz="4000" b="1" cap="all">
                <a:solidFill>
                  <a:srgbClr val="FFFFFF"/>
                </a:solidFill>
              </a:defRPr>
            </a:lvl1pPr>
          </a:lstStyle>
          <a:p>
            <a:r>
              <a:rPr lang="en-US" dirty="0"/>
              <a:t>Click to edit Master title style</a:t>
            </a:r>
          </a:p>
        </p:txBody>
      </p:sp>
    </p:spTree>
    <p:extLst>
      <p:ext uri="{BB962C8B-B14F-4D97-AF65-F5344CB8AC3E}">
        <p14:creationId xmlns:p14="http://schemas.microsoft.com/office/powerpoint/2010/main" xmlns="" val="66745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with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24771" y="1882821"/>
            <a:ext cx="3694458" cy="300156"/>
          </a:xfrm>
        </p:spPr>
        <p:txBody>
          <a:bodyPr lIns="0" rIns="0" anchor="b">
            <a:noAutofit/>
          </a:bodyPr>
          <a:lstStyle>
            <a:lvl1pPr algn="l">
              <a:defRPr sz="1800">
                <a:solidFill>
                  <a:srgbClr val="FF0000"/>
                </a:solidFill>
              </a:defRPr>
            </a:lvl1pPr>
          </a:lstStyle>
          <a:p>
            <a:r>
              <a:rPr lang="en-US" dirty="0"/>
              <a:t>CLICK TO EDIT MASTER TITLE STYLE</a:t>
            </a:r>
          </a:p>
        </p:txBody>
      </p:sp>
      <p:sp>
        <p:nvSpPr>
          <p:cNvPr id="3" name="Subtitle 2"/>
          <p:cNvSpPr>
            <a:spLocks noGrp="1"/>
          </p:cNvSpPr>
          <p:nvPr>
            <p:ph type="subTitle" idx="1"/>
          </p:nvPr>
        </p:nvSpPr>
        <p:spPr>
          <a:xfrm>
            <a:off x="2724771" y="2190032"/>
            <a:ext cx="3694459" cy="1098135"/>
          </a:xfrm>
        </p:spPr>
        <p:txBody>
          <a:bodyPr lIns="0" rIns="0">
            <a:noAutofit/>
          </a:bodyPr>
          <a:lstStyle>
            <a:lvl1pPr marL="0" indent="0" algn="l">
              <a:lnSpc>
                <a:spcPct val="100000"/>
              </a:lnSpc>
              <a:spcBef>
                <a:spcPts val="0"/>
              </a:spcBef>
              <a:buNone/>
              <a:defRPr sz="1200">
                <a:solidFill>
                  <a:srgbClr val="57606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Title 1"/>
          <p:cNvSpPr txBox="1">
            <a:spLocks/>
          </p:cNvSpPr>
          <p:nvPr userDrawn="1"/>
        </p:nvSpPr>
        <p:spPr>
          <a:xfrm>
            <a:off x="457200" y="205979"/>
            <a:ext cx="8229600" cy="857250"/>
          </a:xfrm>
          <a:prstGeom prst="rect">
            <a:avLst/>
          </a:prstGeom>
        </p:spPr>
        <p:txBody>
          <a:bodyPr vert="horz" lIns="0" tIns="45720" rIns="91440" bIns="45720" rtlCol="0" anchor="ctr">
            <a:noAutofit/>
          </a:bodyPr>
          <a:lstStyle>
            <a:lvl1pPr algn="l" defTabSz="457200" rtl="0" eaLnBrk="1" latinLnBrk="0" hangingPunct="1">
              <a:spcBef>
                <a:spcPct val="0"/>
              </a:spcBef>
              <a:buNone/>
              <a:defRPr sz="2800" b="1" kern="1200">
                <a:solidFill>
                  <a:srgbClr val="69727B"/>
                </a:solidFill>
                <a:latin typeface="+mj-lt"/>
                <a:ea typeface="+mj-ea"/>
                <a:cs typeface="+mj-cs"/>
              </a:defRPr>
            </a:lvl1pPr>
          </a:lstStyle>
          <a:p>
            <a:r>
              <a:rPr lang="en-US" dirty="0"/>
              <a:t>For more information contact:</a:t>
            </a:r>
          </a:p>
        </p:txBody>
      </p:sp>
      <p:sp>
        <p:nvSpPr>
          <p:cNvPr id="7"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a:p>
        </p:txBody>
      </p:sp>
      <p:sp>
        <p:nvSpPr>
          <p:cNvPr id="8" name="Slide Number Placeholder 5"/>
          <p:cNvSpPr txBox="1">
            <a:spLocks/>
          </p:cNvSpPr>
          <p:nvPr userDrawn="1"/>
        </p:nvSpPr>
        <p:spPr>
          <a:xfrm>
            <a:off x="2326798" y="4767263"/>
            <a:ext cx="6098065"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10" name="Picture 9" descr="CompTIA_logo.wmf"/>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xmlns="" val="3455618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p>
        </p:txBody>
      </p:sp>
      <p:sp>
        <p:nvSpPr>
          <p:cNvPr id="3" name="Content Placeholder 2"/>
          <p:cNvSpPr>
            <a:spLocks noGrp="1"/>
          </p:cNvSpPr>
          <p:nvPr>
            <p:ph idx="1"/>
          </p:nvPr>
        </p:nvSpPr>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436858" y="4767263"/>
            <a:ext cx="249942" cy="273844"/>
          </a:xfrm>
        </p:spPr>
        <p:txBody>
          <a:bodyPr>
            <a:noAutofit/>
          </a:bodyPr>
          <a:lstStyle/>
          <a:p>
            <a:fld id="{2066355A-084C-D24E-9AD2-7E4FC41EA627}" type="slidenum">
              <a:rPr lang="en-US" smtClean="0"/>
              <a:pPr/>
              <a:t>‹#›</a:t>
            </a:fld>
            <a:endParaRPr lang="en-US" dirty="0"/>
          </a:p>
        </p:txBody>
      </p:sp>
      <p:sp>
        <p:nvSpPr>
          <p:cNvPr id="5" name="Slide Number Placeholder 5"/>
          <p:cNvSpPr txBox="1">
            <a:spLocks/>
          </p:cNvSpPr>
          <p:nvPr userDrawn="1"/>
        </p:nvSpPr>
        <p:spPr>
          <a:xfrm>
            <a:off x="3436910" y="4767263"/>
            <a:ext cx="4999948"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8" name="Picture 7" descr="CompTIA_logo.wmf"/>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xmlns="" val="3220382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Slide with Image">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1807098" y="1862669"/>
            <a:ext cx="1896238" cy="1425498"/>
          </a:xfrm>
          <a:prstGeom prst="round2DiagRect">
            <a:avLst>
              <a:gd name="adj1" fmla="val 0"/>
              <a:gd name="adj2" fmla="val 14654"/>
            </a:avLst>
          </a:prstGeom>
          <a:solidFill>
            <a:schemeClr val="bg1">
              <a:lumMod val="85000"/>
            </a:schemeClr>
          </a:solidFill>
          <a:ln>
            <a:noFill/>
          </a:ln>
        </p:spPr>
        <p:txBody>
          <a:bodyPr/>
          <a:lstStyle>
            <a:lvl1pPr marL="0" indent="0">
              <a:buNone/>
              <a:defRPr/>
            </a:lvl1pPr>
          </a:lstStyle>
          <a:p>
            <a:r>
              <a:rPr lang="en-US" dirty="0"/>
              <a:t>Click to insert picture</a:t>
            </a:r>
          </a:p>
        </p:txBody>
      </p:sp>
      <p:sp>
        <p:nvSpPr>
          <p:cNvPr id="2" name="Title 1"/>
          <p:cNvSpPr>
            <a:spLocks noGrp="1"/>
          </p:cNvSpPr>
          <p:nvPr>
            <p:ph type="ctrTitle" hasCustomPrompt="1"/>
          </p:nvPr>
        </p:nvSpPr>
        <p:spPr>
          <a:xfrm>
            <a:off x="3854309" y="1882821"/>
            <a:ext cx="3694458" cy="300156"/>
          </a:xfrm>
        </p:spPr>
        <p:txBody>
          <a:bodyPr lIns="0" rIns="0" anchor="b">
            <a:noAutofit/>
          </a:bodyPr>
          <a:lstStyle>
            <a:lvl1pPr algn="l">
              <a:defRPr sz="1800">
                <a:solidFill>
                  <a:srgbClr val="FF0000"/>
                </a:solidFill>
              </a:defRPr>
            </a:lvl1pPr>
          </a:lstStyle>
          <a:p>
            <a:r>
              <a:rPr lang="en-US" dirty="0"/>
              <a:t>CLICK TO EDIT MASTER TITLE STYLE</a:t>
            </a:r>
          </a:p>
        </p:txBody>
      </p:sp>
      <p:sp>
        <p:nvSpPr>
          <p:cNvPr id="3" name="Subtitle 2"/>
          <p:cNvSpPr>
            <a:spLocks noGrp="1"/>
          </p:cNvSpPr>
          <p:nvPr>
            <p:ph type="subTitle" idx="1"/>
          </p:nvPr>
        </p:nvSpPr>
        <p:spPr>
          <a:xfrm>
            <a:off x="3854309" y="2190032"/>
            <a:ext cx="3694459" cy="1098135"/>
          </a:xfrm>
        </p:spPr>
        <p:txBody>
          <a:bodyPr lIns="0" rIns="0">
            <a:noAutofit/>
          </a:bodyPr>
          <a:lstStyle>
            <a:lvl1pPr marL="0" indent="0" algn="l">
              <a:lnSpc>
                <a:spcPct val="100000"/>
              </a:lnSpc>
              <a:spcBef>
                <a:spcPts val="0"/>
              </a:spcBef>
              <a:buNone/>
              <a:defRPr sz="1200">
                <a:solidFill>
                  <a:srgbClr val="57606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a:p>
        </p:txBody>
      </p:sp>
      <p:sp>
        <p:nvSpPr>
          <p:cNvPr id="7" name="Slide Number Placeholder 5"/>
          <p:cNvSpPr txBox="1">
            <a:spLocks/>
          </p:cNvSpPr>
          <p:nvPr userDrawn="1"/>
        </p:nvSpPr>
        <p:spPr>
          <a:xfrm>
            <a:off x="2326798" y="4767263"/>
            <a:ext cx="6098065"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sp>
        <p:nvSpPr>
          <p:cNvPr id="10" name="Title 1"/>
          <p:cNvSpPr txBox="1">
            <a:spLocks/>
          </p:cNvSpPr>
          <p:nvPr userDrawn="1"/>
        </p:nvSpPr>
        <p:spPr>
          <a:xfrm>
            <a:off x="457200" y="205979"/>
            <a:ext cx="8229600" cy="857250"/>
          </a:xfrm>
          <a:prstGeom prst="rect">
            <a:avLst/>
          </a:prstGeom>
        </p:spPr>
        <p:txBody>
          <a:bodyPr vert="horz" lIns="0" tIns="45720" rIns="91440" bIns="45720" rtlCol="0" anchor="ctr">
            <a:noAutofit/>
          </a:bodyPr>
          <a:lstStyle>
            <a:lvl1pPr algn="l" defTabSz="457200" rtl="0" eaLnBrk="1" latinLnBrk="0" hangingPunct="1">
              <a:spcBef>
                <a:spcPct val="0"/>
              </a:spcBef>
              <a:buNone/>
              <a:defRPr sz="2800" b="1" kern="1200">
                <a:solidFill>
                  <a:srgbClr val="69727B"/>
                </a:solidFill>
                <a:latin typeface="+mj-lt"/>
                <a:ea typeface="+mj-ea"/>
                <a:cs typeface="+mj-cs"/>
              </a:defRPr>
            </a:lvl1pPr>
          </a:lstStyle>
          <a:p>
            <a:r>
              <a:rPr lang="en-US" dirty="0"/>
              <a:t>For more information contact:</a:t>
            </a:r>
          </a:p>
        </p:txBody>
      </p:sp>
      <p:pic>
        <p:nvPicPr>
          <p:cNvPr id="11" name="Picture 10" descr="CompTIA_logo.wmf"/>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xmlns="" val="4201681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2DF975-CA2A-4A7C-80AB-59DC8C8871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6A0299C-E15C-48E4-817E-93A47249E6BC}"/>
              </a:ext>
            </a:extLst>
          </p:cNvPr>
          <p:cNvSpPr>
            <a:spLocks noGrp="1"/>
          </p:cNvSpPr>
          <p:nvPr>
            <p:ph type="dt" sz="half" idx="10"/>
          </p:nvPr>
        </p:nvSpPr>
        <p:spPr/>
        <p:txBody>
          <a:bodyPr/>
          <a:lstStyle/>
          <a:p>
            <a:fld id="{718DF830-84EC-4541-9CE5-2E15E750B275}" type="datetimeFigureOut">
              <a:rPr lang="en-US" smtClean="0"/>
              <a:pPr/>
              <a:t>6/2/2018</a:t>
            </a:fld>
            <a:endParaRPr lang="en-US"/>
          </a:p>
        </p:txBody>
      </p:sp>
      <p:sp>
        <p:nvSpPr>
          <p:cNvPr id="4" name="Footer Placeholder 3">
            <a:extLst>
              <a:ext uri="{FF2B5EF4-FFF2-40B4-BE49-F238E27FC236}">
                <a16:creationId xmlns:a16="http://schemas.microsoft.com/office/drawing/2014/main" xmlns="" id="{0F1D58D1-219E-467B-A18B-3456CE4577A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0917EB4E-1FA8-425C-BCB3-92358950539A}"/>
              </a:ext>
            </a:extLst>
          </p:cNvPr>
          <p:cNvSpPr>
            <a:spLocks noGrp="1"/>
          </p:cNvSpPr>
          <p:nvPr>
            <p:ph type="sldNum" sz="quarter" idx="12"/>
          </p:nvPr>
        </p:nvSpPr>
        <p:spPr/>
        <p:txBody>
          <a:bodyPr/>
          <a:lstStyle/>
          <a:p>
            <a:fld id="{4C542ED4-BA0C-4A53-8626-146FF5567600}" type="slidenum">
              <a:rPr lang="en-US" smtClean="0"/>
              <a:pPr/>
              <a:t>‹#›</a:t>
            </a:fld>
            <a:endParaRPr lang="en-US"/>
          </a:p>
        </p:txBody>
      </p:sp>
    </p:spTree>
    <p:extLst>
      <p:ext uri="{BB962C8B-B14F-4D97-AF65-F5344CB8AC3E}">
        <p14:creationId xmlns:p14="http://schemas.microsoft.com/office/powerpoint/2010/main" xmlns="" val="2946344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Content Pag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p>
        </p:txBody>
      </p:sp>
      <p:sp>
        <p:nvSpPr>
          <p:cNvPr id="3" name="Content Placeholder 2"/>
          <p:cNvSpPr>
            <a:spLocks noGrp="1"/>
          </p:cNvSpPr>
          <p:nvPr>
            <p:ph idx="1"/>
          </p:nvPr>
        </p:nvSpPr>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6" name="Slide Number Placeholder 5"/>
          <p:cNvSpPr>
            <a:spLocks noGrp="1"/>
          </p:cNvSpPr>
          <p:nvPr>
            <p:ph type="sldNum" sz="quarter" idx="12"/>
          </p:nvPr>
        </p:nvSpPr>
        <p:spPr>
          <a:xfrm>
            <a:off x="8436858" y="4767263"/>
            <a:ext cx="249942" cy="273844"/>
          </a:xfrm>
        </p:spPr>
        <p:txBody>
          <a:bodyPr>
            <a:noAutofit/>
          </a:bodyPr>
          <a:lstStyle/>
          <a:p>
            <a:fld id="{2066355A-084C-D24E-9AD2-7E4FC41EA627}" type="slidenum">
              <a:rPr lang="en-US" smtClean="0"/>
              <a:pPr/>
              <a:t>‹#›</a:t>
            </a:fld>
            <a:endParaRPr lang="en-US" dirty="0"/>
          </a:p>
        </p:txBody>
      </p:sp>
      <p:sp>
        <p:nvSpPr>
          <p:cNvPr id="5" name="Slide Number Placeholder 5"/>
          <p:cNvSpPr txBox="1">
            <a:spLocks/>
          </p:cNvSpPr>
          <p:nvPr userDrawn="1"/>
        </p:nvSpPr>
        <p:spPr>
          <a:xfrm>
            <a:off x="3436910" y="4767263"/>
            <a:ext cx="4999948"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7" name="Picture 6" descr="CompTIA_logo.wmf"/>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xmlns="" val="2964281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457200" y="332185"/>
            <a:ext cx="8229600" cy="2744390"/>
          </a:xfrm>
          <a:prstGeom prst="round2DiagRect">
            <a:avLst>
              <a:gd name="adj1" fmla="val 0"/>
              <a:gd name="adj2" fmla="val 14654"/>
            </a:avLst>
          </a:prstGeom>
        </p:spPr>
        <p:txBody>
          <a:bodyPr/>
          <a:lstStyle>
            <a:lvl1pPr marL="0" indent="0">
              <a:buNone/>
              <a:defRPr/>
            </a:lvl1pPr>
          </a:lstStyle>
          <a:p>
            <a:r>
              <a:rPr lang="en-US" dirty="0"/>
              <a:t>Click to insert picture</a:t>
            </a:r>
          </a:p>
        </p:txBody>
      </p:sp>
      <p:sp>
        <p:nvSpPr>
          <p:cNvPr id="2" name="Title 1"/>
          <p:cNvSpPr>
            <a:spLocks noGrp="1"/>
          </p:cNvSpPr>
          <p:nvPr>
            <p:ph type="ctrTitle"/>
          </p:nvPr>
        </p:nvSpPr>
        <p:spPr>
          <a:xfrm>
            <a:off x="457200" y="3111504"/>
            <a:ext cx="8229600" cy="663217"/>
          </a:xfrm>
        </p:spPr>
        <p:txBody>
          <a:bodyPr lIns="0" rIns="0" anchor="b">
            <a:noAutofit/>
          </a:bodyPr>
          <a:lstStyle>
            <a:lvl1pPr algn="l">
              <a:defRPr>
                <a:solidFill>
                  <a:srgbClr val="FF0000"/>
                </a:solidFill>
              </a:defRPr>
            </a:lvl1pPr>
          </a:lstStyle>
          <a:p>
            <a:r>
              <a:rPr lang="en-US" dirty="0"/>
              <a:t>Click to edit Master title style</a:t>
            </a:r>
          </a:p>
        </p:txBody>
      </p:sp>
      <p:sp>
        <p:nvSpPr>
          <p:cNvPr id="3" name="Subtitle 2"/>
          <p:cNvSpPr>
            <a:spLocks noGrp="1"/>
          </p:cNvSpPr>
          <p:nvPr>
            <p:ph type="subTitle" idx="1"/>
          </p:nvPr>
        </p:nvSpPr>
        <p:spPr>
          <a:xfrm>
            <a:off x="457200" y="3781776"/>
            <a:ext cx="6400800" cy="489656"/>
          </a:xfrm>
        </p:spPr>
        <p:txBody>
          <a:bodyPr lIns="0" rIns="0">
            <a:noAutofit/>
          </a:bodyPr>
          <a:lstStyle>
            <a:lvl1pPr marL="0" indent="0" algn="l">
              <a:buNone/>
              <a:defRPr sz="1600">
                <a:solidFill>
                  <a:srgbClr val="69727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6" name="Picture 5" descr="CompTIA_logo.wmf"/>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3697111" y="4369323"/>
            <a:ext cx="1684782" cy="360426"/>
          </a:xfrm>
          <a:prstGeom prst="rect">
            <a:avLst/>
          </a:prstGeom>
        </p:spPr>
      </p:pic>
    </p:spTree>
    <p:extLst>
      <p:ext uri="{BB962C8B-B14F-4D97-AF65-F5344CB8AC3E}">
        <p14:creationId xmlns:p14="http://schemas.microsoft.com/office/powerpoint/2010/main" xmlns="" val="500049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No Image or Icon">
    <p:spTree>
      <p:nvGrpSpPr>
        <p:cNvPr id="1" name=""/>
        <p:cNvGrpSpPr/>
        <p:nvPr/>
      </p:nvGrpSpPr>
      <p:grpSpPr>
        <a:xfrm>
          <a:off x="0" y="0"/>
          <a:ext cx="0" cy="0"/>
          <a:chOff x="0" y="0"/>
          <a:chExt cx="0" cy="0"/>
        </a:xfrm>
      </p:grpSpPr>
      <p:sp>
        <p:nvSpPr>
          <p:cNvPr id="7" name="Round Diagonal Corner Rectangle 6"/>
          <p:cNvSpPr/>
          <p:nvPr userDrawn="1"/>
        </p:nvSpPr>
        <p:spPr>
          <a:xfrm>
            <a:off x="457200" y="331611"/>
            <a:ext cx="8229600" cy="3443110"/>
          </a:xfrm>
          <a:prstGeom prst="round2DiagRect">
            <a:avLst>
              <a:gd name="adj1" fmla="val 0"/>
              <a:gd name="adj2" fmla="val 11792"/>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50366" y="1051278"/>
            <a:ext cx="7981244" cy="1100674"/>
          </a:xfrm>
        </p:spPr>
        <p:txBody>
          <a:bodyPr lIns="0" rIns="0" anchor="b">
            <a:noAutofit/>
          </a:bodyPr>
          <a:lstStyle>
            <a:lvl1pPr algn="l">
              <a:defRPr sz="360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650366" y="2159007"/>
            <a:ext cx="6207634" cy="489656"/>
          </a:xfrm>
        </p:spPr>
        <p:txBody>
          <a:bodyPr lIns="0" rIns="0">
            <a:no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Picture 5" descr="CompTIA_logo.wmf"/>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3697111" y="4369323"/>
            <a:ext cx="1684782" cy="360426"/>
          </a:xfrm>
          <a:prstGeom prst="rect">
            <a:avLst/>
          </a:prstGeom>
        </p:spPr>
      </p:pic>
    </p:spTree>
    <p:extLst>
      <p:ext uri="{BB962C8B-B14F-4D97-AF65-F5344CB8AC3E}">
        <p14:creationId xmlns:p14="http://schemas.microsoft.com/office/powerpoint/2010/main" xmlns="" val="3886893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Orange">
    <p:spTree>
      <p:nvGrpSpPr>
        <p:cNvPr id="1" name=""/>
        <p:cNvGrpSpPr/>
        <p:nvPr/>
      </p:nvGrpSpPr>
      <p:grpSpPr>
        <a:xfrm>
          <a:off x="0" y="0"/>
          <a:ext cx="0" cy="0"/>
          <a:chOff x="0" y="0"/>
          <a:chExt cx="0" cy="0"/>
        </a:xfrm>
      </p:grpSpPr>
      <p:sp>
        <p:nvSpPr>
          <p:cNvPr id="5" name="Round Diagonal Corner Rectangle 4"/>
          <p:cNvSpPr/>
          <p:nvPr userDrawn="1"/>
        </p:nvSpPr>
        <p:spPr>
          <a:xfrm>
            <a:off x="457200" y="331611"/>
            <a:ext cx="8229600" cy="4325056"/>
          </a:xfrm>
          <a:prstGeom prst="round2DiagRect">
            <a:avLst>
              <a:gd name="adj1" fmla="val 0"/>
              <a:gd name="adj2" fmla="val 9418"/>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1955144"/>
            <a:ext cx="7772400" cy="1021556"/>
          </a:xfrm>
        </p:spPr>
        <p:txBody>
          <a:bodyPr anchor="ctr">
            <a:noAutofit/>
          </a:bodyPr>
          <a:lstStyle>
            <a:lvl1pPr algn="l">
              <a:defRPr sz="4000" b="1"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722313" y="2977443"/>
            <a:ext cx="7772400" cy="384175"/>
          </a:xfrm>
        </p:spPr>
        <p:txBody>
          <a:bodyPr anchor="b">
            <a:no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noAutofit/>
          </a:bodyPr>
          <a:lstStyle/>
          <a:p>
            <a:fld id="{91AF2B4D-6B12-4EDF-87BB-2B55CECB6611}" type="slidenum">
              <a:rPr lang="en-US" smtClean="0"/>
              <a:pPr/>
              <a:t>‹#›</a:t>
            </a:fld>
            <a:endParaRPr lang="en-US" dirty="0"/>
          </a:p>
        </p:txBody>
      </p:sp>
      <p:pic>
        <p:nvPicPr>
          <p:cNvPr id="8" name="Picture 7" descr="CompTIA_logo.wmf"/>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xmlns="" val="1122394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Green">
    <p:spTree>
      <p:nvGrpSpPr>
        <p:cNvPr id="1" name=""/>
        <p:cNvGrpSpPr/>
        <p:nvPr/>
      </p:nvGrpSpPr>
      <p:grpSpPr>
        <a:xfrm>
          <a:off x="0" y="0"/>
          <a:ext cx="0" cy="0"/>
          <a:chOff x="0" y="0"/>
          <a:chExt cx="0" cy="0"/>
        </a:xfrm>
      </p:grpSpPr>
      <p:sp>
        <p:nvSpPr>
          <p:cNvPr id="5" name="Round Diagonal Corner Rectangle 4"/>
          <p:cNvSpPr/>
          <p:nvPr userDrawn="1"/>
        </p:nvSpPr>
        <p:spPr>
          <a:xfrm>
            <a:off x="457200" y="331611"/>
            <a:ext cx="8229600" cy="4325056"/>
          </a:xfrm>
          <a:prstGeom prst="round2DiagRect">
            <a:avLst>
              <a:gd name="adj1" fmla="val 0"/>
              <a:gd name="adj2" fmla="val 9418"/>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1955144"/>
            <a:ext cx="7772400" cy="1021556"/>
          </a:xfrm>
        </p:spPr>
        <p:txBody>
          <a:bodyPr anchor="ctr">
            <a:noAutofit/>
          </a:bodyPr>
          <a:lstStyle>
            <a:lvl1pPr algn="l">
              <a:defRPr sz="4000" b="1"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722313" y="2977443"/>
            <a:ext cx="7772400" cy="384175"/>
          </a:xfrm>
        </p:spPr>
        <p:txBody>
          <a:bodyPr anchor="b">
            <a:no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noAutofit/>
          </a:bodyPr>
          <a:lstStyle/>
          <a:p>
            <a:fld id="{91AF2B4D-6B12-4EDF-87BB-2B55CECB6611}" type="slidenum">
              <a:rPr lang="en-US" smtClean="0"/>
              <a:pPr/>
              <a:t>‹#›</a:t>
            </a:fld>
            <a:endParaRPr lang="en-US"/>
          </a:p>
        </p:txBody>
      </p:sp>
      <p:pic>
        <p:nvPicPr>
          <p:cNvPr id="8" name="Picture 7" descr="CompTIA_logo.wmf"/>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xmlns="" val="181871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Blue">
    <p:spTree>
      <p:nvGrpSpPr>
        <p:cNvPr id="1" name=""/>
        <p:cNvGrpSpPr/>
        <p:nvPr/>
      </p:nvGrpSpPr>
      <p:grpSpPr>
        <a:xfrm>
          <a:off x="0" y="0"/>
          <a:ext cx="0" cy="0"/>
          <a:chOff x="0" y="0"/>
          <a:chExt cx="0" cy="0"/>
        </a:xfrm>
      </p:grpSpPr>
      <p:sp>
        <p:nvSpPr>
          <p:cNvPr id="5" name="Round Diagonal Corner Rectangle 4"/>
          <p:cNvSpPr/>
          <p:nvPr userDrawn="1"/>
        </p:nvSpPr>
        <p:spPr>
          <a:xfrm>
            <a:off x="457200" y="331611"/>
            <a:ext cx="8229600" cy="4325056"/>
          </a:xfrm>
          <a:prstGeom prst="round2DiagRect">
            <a:avLst>
              <a:gd name="adj1" fmla="val 0"/>
              <a:gd name="adj2" fmla="val 9418"/>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1955144"/>
            <a:ext cx="7772400" cy="1021556"/>
          </a:xfrm>
        </p:spPr>
        <p:txBody>
          <a:bodyPr anchor="ctr">
            <a:noAutofit/>
          </a:bodyPr>
          <a:lstStyle>
            <a:lvl1pPr algn="l">
              <a:defRPr sz="4000" b="1"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722313" y="2977443"/>
            <a:ext cx="7772400" cy="384175"/>
          </a:xfrm>
        </p:spPr>
        <p:txBody>
          <a:bodyPr anchor="b">
            <a:no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noAutofit/>
          </a:bodyPr>
          <a:lstStyle/>
          <a:p>
            <a:fld id="{91AF2B4D-6B12-4EDF-87BB-2B55CECB6611}" type="slidenum">
              <a:rPr lang="en-US" smtClean="0"/>
              <a:pPr/>
              <a:t>‹#›</a:t>
            </a:fld>
            <a:endParaRPr lang="en-US"/>
          </a:p>
        </p:txBody>
      </p:sp>
      <p:pic>
        <p:nvPicPr>
          <p:cNvPr id="8" name="Picture 7" descr="CompTIA_logo.wmf"/>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xmlns="" val="2033591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urple">
    <p:spTree>
      <p:nvGrpSpPr>
        <p:cNvPr id="1" name=""/>
        <p:cNvGrpSpPr/>
        <p:nvPr/>
      </p:nvGrpSpPr>
      <p:grpSpPr>
        <a:xfrm>
          <a:off x="0" y="0"/>
          <a:ext cx="0" cy="0"/>
          <a:chOff x="0" y="0"/>
          <a:chExt cx="0" cy="0"/>
        </a:xfrm>
      </p:grpSpPr>
      <p:sp>
        <p:nvSpPr>
          <p:cNvPr id="5" name="Round Diagonal Corner Rectangle 4"/>
          <p:cNvSpPr/>
          <p:nvPr userDrawn="1"/>
        </p:nvSpPr>
        <p:spPr>
          <a:xfrm>
            <a:off x="457200" y="331611"/>
            <a:ext cx="8229600" cy="4325056"/>
          </a:xfrm>
          <a:prstGeom prst="round2DiagRect">
            <a:avLst>
              <a:gd name="adj1" fmla="val 0"/>
              <a:gd name="adj2" fmla="val 9418"/>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1955144"/>
            <a:ext cx="7772400" cy="1021556"/>
          </a:xfrm>
        </p:spPr>
        <p:txBody>
          <a:bodyPr anchor="ctr">
            <a:noAutofit/>
          </a:bodyPr>
          <a:lstStyle>
            <a:lvl1pPr algn="l">
              <a:defRPr sz="4000" b="1"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722313" y="2977443"/>
            <a:ext cx="7772400" cy="384175"/>
          </a:xfrm>
        </p:spPr>
        <p:txBody>
          <a:bodyPr anchor="b">
            <a:no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noAutofit/>
          </a:bodyPr>
          <a:lstStyle/>
          <a:p>
            <a:fld id="{91AF2B4D-6B12-4EDF-87BB-2B55CECB6611}" type="slidenum">
              <a:rPr lang="en-US" smtClean="0"/>
              <a:pPr/>
              <a:t>‹#›</a:t>
            </a:fld>
            <a:endParaRPr lang="en-US"/>
          </a:p>
        </p:txBody>
      </p:sp>
      <p:pic>
        <p:nvPicPr>
          <p:cNvPr id="8" name="Picture 7" descr="CompTIA_logo.wmf"/>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457200" y="4854045"/>
            <a:ext cx="612648" cy="131064"/>
          </a:xfrm>
          <a:prstGeom prst="rect">
            <a:avLst/>
          </a:prstGeom>
        </p:spPr>
      </p:pic>
    </p:spTree>
    <p:extLst>
      <p:ext uri="{BB962C8B-B14F-4D97-AF65-F5344CB8AC3E}">
        <p14:creationId xmlns:p14="http://schemas.microsoft.com/office/powerpoint/2010/main" xmlns="" val="3222121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24863" y="4767263"/>
            <a:ext cx="261937" cy="273844"/>
          </a:xfrm>
          <a:prstGeom prst="rect">
            <a:avLst/>
          </a:prstGeom>
        </p:spPr>
        <p:txBody>
          <a:bodyPr vert="horz" lIns="91440" tIns="45720" rIns="0" bIns="45720" rtlCol="0" anchor="ctr"/>
          <a:lstStyle>
            <a:lvl1pPr algn="r">
              <a:defRPr sz="900">
                <a:solidFill>
                  <a:srgbClr val="69727B"/>
                </a:solidFill>
              </a:defRPr>
            </a:lvl1pPr>
          </a:lstStyle>
          <a:p>
            <a:fld id="{2066355A-084C-D24E-9AD2-7E4FC41EA627}" type="slidenum">
              <a:rPr lang="en-US" smtClean="0"/>
              <a:pPr/>
              <a:t>‹#›</a:t>
            </a:fld>
            <a:endParaRPr lang="en-US" dirty="0"/>
          </a:p>
        </p:txBody>
      </p:sp>
      <p:cxnSp>
        <p:nvCxnSpPr>
          <p:cNvPr id="8" name="Straight Connector 7"/>
          <p:cNvCxnSpPr/>
          <p:nvPr userDrawn="1"/>
        </p:nvCxnSpPr>
        <p:spPr>
          <a:xfrm>
            <a:off x="457200" y="4767263"/>
            <a:ext cx="8229600" cy="0"/>
          </a:xfrm>
          <a:prstGeom prst="line">
            <a:avLst/>
          </a:prstGeom>
          <a:ln w="12700" cmpd="sng">
            <a:solidFill>
              <a:srgbClr val="69727B"/>
            </a:solidFill>
          </a:ln>
          <a:effectLst/>
        </p:spPr>
        <p:style>
          <a:lnRef idx="2">
            <a:schemeClr val="accent1"/>
          </a:lnRef>
          <a:fillRef idx="0">
            <a:schemeClr val="accent1"/>
          </a:fillRef>
          <a:effectRef idx="1">
            <a:schemeClr val="accent1"/>
          </a:effectRef>
          <a:fontRef idx="minor">
            <a:schemeClr val="tx1"/>
          </a:fontRef>
        </p:style>
      </p:cxnSp>
      <p:pic>
        <p:nvPicPr>
          <p:cNvPr id="5" name="Picture 4" descr="A close up of a sign&#10;&#10;Description generated with very high confidence">
            <a:extLst>
              <a:ext uri="{FF2B5EF4-FFF2-40B4-BE49-F238E27FC236}">
                <a16:creationId xmlns:a16="http://schemas.microsoft.com/office/drawing/2014/main" xmlns="" id="{A45AEBA5-269E-4070-869B-74F2C8FCF8C1}"/>
              </a:ext>
            </a:extLst>
          </p:cNvPr>
          <p:cNvPicPr>
            <a:picLocks noChangeAspect="1"/>
          </p:cNvPicPr>
          <p:nvPr userDrawn="1"/>
        </p:nvPicPr>
        <p:blipFill>
          <a:blip r:embed="rId23"/>
          <a:stretch>
            <a:fillRect/>
          </a:stretch>
        </p:blipFill>
        <p:spPr>
          <a:xfrm>
            <a:off x="8278589" y="140494"/>
            <a:ext cx="816422" cy="723679"/>
          </a:xfrm>
          <a:prstGeom prst="rect">
            <a:avLst/>
          </a:prstGeom>
        </p:spPr>
      </p:pic>
    </p:spTree>
    <p:extLst>
      <p:ext uri="{BB962C8B-B14F-4D97-AF65-F5344CB8AC3E}">
        <p14:creationId xmlns:p14="http://schemas.microsoft.com/office/powerpoint/2010/main" xmlns=""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79" r:id="rId3"/>
    <p:sldLayoutId id="2147493471" r:id="rId4"/>
    <p:sldLayoutId id="2147493472" r:id="rId5"/>
    <p:sldLayoutId id="2147493458" r:id="rId6"/>
    <p:sldLayoutId id="2147493467" r:id="rId7"/>
    <p:sldLayoutId id="2147493468" r:id="rId8"/>
    <p:sldLayoutId id="2147493469" r:id="rId9"/>
    <p:sldLayoutId id="2147493459" r:id="rId10"/>
    <p:sldLayoutId id="2147493474" r:id="rId11"/>
    <p:sldLayoutId id="2147493478" r:id="rId12"/>
    <p:sldLayoutId id="2147493480" r:id="rId13"/>
    <p:sldLayoutId id="2147493473" r:id="rId14"/>
    <p:sldLayoutId id="2147493464" r:id="rId15"/>
    <p:sldLayoutId id="2147493465" r:id="rId16"/>
    <p:sldLayoutId id="2147493466" r:id="rId17"/>
    <p:sldLayoutId id="2147493470" r:id="rId18"/>
    <p:sldLayoutId id="2147493475" r:id="rId19"/>
    <p:sldLayoutId id="2147493477" r:id="rId20"/>
    <p:sldLayoutId id="2147493481" r:id="rId21"/>
  </p:sldLayoutIdLst>
  <p:hf hdr="0" dt="0"/>
  <p:txStyles>
    <p:titleStyle>
      <a:lvl1pPr algn="l" defTabSz="457200" rtl="0" eaLnBrk="1" latinLnBrk="0" hangingPunct="1">
        <a:spcBef>
          <a:spcPct val="0"/>
        </a:spcBef>
        <a:buNone/>
        <a:defRPr sz="2800" b="1" kern="1200">
          <a:solidFill>
            <a:srgbClr val="FF0000"/>
          </a:solidFill>
          <a:latin typeface="+mj-lt"/>
          <a:ea typeface="+mj-ea"/>
          <a:cs typeface="+mj-cs"/>
        </a:defRPr>
      </a:lvl1pPr>
    </p:titleStyle>
    <p:body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mailto:jstanger@comptia.org" TargetMode="External"/><Relationship Id="rId7" Type="http://schemas.openxmlformats.org/officeDocument/2006/relationships/hyperlink" Target="mailto:lee@mcwhortertechnologies.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mailto:tkasem@comptia.org"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bit.ly/2wMU4nL" TargetMode="External"/><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342900">
              <a:defRPr/>
            </a:pPr>
            <a:fld id="{2066355A-084C-D24E-9AD2-7E4FC41EA627}" type="slidenum">
              <a:rPr lang="en-US" sz="675">
                <a:latin typeface="Calibri"/>
              </a:rPr>
              <a:pPr defTabSz="342900">
                <a:defRPr/>
              </a:pPr>
              <a:t>1</a:t>
            </a:fld>
            <a:endParaRPr lang="en-US" sz="675" dirty="0">
              <a:latin typeface="Calibri"/>
            </a:endParaRPr>
          </a:p>
        </p:txBody>
      </p:sp>
      <p:sp>
        <p:nvSpPr>
          <p:cNvPr id="5" name="Title 4"/>
          <p:cNvSpPr txBox="1">
            <a:spLocks noChangeArrowheads="1"/>
          </p:cNvSpPr>
          <p:nvPr/>
        </p:nvSpPr>
        <p:spPr>
          <a:xfrm>
            <a:off x="455551" y="3047062"/>
            <a:ext cx="5742134" cy="925493"/>
          </a:xfrm>
          <a:prstGeom prst="rect">
            <a:avLst/>
          </a:prstGeom>
          <a:ln/>
        </p:spPr>
        <p:txBody>
          <a:bodyPr vert="horz" lIns="0" tIns="34290" rIns="0" bIns="34290" rtlCol="0" anchor="b">
            <a:noAutofit/>
          </a:bodyPr>
          <a:lstStyle>
            <a:lvl1pPr algn="l" defTabSz="457200" rtl="0" eaLnBrk="1" latinLnBrk="0" hangingPunct="1">
              <a:spcBef>
                <a:spcPct val="0"/>
              </a:spcBef>
              <a:buNone/>
              <a:defRPr sz="2800" b="1" kern="1200" baseline="0">
                <a:solidFill>
                  <a:srgbClr val="ED1C24"/>
                </a:solidFill>
                <a:latin typeface="+mj-lt"/>
                <a:ea typeface="+mj-ea"/>
                <a:cs typeface="+mj-cs"/>
              </a:defRPr>
            </a:lvl1pPr>
          </a:lstStyle>
          <a:p>
            <a:pPr defTabSz="342900">
              <a:defRPr/>
            </a:pPr>
            <a:r>
              <a:rPr lang="en-US" altLang="zh-CN" sz="2100" dirty="0" err="1">
                <a:solidFill>
                  <a:srgbClr val="FF0000"/>
                </a:solidFill>
                <a:latin typeface="Calibri"/>
                <a:ea typeface="宋体" panose="02010600030101010101" pitchFamily="2" charset="-122"/>
              </a:rPr>
              <a:t>PenTest</a:t>
            </a:r>
            <a:r>
              <a:rPr lang="en-US" altLang="zh-CN" sz="2100" dirty="0">
                <a:solidFill>
                  <a:srgbClr val="FF0000"/>
                </a:solidFill>
                <a:latin typeface="Calibri"/>
                <a:ea typeface="宋体" panose="02010600030101010101" pitchFamily="2" charset="-122"/>
              </a:rPr>
              <a:t>+ TTT Session </a:t>
            </a:r>
            <a:r>
              <a:rPr lang="en-US" altLang="zh-CN" sz="2100" dirty="0" smtClean="0">
                <a:solidFill>
                  <a:srgbClr val="FF0000"/>
                </a:solidFill>
                <a:latin typeface="Calibri"/>
                <a:ea typeface="宋体" panose="02010600030101010101" pitchFamily="2" charset="-122"/>
              </a:rPr>
              <a:t>1: </a:t>
            </a:r>
            <a:r>
              <a:rPr lang="en-US" sz="2400" dirty="0" smtClean="0"/>
              <a:t>Introduction</a:t>
            </a:r>
            <a:r>
              <a:rPr lang="en-US" altLang="zh-CN" sz="2100" dirty="0" smtClean="0">
                <a:solidFill>
                  <a:srgbClr val="FF0000"/>
                </a:solidFill>
                <a:latin typeface="Calibri"/>
                <a:ea typeface="宋体" panose="02010600030101010101" pitchFamily="2" charset="-122"/>
              </a:rPr>
              <a:t> </a:t>
            </a:r>
            <a:endParaRPr lang="en-US" altLang="zh-CN" sz="2100" dirty="0">
              <a:solidFill>
                <a:srgbClr val="FF0000"/>
              </a:solidFill>
              <a:latin typeface="Calibri"/>
              <a:ea typeface="宋体" panose="02010600030101010101" pitchFamily="2" charset="-122"/>
            </a:endParaRPr>
          </a:p>
        </p:txBody>
      </p:sp>
      <p:sp>
        <p:nvSpPr>
          <p:cNvPr id="6" name="Subtitle 5"/>
          <p:cNvSpPr txBox="1">
            <a:spLocks noChangeArrowheads="1"/>
          </p:cNvSpPr>
          <p:nvPr/>
        </p:nvSpPr>
        <p:spPr bwMode="auto">
          <a:xfrm>
            <a:off x="1150144" y="4261602"/>
            <a:ext cx="4800600" cy="22346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34290" rIns="0" bIns="34290" rtlCol="0">
            <a:noAutofit/>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342900">
              <a:spcBef>
                <a:spcPts val="900"/>
              </a:spcBef>
              <a:buNone/>
              <a:defRPr/>
            </a:pPr>
            <a:r>
              <a:rPr lang="en-US" sz="1200" dirty="0" smtClean="0"/>
              <a:t>05/29/2018</a:t>
            </a:r>
            <a:endParaRPr lang="en-US" altLang="zh-CN" sz="1200" dirty="0">
              <a:solidFill>
                <a:srgbClr val="69727B"/>
              </a:solidFill>
              <a:latin typeface="Calibri"/>
              <a:ea typeface="宋体" panose="02010600030101010101" pitchFamily="2" charset="-122"/>
            </a:endParaRP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a:xfrm>
            <a:off x="6197685" y="4493314"/>
            <a:ext cx="233539" cy="197285"/>
          </a:xfrm>
          <a:prstGeom prst="rect">
            <a:avLst/>
          </a:prstGeom>
        </p:spPr>
      </p:pic>
      <p:sp>
        <p:nvSpPr>
          <p:cNvPr id="8" name="Subtitle 5"/>
          <p:cNvSpPr txBox="1">
            <a:spLocks noChangeArrowheads="1"/>
          </p:cNvSpPr>
          <p:nvPr/>
        </p:nvSpPr>
        <p:spPr bwMode="auto">
          <a:xfrm>
            <a:off x="6498435" y="4435494"/>
            <a:ext cx="2645565" cy="240743"/>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0" tIns="34290" rIns="0" bIns="34290" rtlCol="0">
            <a:noAutofit/>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342900">
              <a:spcBef>
                <a:spcPts val="900"/>
              </a:spcBef>
              <a:buNone/>
              <a:defRPr/>
            </a:pPr>
            <a:r>
              <a:rPr lang="en-US" altLang="zh-CN" sz="1200" dirty="0">
                <a:solidFill>
                  <a:srgbClr val="69727B"/>
                </a:solidFill>
                <a:latin typeface="Calibri"/>
                <a:ea typeface="宋体" panose="02010600030101010101" pitchFamily="2" charset="-122"/>
              </a:rPr>
              <a:t>@</a:t>
            </a:r>
            <a:r>
              <a:rPr lang="en-US" altLang="zh-CN" sz="1200" dirty="0" err="1">
                <a:solidFill>
                  <a:srgbClr val="69727B"/>
                </a:solidFill>
                <a:latin typeface="Calibri"/>
                <a:ea typeface="宋体" panose="02010600030101010101" pitchFamily="2" charset="-122"/>
              </a:rPr>
              <a:t>TeachCompTIA</a:t>
            </a:r>
            <a:r>
              <a:rPr lang="en-US" altLang="zh-CN" sz="1200" dirty="0">
                <a:solidFill>
                  <a:srgbClr val="69727B"/>
                </a:solidFill>
                <a:latin typeface="Calibri"/>
                <a:ea typeface="宋体" panose="02010600030101010101" pitchFamily="2" charset="-122"/>
              </a:rPr>
              <a:t>    #</a:t>
            </a:r>
            <a:r>
              <a:rPr lang="en-US" altLang="zh-CN" sz="1200" dirty="0" err="1">
                <a:solidFill>
                  <a:srgbClr val="69727B"/>
                </a:solidFill>
                <a:latin typeface="Calibri"/>
                <a:ea typeface="宋体" panose="02010600030101010101" pitchFamily="2" charset="-122"/>
              </a:rPr>
              <a:t>PenTestPlusTTT</a:t>
            </a:r>
            <a:endParaRPr lang="en-US" altLang="zh-CN" sz="1200" dirty="0">
              <a:solidFill>
                <a:srgbClr val="69727B"/>
              </a:solidFill>
              <a:latin typeface="Calibri"/>
              <a:ea typeface="宋体" panose="02010600030101010101" pitchFamily="2" charset="-122"/>
            </a:endParaRPr>
          </a:p>
        </p:txBody>
      </p:sp>
      <p:pic>
        <p:nvPicPr>
          <p:cNvPr id="9" name="Picture 8"/>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594258" y="809308"/>
            <a:ext cx="4136335" cy="1799306"/>
          </a:xfrm>
          <a:prstGeom prst="rect">
            <a:avLst/>
          </a:prstGeom>
        </p:spPr>
      </p:pic>
      <p:pic>
        <p:nvPicPr>
          <p:cNvPr id="10" name="Picture 9" descr="A close up of a sign&#10;&#10;Description generated with very high confidence">
            <a:extLst>
              <a:ext uri="{FF2B5EF4-FFF2-40B4-BE49-F238E27FC236}">
                <a16:creationId xmlns:a16="http://schemas.microsoft.com/office/drawing/2014/main" xmlns="" id="{3AEA45DC-1BF5-484F-B64D-614193D3168D}"/>
              </a:ext>
            </a:extLst>
          </p:cNvPr>
          <p:cNvPicPr>
            <a:picLocks noChangeAspect="1"/>
          </p:cNvPicPr>
          <p:nvPr/>
        </p:nvPicPr>
        <p:blipFill>
          <a:blip r:embed="rId5"/>
          <a:stretch>
            <a:fillRect/>
          </a:stretch>
        </p:blipFill>
        <p:spPr>
          <a:xfrm>
            <a:off x="5813171" y="2204473"/>
            <a:ext cx="2300879" cy="1912605"/>
          </a:xfrm>
          <a:prstGeom prst="rect">
            <a:avLst/>
          </a:prstGeom>
        </p:spPr>
      </p:pic>
    </p:spTree>
    <p:extLst>
      <p:ext uri="{BB962C8B-B14F-4D97-AF65-F5344CB8AC3E}">
        <p14:creationId xmlns:p14="http://schemas.microsoft.com/office/powerpoint/2010/main" xmlns="" val="1432141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D48563-23F2-4946-9275-4E1494B9FF99}"/>
              </a:ext>
            </a:extLst>
          </p:cNvPr>
          <p:cNvSpPr>
            <a:spLocks noGrp="1"/>
          </p:cNvSpPr>
          <p:nvPr>
            <p:ph type="title"/>
          </p:nvPr>
        </p:nvSpPr>
        <p:spPr/>
        <p:txBody>
          <a:bodyPr/>
          <a:lstStyle/>
          <a:p>
            <a:r>
              <a:rPr lang="en-US" dirty="0"/>
              <a:t>POLL</a:t>
            </a:r>
          </a:p>
        </p:txBody>
      </p:sp>
      <p:sp>
        <p:nvSpPr>
          <p:cNvPr id="3" name="Content Placeholder 2">
            <a:extLst>
              <a:ext uri="{FF2B5EF4-FFF2-40B4-BE49-F238E27FC236}">
                <a16:creationId xmlns:a16="http://schemas.microsoft.com/office/drawing/2014/main" xmlns="" id="{0F1AD5BE-D604-45C8-92BA-5E594CA32098}"/>
              </a:ext>
            </a:extLst>
          </p:cNvPr>
          <p:cNvSpPr>
            <a:spLocks noGrp="1"/>
          </p:cNvSpPr>
          <p:nvPr>
            <p:ph idx="1"/>
          </p:nvPr>
        </p:nvSpPr>
        <p:spPr/>
        <p:txBody>
          <a:bodyPr/>
          <a:lstStyle/>
          <a:p>
            <a:pPr marL="0" indent="0">
              <a:buNone/>
            </a:pPr>
            <a:r>
              <a:rPr lang="en-US" dirty="0" smtClean="0"/>
              <a:t>Which virtualization software do you use?</a:t>
            </a:r>
            <a:endParaRPr lang="en-US" dirty="0"/>
          </a:p>
          <a:p>
            <a:pPr marL="0" indent="0">
              <a:buNone/>
            </a:pPr>
            <a:endParaRPr lang="en-US" dirty="0"/>
          </a:p>
          <a:p>
            <a:pPr marL="342900" indent="-342900">
              <a:buAutoNum type="alphaLcPeriod"/>
            </a:pPr>
            <a:r>
              <a:rPr lang="en-US" dirty="0" smtClean="0"/>
              <a:t>VMWare</a:t>
            </a:r>
            <a:endParaRPr lang="en-US" dirty="0"/>
          </a:p>
          <a:p>
            <a:pPr marL="342900" indent="-342900">
              <a:buFont typeface="Wingdings" charset="2"/>
              <a:buAutoNum type="alphaLcPeriod"/>
            </a:pPr>
            <a:r>
              <a:rPr lang="en-US" dirty="0" smtClean="0"/>
              <a:t>VirtualBox</a:t>
            </a:r>
            <a:endParaRPr lang="en-US" dirty="0"/>
          </a:p>
          <a:p>
            <a:pPr marL="342900" indent="-342900">
              <a:buAutoNum type="alphaLcPeriod"/>
            </a:pPr>
            <a:r>
              <a:rPr lang="en-US" dirty="0" smtClean="0"/>
              <a:t>Windows Hypervisor</a:t>
            </a:r>
            <a:endParaRPr lang="en-US" dirty="0"/>
          </a:p>
          <a:p>
            <a:pPr marL="342900" indent="-342900">
              <a:buAutoNum type="alphaLcPeriod"/>
            </a:pPr>
            <a:r>
              <a:rPr lang="en-US" dirty="0" smtClean="0"/>
              <a:t>Other</a:t>
            </a:r>
            <a:endParaRPr lang="en-US" dirty="0"/>
          </a:p>
          <a:p>
            <a:pPr marL="342900" indent="-342900">
              <a:buAutoNum type="alphaLcPeriod"/>
            </a:pPr>
            <a:endParaRPr lang="en-US" dirty="0"/>
          </a:p>
        </p:txBody>
      </p:sp>
      <p:sp>
        <p:nvSpPr>
          <p:cNvPr id="4" name="Slide Number Placeholder 3">
            <a:extLst>
              <a:ext uri="{FF2B5EF4-FFF2-40B4-BE49-F238E27FC236}">
                <a16:creationId xmlns:a16="http://schemas.microsoft.com/office/drawing/2014/main" xmlns="" id="{9FDA8AA7-C155-42A4-9D19-44A7CDC38848}"/>
              </a:ext>
            </a:extLst>
          </p:cNvPr>
          <p:cNvSpPr>
            <a:spLocks noGrp="1"/>
          </p:cNvSpPr>
          <p:nvPr>
            <p:ph type="sldNum" sz="quarter" idx="12"/>
          </p:nvPr>
        </p:nvSpPr>
        <p:spPr/>
        <p:txBody>
          <a:bodyPr/>
          <a:lstStyle/>
          <a:p>
            <a:fld id="{2066355A-084C-D24E-9AD2-7E4FC41EA627}" type="slidenum">
              <a:rPr lang="en-US" smtClean="0"/>
              <a:pPr/>
              <a:t>10</a:t>
            </a:fld>
            <a:endParaRPr lang="en-US" dirty="0"/>
          </a:p>
        </p:txBody>
      </p:sp>
    </p:spTree>
    <p:extLst>
      <p:ext uri="{BB962C8B-B14F-4D97-AF65-F5344CB8AC3E}">
        <p14:creationId xmlns:p14="http://schemas.microsoft.com/office/powerpoint/2010/main" xmlns="" val="3082910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43FED6-F336-45DC-926B-CDA201E02228}"/>
              </a:ext>
            </a:extLst>
          </p:cNvPr>
          <p:cNvSpPr>
            <a:spLocks noGrp="1"/>
          </p:cNvSpPr>
          <p:nvPr>
            <p:ph type="title"/>
          </p:nvPr>
        </p:nvSpPr>
        <p:spPr/>
        <p:txBody>
          <a:bodyPr/>
          <a:lstStyle/>
          <a:p>
            <a:r>
              <a:rPr lang="en-US" dirty="0" smtClean="0"/>
              <a:t>Tech review (Labs, GNS3 Project, &amp; VMs)</a:t>
            </a:r>
          </a:p>
        </p:txBody>
      </p:sp>
      <p:sp>
        <p:nvSpPr>
          <p:cNvPr id="6" name="Content Placeholder 5">
            <a:extLst>
              <a:ext uri="{FF2B5EF4-FFF2-40B4-BE49-F238E27FC236}">
                <a16:creationId xmlns:a16="http://schemas.microsoft.com/office/drawing/2014/main" xmlns="" id="{5C64E29F-9D76-4E99-B58A-1DDBBE8F50E8}"/>
              </a:ext>
            </a:extLst>
          </p:cNvPr>
          <p:cNvSpPr>
            <a:spLocks noGrp="1"/>
          </p:cNvSpPr>
          <p:nvPr>
            <p:ph idx="1"/>
          </p:nvPr>
        </p:nvSpPr>
        <p:spPr>
          <a:xfrm>
            <a:off x="457200" y="986135"/>
            <a:ext cx="8229600" cy="3722760"/>
          </a:xfrm>
        </p:spPr>
        <p:txBody>
          <a:bodyPr/>
          <a:lstStyle/>
          <a:p>
            <a:r>
              <a:rPr lang="en-US" dirty="0" smtClean="0"/>
              <a:t>Instructor provided content:</a:t>
            </a:r>
          </a:p>
          <a:p>
            <a:r>
              <a:rPr lang="en-US" dirty="0" smtClean="0"/>
              <a:t>Over the course of the TTT, I plan to provide you with the following:</a:t>
            </a:r>
          </a:p>
          <a:p>
            <a:pPr lvl="1"/>
            <a:r>
              <a:rPr lang="en-US" dirty="0" smtClean="0"/>
              <a:t>A GNS3 Portable Project with a custom built topology for use in this course</a:t>
            </a:r>
          </a:p>
          <a:p>
            <a:pPr lvl="1"/>
            <a:r>
              <a:rPr lang="en-US" dirty="0" smtClean="0"/>
              <a:t>A number of VirtualBox virtual machines (VMs) in .ova format</a:t>
            </a:r>
          </a:p>
          <a:p>
            <a:pPr lvl="1"/>
            <a:endParaRPr lang="en-US" dirty="0" smtClean="0"/>
          </a:p>
          <a:p>
            <a:r>
              <a:rPr lang="en-US" dirty="0" smtClean="0"/>
              <a:t>As such our main tools will be VirtualBox and GNS3</a:t>
            </a:r>
          </a:p>
          <a:p>
            <a:endParaRPr lang="en-US" dirty="0" smtClean="0"/>
          </a:p>
          <a:p>
            <a:r>
              <a:rPr lang="en-US" dirty="0" smtClean="0"/>
              <a:t>Note: All provided resources are open-source and freely usable. If you want to give me credit, that’s great, but not required. </a:t>
            </a:r>
            <a:r>
              <a:rPr lang="en-US" dirty="0" smtClean="0">
                <a:sym typeface="Wingdings" pitchFamily="2" charset="2"/>
              </a:rPr>
              <a:t></a:t>
            </a:r>
            <a:endParaRPr lang="en-US" dirty="0" smtClean="0"/>
          </a:p>
          <a:p>
            <a:endParaRPr lang="en-US" dirty="0"/>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11</a:t>
            </a:fld>
            <a:endParaRPr lang="en-US"/>
          </a:p>
        </p:txBody>
      </p:sp>
    </p:spTree>
    <p:extLst>
      <p:ext uri="{BB962C8B-B14F-4D97-AF65-F5344CB8AC3E}">
        <p14:creationId xmlns:p14="http://schemas.microsoft.com/office/powerpoint/2010/main" xmlns="" val="662790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12</a:t>
            </a:fld>
            <a:endParaRPr lang="en-US"/>
          </a:p>
        </p:txBody>
      </p:sp>
      <p:pic>
        <p:nvPicPr>
          <p:cNvPr id="2051" name="Picture 3"/>
          <p:cNvPicPr>
            <a:picLocks noChangeAspect="1" noChangeArrowheads="1"/>
          </p:cNvPicPr>
          <p:nvPr/>
        </p:nvPicPr>
        <p:blipFill>
          <a:blip r:embed="rId2"/>
          <a:srcRect/>
          <a:stretch>
            <a:fillRect/>
          </a:stretch>
        </p:blipFill>
        <p:spPr bwMode="auto">
          <a:xfrm>
            <a:off x="762000" y="538163"/>
            <a:ext cx="7620000" cy="4067175"/>
          </a:xfrm>
          <a:prstGeom prst="rect">
            <a:avLst/>
          </a:prstGeom>
          <a:noFill/>
          <a:ln w="9525">
            <a:noFill/>
            <a:miter lim="800000"/>
            <a:headEnd/>
            <a:tailEnd/>
          </a:ln>
        </p:spPr>
      </p:pic>
    </p:spTree>
    <p:extLst>
      <p:ext uri="{BB962C8B-B14F-4D97-AF65-F5344CB8AC3E}">
        <p14:creationId xmlns:p14="http://schemas.microsoft.com/office/powerpoint/2010/main" xmlns="" val="662790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13</a:t>
            </a:fld>
            <a:endParaRPr lang="en-US"/>
          </a:p>
        </p:txBody>
      </p:sp>
      <p:pic>
        <p:nvPicPr>
          <p:cNvPr id="3074" name="Picture 2"/>
          <p:cNvPicPr>
            <a:picLocks noChangeAspect="1" noChangeArrowheads="1"/>
          </p:cNvPicPr>
          <p:nvPr/>
        </p:nvPicPr>
        <p:blipFill>
          <a:blip r:embed="rId2"/>
          <a:srcRect/>
          <a:stretch>
            <a:fillRect/>
          </a:stretch>
        </p:blipFill>
        <p:spPr bwMode="auto">
          <a:xfrm>
            <a:off x="762000" y="538163"/>
            <a:ext cx="7620000" cy="4067175"/>
          </a:xfrm>
          <a:prstGeom prst="rect">
            <a:avLst/>
          </a:prstGeom>
          <a:noFill/>
          <a:ln w="9525">
            <a:noFill/>
            <a:miter lim="800000"/>
            <a:headEnd/>
            <a:tailEnd/>
          </a:ln>
        </p:spPr>
      </p:pic>
    </p:spTree>
    <p:extLst>
      <p:ext uri="{BB962C8B-B14F-4D97-AF65-F5344CB8AC3E}">
        <p14:creationId xmlns:p14="http://schemas.microsoft.com/office/powerpoint/2010/main" xmlns="" val="662790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43FED6-F336-45DC-926B-CDA201E02228}"/>
              </a:ext>
            </a:extLst>
          </p:cNvPr>
          <p:cNvSpPr>
            <a:spLocks noGrp="1"/>
          </p:cNvSpPr>
          <p:nvPr>
            <p:ph type="title"/>
          </p:nvPr>
        </p:nvSpPr>
        <p:spPr/>
        <p:txBody>
          <a:bodyPr/>
          <a:lstStyle/>
          <a:p>
            <a:r>
              <a:rPr lang="en-US" dirty="0" smtClean="0"/>
              <a:t>Tech review (Labs, GNS3 Project, &amp; VMs)</a:t>
            </a:r>
          </a:p>
        </p:txBody>
      </p:sp>
      <p:sp>
        <p:nvSpPr>
          <p:cNvPr id="6" name="Content Placeholder 5">
            <a:extLst>
              <a:ext uri="{FF2B5EF4-FFF2-40B4-BE49-F238E27FC236}">
                <a16:creationId xmlns:a16="http://schemas.microsoft.com/office/drawing/2014/main" xmlns="" id="{5C64E29F-9D76-4E99-B58A-1DDBBE8F50E8}"/>
              </a:ext>
            </a:extLst>
          </p:cNvPr>
          <p:cNvSpPr>
            <a:spLocks noGrp="1"/>
          </p:cNvSpPr>
          <p:nvPr>
            <p:ph idx="1"/>
          </p:nvPr>
        </p:nvSpPr>
        <p:spPr/>
        <p:txBody>
          <a:bodyPr/>
          <a:lstStyle/>
          <a:p>
            <a:r>
              <a:rPr lang="en-US" dirty="0" smtClean="0"/>
              <a:t>You will need to download the VirtualBox installer for your operating system.</a:t>
            </a:r>
          </a:p>
          <a:p>
            <a:pPr>
              <a:buNone/>
            </a:pPr>
            <a:endParaRPr lang="en-US" dirty="0" smtClean="0"/>
          </a:p>
          <a:p>
            <a:r>
              <a:rPr lang="en-US" dirty="0" smtClean="0"/>
              <a:t>While on the download page also download the Extension Pack.</a:t>
            </a:r>
          </a:p>
          <a:p>
            <a:endParaRPr lang="en-US" dirty="0" smtClean="0"/>
          </a:p>
          <a:p>
            <a:r>
              <a:rPr lang="en-US" dirty="0" smtClean="0"/>
              <a:t>Install VirtualBox first.  Once this is installed you can double-click on the Extension Pack file and add it to your VirtualBox install.</a:t>
            </a:r>
            <a:endParaRPr lang="en-US" dirty="0"/>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14</a:t>
            </a:fld>
            <a:endParaRPr lang="en-US"/>
          </a:p>
        </p:txBody>
      </p:sp>
    </p:spTree>
    <p:extLst>
      <p:ext uri="{BB962C8B-B14F-4D97-AF65-F5344CB8AC3E}">
        <p14:creationId xmlns:p14="http://schemas.microsoft.com/office/powerpoint/2010/main" xmlns="" val="662790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15</a:t>
            </a:fld>
            <a:endParaRPr lang="en-US"/>
          </a:p>
        </p:txBody>
      </p:sp>
      <p:pic>
        <p:nvPicPr>
          <p:cNvPr id="4098" name="Picture 2"/>
          <p:cNvPicPr>
            <a:picLocks noChangeAspect="1" noChangeArrowheads="1"/>
          </p:cNvPicPr>
          <p:nvPr/>
        </p:nvPicPr>
        <p:blipFill>
          <a:blip r:embed="rId2"/>
          <a:srcRect/>
          <a:stretch>
            <a:fillRect/>
          </a:stretch>
        </p:blipFill>
        <p:spPr bwMode="auto">
          <a:xfrm>
            <a:off x="614493" y="428625"/>
            <a:ext cx="7621587" cy="4286250"/>
          </a:xfrm>
          <a:prstGeom prst="rect">
            <a:avLst/>
          </a:prstGeom>
          <a:noFill/>
          <a:ln w="9525">
            <a:noFill/>
            <a:miter lim="800000"/>
            <a:headEnd/>
            <a:tailEnd/>
          </a:ln>
        </p:spPr>
      </p:pic>
    </p:spTree>
    <p:extLst>
      <p:ext uri="{BB962C8B-B14F-4D97-AF65-F5344CB8AC3E}">
        <p14:creationId xmlns:p14="http://schemas.microsoft.com/office/powerpoint/2010/main" xmlns="" val="662790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16</a:t>
            </a:fld>
            <a:endParaRPr lang="en-US"/>
          </a:p>
        </p:txBody>
      </p:sp>
      <p:pic>
        <p:nvPicPr>
          <p:cNvPr id="5122" name="Picture 2"/>
          <p:cNvPicPr>
            <a:picLocks noChangeAspect="1" noChangeArrowheads="1"/>
          </p:cNvPicPr>
          <p:nvPr/>
        </p:nvPicPr>
        <p:blipFill>
          <a:blip r:embed="rId2"/>
          <a:srcRect/>
          <a:stretch>
            <a:fillRect/>
          </a:stretch>
        </p:blipFill>
        <p:spPr bwMode="auto">
          <a:xfrm>
            <a:off x="762000" y="547688"/>
            <a:ext cx="7620000" cy="4048125"/>
          </a:xfrm>
          <a:prstGeom prst="rect">
            <a:avLst/>
          </a:prstGeom>
          <a:noFill/>
          <a:ln w="9525">
            <a:noFill/>
            <a:miter lim="800000"/>
            <a:headEnd/>
            <a:tailEnd/>
          </a:ln>
        </p:spPr>
      </p:pic>
    </p:spTree>
    <p:extLst>
      <p:ext uri="{BB962C8B-B14F-4D97-AF65-F5344CB8AC3E}">
        <p14:creationId xmlns:p14="http://schemas.microsoft.com/office/powerpoint/2010/main" xmlns="" val="662790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17</a:t>
            </a:fld>
            <a:endParaRPr lang="en-US"/>
          </a:p>
        </p:txBody>
      </p:sp>
      <p:pic>
        <p:nvPicPr>
          <p:cNvPr id="6146" name="Picture 2"/>
          <p:cNvPicPr>
            <a:picLocks noChangeAspect="1" noChangeArrowheads="1"/>
          </p:cNvPicPr>
          <p:nvPr/>
        </p:nvPicPr>
        <p:blipFill>
          <a:blip r:embed="rId2"/>
          <a:srcRect/>
          <a:stretch>
            <a:fillRect/>
          </a:stretch>
        </p:blipFill>
        <p:spPr bwMode="auto">
          <a:xfrm>
            <a:off x="762000" y="571500"/>
            <a:ext cx="7620000" cy="4000500"/>
          </a:xfrm>
          <a:prstGeom prst="rect">
            <a:avLst/>
          </a:prstGeom>
          <a:noFill/>
          <a:ln w="9525">
            <a:noFill/>
            <a:miter lim="800000"/>
            <a:headEnd/>
            <a:tailEnd/>
          </a:ln>
        </p:spPr>
      </p:pic>
    </p:spTree>
    <p:extLst>
      <p:ext uri="{BB962C8B-B14F-4D97-AF65-F5344CB8AC3E}">
        <p14:creationId xmlns:p14="http://schemas.microsoft.com/office/powerpoint/2010/main" xmlns="" val="662790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18</a:t>
            </a:fld>
            <a:endParaRPr lang="en-US"/>
          </a:p>
        </p:txBody>
      </p:sp>
      <p:pic>
        <p:nvPicPr>
          <p:cNvPr id="7170" name="Picture 2"/>
          <p:cNvPicPr>
            <a:picLocks noChangeAspect="1" noChangeArrowheads="1"/>
          </p:cNvPicPr>
          <p:nvPr/>
        </p:nvPicPr>
        <p:blipFill>
          <a:blip r:embed="rId2"/>
          <a:srcRect/>
          <a:stretch>
            <a:fillRect/>
          </a:stretch>
        </p:blipFill>
        <p:spPr bwMode="auto">
          <a:xfrm>
            <a:off x="762000" y="571500"/>
            <a:ext cx="7620000" cy="4000500"/>
          </a:xfrm>
          <a:prstGeom prst="rect">
            <a:avLst/>
          </a:prstGeom>
          <a:noFill/>
          <a:ln w="9525">
            <a:noFill/>
            <a:miter lim="800000"/>
            <a:headEnd/>
            <a:tailEnd/>
          </a:ln>
        </p:spPr>
      </p:pic>
    </p:spTree>
    <p:extLst>
      <p:ext uri="{BB962C8B-B14F-4D97-AF65-F5344CB8AC3E}">
        <p14:creationId xmlns:p14="http://schemas.microsoft.com/office/powerpoint/2010/main" xmlns="" val="662790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43FED6-F336-45DC-926B-CDA201E02228}"/>
              </a:ext>
            </a:extLst>
          </p:cNvPr>
          <p:cNvSpPr>
            <a:spLocks noGrp="1"/>
          </p:cNvSpPr>
          <p:nvPr>
            <p:ph type="title"/>
          </p:nvPr>
        </p:nvSpPr>
        <p:spPr/>
        <p:txBody>
          <a:bodyPr/>
          <a:lstStyle/>
          <a:p>
            <a:r>
              <a:rPr lang="en-US" dirty="0" smtClean="0"/>
              <a:t>Tech review (Labs, GNS3 Project, &amp; VMs)</a:t>
            </a:r>
          </a:p>
        </p:txBody>
      </p:sp>
      <p:sp>
        <p:nvSpPr>
          <p:cNvPr id="6" name="Content Placeholder 5">
            <a:extLst>
              <a:ext uri="{FF2B5EF4-FFF2-40B4-BE49-F238E27FC236}">
                <a16:creationId xmlns:a16="http://schemas.microsoft.com/office/drawing/2014/main" xmlns="" id="{5C64E29F-9D76-4E99-B58A-1DDBBE8F50E8}"/>
              </a:ext>
            </a:extLst>
          </p:cNvPr>
          <p:cNvSpPr>
            <a:spLocks noGrp="1"/>
          </p:cNvSpPr>
          <p:nvPr>
            <p:ph idx="1"/>
          </p:nvPr>
        </p:nvSpPr>
        <p:spPr/>
        <p:txBody>
          <a:bodyPr/>
          <a:lstStyle/>
          <a:p>
            <a:r>
              <a:rPr lang="en-US" dirty="0" smtClean="0"/>
              <a:t>You will need to download both the version of the GNS3 software for your operating system AND the GNS3 VM to go with your virtualization software.</a:t>
            </a:r>
          </a:p>
          <a:p>
            <a:endParaRPr lang="en-US" dirty="0" smtClean="0"/>
          </a:p>
          <a:p>
            <a:r>
              <a:rPr lang="en-US" dirty="0" smtClean="0"/>
              <a:t>First step is to Import the GNS3 VM into VirtualBox.</a:t>
            </a:r>
          </a:p>
          <a:p>
            <a:endParaRPr lang="en-US" dirty="0" smtClean="0"/>
          </a:p>
          <a:p>
            <a:r>
              <a:rPr lang="en-US" dirty="0" smtClean="0"/>
              <a:t>Then install the GNS3 software and set it up to use the GNS3 VM.</a:t>
            </a:r>
          </a:p>
          <a:p>
            <a:endParaRPr lang="en-US" dirty="0"/>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19</a:t>
            </a:fld>
            <a:endParaRPr lang="en-US"/>
          </a:p>
        </p:txBody>
      </p:sp>
    </p:spTree>
    <p:extLst>
      <p:ext uri="{BB962C8B-B14F-4D97-AF65-F5344CB8AC3E}">
        <p14:creationId xmlns:p14="http://schemas.microsoft.com/office/powerpoint/2010/main" xmlns="" val="662790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charset="0"/>
                <a:cs typeface="ＭＳ Ｐゴシック" charset="0"/>
              </a:rPr>
              <a:t>Housekeeping</a:t>
            </a:r>
            <a:endParaRPr lang="en-US" dirty="0"/>
          </a:p>
        </p:txBody>
      </p:sp>
      <p:grpSp>
        <p:nvGrpSpPr>
          <p:cNvPr id="19" name="Group 18"/>
          <p:cNvGrpSpPr/>
          <p:nvPr/>
        </p:nvGrpSpPr>
        <p:grpSpPr>
          <a:xfrm>
            <a:off x="1582506" y="1709136"/>
            <a:ext cx="733423" cy="505888"/>
            <a:chOff x="572648" y="1396987"/>
            <a:chExt cx="1303862" cy="899356"/>
          </a:xfrm>
        </p:grpSpPr>
        <p:sp>
          <p:nvSpPr>
            <p:cNvPr id="10" name="Round Diagonal Corner Rectangle 9"/>
            <p:cNvSpPr/>
            <p:nvPr/>
          </p:nvSpPr>
          <p:spPr>
            <a:xfrm>
              <a:off x="572648" y="1466726"/>
              <a:ext cx="1303862" cy="829617"/>
            </a:xfrm>
            <a:prstGeom prst="round2Diag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342900">
                <a:defRPr/>
              </a:pPr>
              <a:endParaRPr lang="en-US" sz="1013" dirty="0">
                <a:solidFill>
                  <a:prstClr val="white"/>
                </a:solidFill>
                <a:latin typeface="Calibri"/>
              </a:endParaRPr>
            </a:p>
          </p:txBody>
        </p:sp>
        <p:pic>
          <p:nvPicPr>
            <p:cNvPr id="6" name="Picture 13"/>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bwMode="auto">
            <a:xfrm>
              <a:off x="754940" y="1396987"/>
              <a:ext cx="927100" cy="871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7" name="Group 16"/>
          <p:cNvGrpSpPr/>
          <p:nvPr/>
        </p:nvGrpSpPr>
        <p:grpSpPr>
          <a:xfrm>
            <a:off x="1582506" y="3423040"/>
            <a:ext cx="733423" cy="466660"/>
            <a:chOff x="572648" y="3479705"/>
            <a:chExt cx="1303862" cy="829617"/>
          </a:xfrm>
        </p:grpSpPr>
        <p:sp>
          <p:nvSpPr>
            <p:cNvPr id="12" name="Round Diagonal Corner Rectangle 11"/>
            <p:cNvSpPr/>
            <p:nvPr/>
          </p:nvSpPr>
          <p:spPr>
            <a:xfrm>
              <a:off x="572648" y="3479705"/>
              <a:ext cx="1303862" cy="829617"/>
            </a:xfrm>
            <a:prstGeom prst="round2Diag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342900">
                <a:defRPr/>
              </a:pPr>
              <a:endParaRPr lang="en-US" sz="1013" dirty="0">
                <a:solidFill>
                  <a:prstClr val="white"/>
                </a:solidFill>
                <a:latin typeface="Calibri"/>
              </a:endParaRPr>
            </a:p>
          </p:txBody>
        </p:sp>
        <p:pic>
          <p:nvPicPr>
            <p:cNvPr id="7" name="Picture 16"/>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bwMode="auto">
            <a:xfrm>
              <a:off x="766690" y="3518974"/>
              <a:ext cx="852034" cy="7903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8" name="Group 17"/>
          <p:cNvGrpSpPr/>
          <p:nvPr/>
        </p:nvGrpSpPr>
        <p:grpSpPr>
          <a:xfrm>
            <a:off x="1582506" y="2617790"/>
            <a:ext cx="733423" cy="474627"/>
            <a:chOff x="572648" y="2498532"/>
            <a:chExt cx="1303862" cy="843781"/>
          </a:xfrm>
        </p:grpSpPr>
        <p:sp>
          <p:nvSpPr>
            <p:cNvPr id="11" name="Round Diagonal Corner Rectangle 10"/>
            <p:cNvSpPr/>
            <p:nvPr/>
          </p:nvSpPr>
          <p:spPr>
            <a:xfrm>
              <a:off x="572648" y="2498532"/>
              <a:ext cx="1303862" cy="829617"/>
            </a:xfrm>
            <a:prstGeom prst="round2Diag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342900">
                <a:defRPr/>
              </a:pPr>
              <a:endParaRPr lang="en-US" sz="1013" dirty="0">
                <a:solidFill>
                  <a:prstClr val="white"/>
                </a:solidFill>
                <a:latin typeface="Calibri"/>
              </a:endParaRPr>
            </a:p>
          </p:txBody>
        </p:sp>
        <p:pic>
          <p:nvPicPr>
            <p:cNvPr id="14" name="Picture 16"/>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bwMode="auto">
            <a:xfrm>
              <a:off x="754940" y="2498532"/>
              <a:ext cx="909638" cy="8437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8" name="Rectangle 7"/>
          <p:cNvSpPr/>
          <p:nvPr/>
        </p:nvSpPr>
        <p:spPr>
          <a:xfrm>
            <a:off x="2448175" y="2531459"/>
            <a:ext cx="5022470" cy="715581"/>
          </a:xfrm>
          <a:prstGeom prst="rect">
            <a:avLst/>
          </a:prstGeom>
        </p:spPr>
        <p:txBody>
          <a:bodyPr wrap="square">
            <a:spAutoFit/>
          </a:bodyPr>
          <a:lstStyle/>
          <a:p>
            <a:pPr marL="160731" indent="-160731" defTabSz="256277">
              <a:spcBef>
                <a:spcPct val="20000"/>
              </a:spcBef>
              <a:buClr>
                <a:srgbClr val="FF0000"/>
              </a:buClr>
              <a:buFont typeface="Arial" panose="020B0604020202020204" pitchFamily="34" charset="0"/>
              <a:buChar char="•"/>
              <a:defRPr/>
            </a:pPr>
            <a:r>
              <a:rPr lang="en-US" sz="1350" dirty="0">
                <a:solidFill>
                  <a:srgbClr val="69727B"/>
                </a:solidFill>
                <a:latin typeface="Calibri"/>
                <a:cs typeface="Arial" charset="0"/>
              </a:rPr>
              <a:t>Recording will be distributed within two hours. Slides and homework can be downloaded from the resource widget.  You are able to do this via the recording as well.</a:t>
            </a:r>
          </a:p>
        </p:txBody>
      </p:sp>
      <p:sp>
        <p:nvSpPr>
          <p:cNvPr id="9" name="Rectangle 8"/>
          <p:cNvSpPr/>
          <p:nvPr/>
        </p:nvSpPr>
        <p:spPr>
          <a:xfrm>
            <a:off x="2448175" y="3404952"/>
            <a:ext cx="5022470" cy="507831"/>
          </a:xfrm>
          <a:prstGeom prst="rect">
            <a:avLst/>
          </a:prstGeom>
        </p:spPr>
        <p:txBody>
          <a:bodyPr wrap="square">
            <a:spAutoFit/>
          </a:bodyPr>
          <a:lstStyle/>
          <a:p>
            <a:pPr marL="160731" indent="-160731" defTabSz="342900">
              <a:spcBef>
                <a:spcPct val="20000"/>
              </a:spcBef>
              <a:buClr>
                <a:srgbClr val="FF0000"/>
              </a:buClr>
              <a:buFont typeface="Arial" panose="020B0604020202020204" pitchFamily="34" charset="0"/>
              <a:buChar char="•"/>
              <a:defRPr/>
            </a:pPr>
            <a:r>
              <a:rPr lang="en-US" sz="1350" dirty="0">
                <a:solidFill>
                  <a:srgbClr val="69727B"/>
                </a:solidFill>
                <a:latin typeface="Calibri"/>
              </a:rPr>
              <a:t>Submit questions via the Q&amp;A. The questions will be answered as submitted throughout the sessions.</a:t>
            </a:r>
          </a:p>
        </p:txBody>
      </p:sp>
      <p:sp>
        <p:nvSpPr>
          <p:cNvPr id="21" name="Rectangle 20"/>
          <p:cNvSpPr/>
          <p:nvPr/>
        </p:nvSpPr>
        <p:spPr>
          <a:xfrm>
            <a:off x="2448175" y="1709135"/>
            <a:ext cx="5022470" cy="1006429"/>
          </a:xfrm>
          <a:prstGeom prst="rect">
            <a:avLst/>
          </a:prstGeom>
        </p:spPr>
        <p:txBody>
          <a:bodyPr wrap="square">
            <a:spAutoFit/>
          </a:bodyPr>
          <a:lstStyle/>
          <a:p>
            <a:pPr marL="160731" indent="-160731" defTabSz="256277">
              <a:spcBef>
                <a:spcPct val="20000"/>
              </a:spcBef>
              <a:buClr>
                <a:srgbClr val="FF0000"/>
              </a:buClr>
              <a:buFont typeface="Arial" panose="020B0604020202020204" pitchFamily="34" charset="0"/>
              <a:buChar char="•"/>
              <a:defRPr/>
            </a:pPr>
            <a:r>
              <a:rPr lang="en-US" sz="1350" dirty="0">
                <a:solidFill>
                  <a:srgbClr val="69727B"/>
                </a:solidFill>
                <a:latin typeface="Calibri"/>
                <a:cs typeface="Arial" charset="0"/>
              </a:rPr>
              <a:t>Unmute your speakers.</a:t>
            </a:r>
          </a:p>
          <a:p>
            <a:pPr marL="160731" indent="-160731" defTabSz="256277">
              <a:spcBef>
                <a:spcPct val="20000"/>
              </a:spcBef>
              <a:buClr>
                <a:srgbClr val="FF0000"/>
              </a:buClr>
              <a:buFont typeface="Arial" panose="020B0604020202020204" pitchFamily="34" charset="0"/>
              <a:buChar char="•"/>
              <a:defRPr/>
            </a:pPr>
            <a:r>
              <a:rPr lang="en-US" sz="1350" dirty="0">
                <a:solidFill>
                  <a:srgbClr val="69727B"/>
                </a:solidFill>
                <a:latin typeface="Calibri"/>
                <a:cs typeface="Arial" charset="0"/>
              </a:rPr>
              <a:t>Use Chrome if you have issues</a:t>
            </a:r>
          </a:p>
          <a:p>
            <a:pPr marL="503631" lvl="1" indent="-160731" defTabSz="256277">
              <a:spcBef>
                <a:spcPct val="20000"/>
              </a:spcBef>
              <a:buClr>
                <a:srgbClr val="FF0000"/>
              </a:buClr>
              <a:buFont typeface="Arial" panose="020B0604020202020204" pitchFamily="34" charset="0"/>
              <a:buChar char="•"/>
              <a:defRPr/>
            </a:pPr>
            <a:r>
              <a:rPr lang="en-US" sz="1350" dirty="0">
                <a:solidFill>
                  <a:srgbClr val="69727B"/>
                </a:solidFill>
                <a:latin typeface="Calibri"/>
                <a:cs typeface="Arial" charset="0"/>
              </a:rPr>
              <a:t>Enable Flash: Chrome://settings/content flash settings enabled</a:t>
            </a:r>
          </a:p>
        </p:txBody>
      </p:sp>
    </p:spTree>
    <p:extLst>
      <p:ext uri="{BB962C8B-B14F-4D97-AF65-F5344CB8AC3E}">
        <p14:creationId xmlns:p14="http://schemas.microsoft.com/office/powerpoint/2010/main" xmlns="" val="1345008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44FA6EF8-9439-40FB-B525-0B4524B9039D}"/>
              </a:ext>
            </a:extLst>
          </p:cNvPr>
          <p:cNvSpPr>
            <a:spLocks noGrp="1"/>
          </p:cNvSpPr>
          <p:nvPr>
            <p:ph type="title"/>
          </p:nvPr>
        </p:nvSpPr>
        <p:spPr/>
        <p:txBody>
          <a:bodyPr/>
          <a:lstStyle/>
          <a:p>
            <a:r>
              <a:rPr lang="en-US" dirty="0" smtClean="0"/>
              <a:t>DEMO</a:t>
            </a:r>
            <a:endParaRPr lang="en-US" dirty="0"/>
          </a:p>
        </p:txBody>
      </p:sp>
      <p:sp>
        <p:nvSpPr>
          <p:cNvPr id="7" name="Text Placeholder 6">
            <a:extLst>
              <a:ext uri="{FF2B5EF4-FFF2-40B4-BE49-F238E27FC236}">
                <a16:creationId xmlns="" xmlns:a16="http://schemas.microsoft.com/office/drawing/2014/main" id="{582AC503-FE08-4822-8EE6-7E4B2AF615C4}"/>
              </a:ext>
            </a:extLst>
          </p:cNvPr>
          <p:cNvSpPr>
            <a:spLocks noGrp="1"/>
          </p:cNvSpPr>
          <p:nvPr>
            <p:ph type="body" idx="1"/>
          </p:nvPr>
        </p:nvSpPr>
        <p:spPr/>
        <p:txBody>
          <a:bodyPr/>
          <a:lstStyle/>
          <a:p>
            <a:r>
              <a:rPr lang="en-US" dirty="0" smtClean="0"/>
              <a:t>GNS3 Setup, Preferences, and Basics</a:t>
            </a:r>
          </a:p>
        </p:txBody>
      </p:sp>
      <p:sp>
        <p:nvSpPr>
          <p:cNvPr id="4" name="Slide Number Placeholder 3">
            <a:extLst>
              <a:ext uri="{FF2B5EF4-FFF2-40B4-BE49-F238E27FC236}">
                <a16:creationId xmlns="" xmlns:a16="http://schemas.microsoft.com/office/drawing/2014/main" id="{374343E0-BB2D-43B1-8CB7-B2C3F99719B4}"/>
              </a:ext>
            </a:extLst>
          </p:cNvPr>
          <p:cNvSpPr>
            <a:spLocks noGrp="1"/>
          </p:cNvSpPr>
          <p:nvPr>
            <p:ph type="sldNum" sz="quarter" idx="12"/>
          </p:nvPr>
        </p:nvSpPr>
        <p:spPr/>
        <p:txBody>
          <a:bodyPr/>
          <a:lstStyle/>
          <a:p>
            <a:fld id="{2066355A-084C-D24E-9AD2-7E4FC41EA627}" type="slidenum">
              <a:rPr lang="en-US" smtClean="0"/>
              <a:pPr/>
              <a:t>20</a:t>
            </a:fld>
            <a:endParaRPr lang="en-US"/>
          </a:p>
        </p:txBody>
      </p:sp>
      <p:pic>
        <p:nvPicPr>
          <p:cNvPr id="8" name="Picture 7" descr="A close up of a sign&#10;&#10;Description generated with very high confidence">
            <a:extLst>
              <a:ext uri="{FF2B5EF4-FFF2-40B4-BE49-F238E27FC236}">
                <a16:creationId xmlns="" xmlns:a16="http://schemas.microsoft.com/office/drawing/2014/main" id="{47CBB20D-752D-45E8-9486-412D6F14F606}"/>
              </a:ext>
            </a:extLst>
          </p:cNvPr>
          <p:cNvPicPr>
            <a:picLocks noChangeAspect="1"/>
          </p:cNvPicPr>
          <p:nvPr/>
        </p:nvPicPr>
        <p:blipFill>
          <a:blip r:embed="rId2"/>
          <a:stretch>
            <a:fillRect/>
          </a:stretch>
        </p:blipFill>
        <p:spPr>
          <a:xfrm>
            <a:off x="6363864" y="2627144"/>
            <a:ext cx="1871314" cy="1555529"/>
          </a:xfrm>
          <a:prstGeom prst="rect">
            <a:avLst/>
          </a:prstGeom>
        </p:spPr>
      </p:pic>
    </p:spTree>
    <p:extLst>
      <p:ext uri="{BB962C8B-B14F-4D97-AF65-F5344CB8AC3E}">
        <p14:creationId xmlns="" xmlns:p14="http://schemas.microsoft.com/office/powerpoint/2010/main" val="3910608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43FED6-F336-45DC-926B-CDA201E02228}"/>
              </a:ext>
            </a:extLst>
          </p:cNvPr>
          <p:cNvSpPr>
            <a:spLocks noGrp="1"/>
          </p:cNvSpPr>
          <p:nvPr>
            <p:ph type="title"/>
          </p:nvPr>
        </p:nvSpPr>
        <p:spPr/>
        <p:txBody>
          <a:bodyPr/>
          <a:lstStyle/>
          <a:p>
            <a:r>
              <a:rPr lang="en-US" dirty="0" smtClean="0"/>
              <a:t>Tech review (Labs, GNS3 Project, &amp; VMs)</a:t>
            </a:r>
          </a:p>
        </p:txBody>
      </p:sp>
      <p:sp>
        <p:nvSpPr>
          <p:cNvPr id="6" name="Content Placeholder 5">
            <a:extLst>
              <a:ext uri="{FF2B5EF4-FFF2-40B4-BE49-F238E27FC236}">
                <a16:creationId xmlns:a16="http://schemas.microsoft.com/office/drawing/2014/main" xmlns="" id="{5C64E29F-9D76-4E99-B58A-1DDBBE8F50E8}"/>
              </a:ext>
            </a:extLst>
          </p:cNvPr>
          <p:cNvSpPr>
            <a:spLocks noGrp="1"/>
          </p:cNvSpPr>
          <p:nvPr>
            <p:ph idx="1"/>
          </p:nvPr>
        </p:nvSpPr>
        <p:spPr/>
        <p:txBody>
          <a:bodyPr/>
          <a:lstStyle/>
          <a:p>
            <a:r>
              <a:rPr lang="en-US" dirty="0" smtClean="0"/>
              <a:t>Note:  All of this can be done with VMWare or other options.</a:t>
            </a:r>
          </a:p>
          <a:p>
            <a:r>
              <a:rPr lang="en-US" dirty="0" smtClean="0"/>
              <a:t>However, while I’ll try to help, all the resources provided by me will be VirtualBox based.</a:t>
            </a:r>
          </a:p>
          <a:p>
            <a:r>
              <a:rPr lang="en-US" dirty="0" smtClean="0"/>
              <a:t>VirtualBox was chosen for the simple reason that it works consistently across all major operating system AND is free on all system.</a:t>
            </a:r>
          </a:p>
          <a:p>
            <a:endParaRPr lang="en-US" dirty="0" smtClean="0"/>
          </a:p>
          <a:p>
            <a:r>
              <a:rPr lang="en-US" dirty="0" smtClean="0"/>
              <a:t>I will help those trying to use another setup as well as I can.  I use both VMWare and VirtualBox myself.</a:t>
            </a:r>
          </a:p>
          <a:p>
            <a:endParaRPr lang="en-US" dirty="0"/>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21</a:t>
            </a:fld>
            <a:endParaRPr lang="en-US"/>
          </a:p>
        </p:txBody>
      </p:sp>
    </p:spTree>
    <p:extLst>
      <p:ext uri="{BB962C8B-B14F-4D97-AF65-F5344CB8AC3E}">
        <p14:creationId xmlns:p14="http://schemas.microsoft.com/office/powerpoint/2010/main" xmlns="" val="662790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22</a:t>
            </a:fld>
            <a:endParaRPr lang="en-US"/>
          </a:p>
        </p:txBody>
      </p:sp>
      <p:pic>
        <p:nvPicPr>
          <p:cNvPr id="8195" name="Picture 3"/>
          <p:cNvPicPr>
            <a:picLocks noChangeAspect="1" noChangeArrowheads="1"/>
          </p:cNvPicPr>
          <p:nvPr/>
        </p:nvPicPr>
        <p:blipFill>
          <a:blip r:embed="rId2"/>
          <a:srcRect/>
          <a:stretch>
            <a:fillRect/>
          </a:stretch>
        </p:blipFill>
        <p:spPr bwMode="auto">
          <a:xfrm>
            <a:off x="624221" y="538163"/>
            <a:ext cx="7621587" cy="4067175"/>
          </a:xfrm>
          <a:prstGeom prst="rect">
            <a:avLst/>
          </a:prstGeom>
          <a:noFill/>
          <a:ln w="9525">
            <a:noFill/>
            <a:miter lim="800000"/>
            <a:headEnd/>
            <a:tailEnd/>
          </a:ln>
        </p:spPr>
      </p:pic>
    </p:spTree>
    <p:extLst>
      <p:ext uri="{BB962C8B-B14F-4D97-AF65-F5344CB8AC3E}">
        <p14:creationId xmlns:p14="http://schemas.microsoft.com/office/powerpoint/2010/main" xmlns="" val="662790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43FED6-F336-45DC-926B-CDA201E02228}"/>
              </a:ext>
            </a:extLst>
          </p:cNvPr>
          <p:cNvSpPr>
            <a:spLocks noGrp="1"/>
          </p:cNvSpPr>
          <p:nvPr>
            <p:ph type="title"/>
          </p:nvPr>
        </p:nvSpPr>
        <p:spPr/>
        <p:txBody>
          <a:bodyPr/>
          <a:lstStyle/>
          <a:p>
            <a:r>
              <a:rPr lang="en-US" dirty="0" smtClean="0"/>
              <a:t>Planning and Scoping I – Domain 1.1</a:t>
            </a:r>
            <a:endParaRPr lang="en-US" dirty="0"/>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23</a:t>
            </a:fld>
            <a:endParaRPr lang="en-US"/>
          </a:p>
        </p:txBody>
      </p:sp>
      <p:pic>
        <p:nvPicPr>
          <p:cNvPr id="9220" name="Picture 4"/>
          <p:cNvPicPr>
            <a:picLocks noChangeAspect="1" noChangeArrowheads="1"/>
          </p:cNvPicPr>
          <p:nvPr/>
        </p:nvPicPr>
        <p:blipFill>
          <a:blip r:embed="rId2"/>
          <a:srcRect/>
          <a:stretch>
            <a:fillRect/>
          </a:stretch>
        </p:blipFill>
        <p:spPr bwMode="auto">
          <a:xfrm>
            <a:off x="158750" y="2613942"/>
            <a:ext cx="8824913" cy="2133600"/>
          </a:xfrm>
          <a:prstGeom prst="rect">
            <a:avLst/>
          </a:prstGeom>
          <a:noFill/>
          <a:ln w="9525">
            <a:noFill/>
            <a:miter lim="800000"/>
            <a:headEnd/>
            <a:tailEnd/>
          </a:ln>
        </p:spPr>
      </p:pic>
      <p:pic>
        <p:nvPicPr>
          <p:cNvPr id="9221" name="Picture 5"/>
          <p:cNvPicPr>
            <a:picLocks noChangeAspect="1" noChangeArrowheads="1"/>
          </p:cNvPicPr>
          <p:nvPr/>
        </p:nvPicPr>
        <p:blipFill>
          <a:blip r:embed="rId3"/>
          <a:srcRect/>
          <a:stretch>
            <a:fillRect/>
          </a:stretch>
        </p:blipFill>
        <p:spPr bwMode="auto">
          <a:xfrm>
            <a:off x="44580" y="834254"/>
            <a:ext cx="8761413" cy="1879600"/>
          </a:xfrm>
          <a:prstGeom prst="rect">
            <a:avLst/>
          </a:prstGeom>
          <a:noFill/>
          <a:ln w="9525">
            <a:noFill/>
            <a:miter lim="800000"/>
            <a:headEnd/>
            <a:tailEnd/>
          </a:ln>
        </p:spPr>
      </p:pic>
    </p:spTree>
    <p:extLst>
      <p:ext uri="{BB962C8B-B14F-4D97-AF65-F5344CB8AC3E}">
        <p14:creationId xmlns:p14="http://schemas.microsoft.com/office/powerpoint/2010/main" xmlns="" val="662790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43FED6-F336-45DC-926B-CDA201E02228}"/>
              </a:ext>
            </a:extLst>
          </p:cNvPr>
          <p:cNvSpPr>
            <a:spLocks noGrp="1"/>
          </p:cNvSpPr>
          <p:nvPr>
            <p:ph type="title"/>
          </p:nvPr>
        </p:nvSpPr>
        <p:spPr/>
        <p:txBody>
          <a:bodyPr/>
          <a:lstStyle/>
          <a:p>
            <a:r>
              <a:rPr lang="en-US" dirty="0" smtClean="0"/>
              <a:t>Planning and Scoping I – Domain 1.1</a:t>
            </a:r>
            <a:endParaRPr lang="en-US" dirty="0"/>
          </a:p>
        </p:txBody>
      </p:sp>
      <p:sp>
        <p:nvSpPr>
          <p:cNvPr id="6" name="Content Placeholder 5">
            <a:extLst>
              <a:ext uri="{FF2B5EF4-FFF2-40B4-BE49-F238E27FC236}">
                <a16:creationId xmlns:a16="http://schemas.microsoft.com/office/drawing/2014/main" xmlns="" id="{5C64E29F-9D76-4E99-B58A-1DDBBE8F50E8}"/>
              </a:ext>
            </a:extLst>
          </p:cNvPr>
          <p:cNvSpPr>
            <a:spLocks noGrp="1"/>
          </p:cNvSpPr>
          <p:nvPr>
            <p:ph idx="1"/>
          </p:nvPr>
        </p:nvSpPr>
        <p:spPr/>
        <p:txBody>
          <a:bodyPr/>
          <a:lstStyle/>
          <a:p>
            <a:r>
              <a:rPr lang="en-US" dirty="0" smtClean="0"/>
              <a:t>Why Plan and Scope a Pen Test?</a:t>
            </a:r>
            <a:endParaRPr lang="en-US" dirty="0"/>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24</a:t>
            </a:fld>
            <a:endParaRPr lang="en-US"/>
          </a:p>
        </p:txBody>
      </p:sp>
      <p:pic>
        <p:nvPicPr>
          <p:cNvPr id="11266" name="Picture 2"/>
          <p:cNvPicPr>
            <a:picLocks noChangeAspect="1" noChangeArrowheads="1"/>
          </p:cNvPicPr>
          <p:nvPr/>
        </p:nvPicPr>
        <p:blipFill>
          <a:blip r:embed="rId2"/>
          <a:srcRect/>
          <a:stretch>
            <a:fillRect/>
          </a:stretch>
        </p:blipFill>
        <p:spPr bwMode="auto">
          <a:xfrm>
            <a:off x="2142922" y="1624518"/>
            <a:ext cx="4414908" cy="3128675"/>
          </a:xfrm>
          <a:prstGeom prst="rect">
            <a:avLst/>
          </a:prstGeom>
          <a:noFill/>
          <a:ln w="9525">
            <a:noFill/>
            <a:miter lim="800000"/>
            <a:headEnd/>
            <a:tailEnd/>
          </a:ln>
        </p:spPr>
      </p:pic>
    </p:spTree>
    <p:extLst>
      <p:ext uri="{BB962C8B-B14F-4D97-AF65-F5344CB8AC3E}">
        <p14:creationId xmlns:p14="http://schemas.microsoft.com/office/powerpoint/2010/main" xmlns="" val="662790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D48563-23F2-4946-9275-4E1494B9FF99}"/>
              </a:ext>
            </a:extLst>
          </p:cNvPr>
          <p:cNvSpPr>
            <a:spLocks noGrp="1"/>
          </p:cNvSpPr>
          <p:nvPr>
            <p:ph type="title"/>
          </p:nvPr>
        </p:nvSpPr>
        <p:spPr/>
        <p:txBody>
          <a:bodyPr/>
          <a:lstStyle/>
          <a:p>
            <a:r>
              <a:rPr lang="en-US" dirty="0"/>
              <a:t>POLL</a:t>
            </a:r>
          </a:p>
        </p:txBody>
      </p:sp>
      <p:sp>
        <p:nvSpPr>
          <p:cNvPr id="3" name="Content Placeholder 2">
            <a:extLst>
              <a:ext uri="{FF2B5EF4-FFF2-40B4-BE49-F238E27FC236}">
                <a16:creationId xmlns:a16="http://schemas.microsoft.com/office/drawing/2014/main" xmlns="" id="{0F1AD5BE-D604-45C8-92BA-5E594CA32098}"/>
              </a:ext>
            </a:extLst>
          </p:cNvPr>
          <p:cNvSpPr>
            <a:spLocks noGrp="1"/>
          </p:cNvSpPr>
          <p:nvPr>
            <p:ph idx="1"/>
          </p:nvPr>
        </p:nvSpPr>
        <p:spPr/>
        <p:txBody>
          <a:bodyPr/>
          <a:lstStyle/>
          <a:p>
            <a:pPr marL="0" indent="0">
              <a:buNone/>
            </a:pPr>
            <a:r>
              <a:rPr lang="en-US" dirty="0" smtClean="0"/>
              <a:t>Have you ever conducted a pen test?</a:t>
            </a:r>
            <a:endParaRPr lang="en-US" dirty="0"/>
          </a:p>
          <a:p>
            <a:pPr marL="0" indent="0">
              <a:buNone/>
            </a:pPr>
            <a:endParaRPr lang="en-US" dirty="0"/>
          </a:p>
          <a:p>
            <a:pPr marL="342900" indent="-342900">
              <a:buAutoNum type="alphaLcPeriod"/>
            </a:pPr>
            <a:r>
              <a:rPr lang="en-US" dirty="0" smtClean="0"/>
              <a:t>Yes, lots of them</a:t>
            </a:r>
            <a:endParaRPr lang="en-US" dirty="0"/>
          </a:p>
          <a:p>
            <a:pPr marL="342900" indent="-342900">
              <a:buFont typeface="Wingdings" charset="2"/>
              <a:buAutoNum type="alphaLcPeriod"/>
            </a:pPr>
            <a:r>
              <a:rPr lang="en-US" dirty="0" smtClean="0"/>
              <a:t>Yes, but not often</a:t>
            </a:r>
            <a:endParaRPr lang="en-US" dirty="0"/>
          </a:p>
          <a:p>
            <a:pPr marL="342900" indent="-342900">
              <a:buAutoNum type="alphaLcPeriod"/>
            </a:pPr>
            <a:r>
              <a:rPr lang="en-US" dirty="0" smtClean="0"/>
              <a:t>Yes, but only in lab environment</a:t>
            </a:r>
            <a:endParaRPr lang="en-US" dirty="0"/>
          </a:p>
          <a:p>
            <a:pPr marL="342900" indent="-342900">
              <a:buAutoNum type="alphaLcPeriod"/>
            </a:pPr>
            <a:r>
              <a:rPr lang="en-US" dirty="0" smtClean="0"/>
              <a:t>No</a:t>
            </a:r>
            <a:endParaRPr lang="en-US" dirty="0"/>
          </a:p>
          <a:p>
            <a:pPr marL="342900" indent="-342900">
              <a:buAutoNum type="alphaLcPeriod"/>
            </a:pPr>
            <a:endParaRPr lang="en-US" dirty="0"/>
          </a:p>
        </p:txBody>
      </p:sp>
      <p:sp>
        <p:nvSpPr>
          <p:cNvPr id="4" name="Slide Number Placeholder 3">
            <a:extLst>
              <a:ext uri="{FF2B5EF4-FFF2-40B4-BE49-F238E27FC236}">
                <a16:creationId xmlns:a16="http://schemas.microsoft.com/office/drawing/2014/main" xmlns="" id="{9FDA8AA7-C155-42A4-9D19-44A7CDC38848}"/>
              </a:ext>
            </a:extLst>
          </p:cNvPr>
          <p:cNvSpPr>
            <a:spLocks noGrp="1"/>
          </p:cNvSpPr>
          <p:nvPr>
            <p:ph type="sldNum" sz="quarter" idx="12"/>
          </p:nvPr>
        </p:nvSpPr>
        <p:spPr/>
        <p:txBody>
          <a:bodyPr/>
          <a:lstStyle/>
          <a:p>
            <a:fld id="{2066355A-084C-D24E-9AD2-7E4FC41EA627}" type="slidenum">
              <a:rPr lang="en-US" smtClean="0"/>
              <a:pPr/>
              <a:t>25</a:t>
            </a:fld>
            <a:endParaRPr lang="en-US" dirty="0"/>
          </a:p>
        </p:txBody>
      </p:sp>
    </p:spTree>
    <p:extLst>
      <p:ext uri="{BB962C8B-B14F-4D97-AF65-F5344CB8AC3E}">
        <p14:creationId xmlns:p14="http://schemas.microsoft.com/office/powerpoint/2010/main" xmlns="" val="30829102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43FED6-F336-45DC-926B-CDA201E02228}"/>
              </a:ext>
            </a:extLst>
          </p:cNvPr>
          <p:cNvSpPr>
            <a:spLocks noGrp="1"/>
          </p:cNvSpPr>
          <p:nvPr>
            <p:ph type="title"/>
          </p:nvPr>
        </p:nvSpPr>
        <p:spPr/>
        <p:txBody>
          <a:bodyPr/>
          <a:lstStyle/>
          <a:p>
            <a:r>
              <a:rPr lang="en-US" dirty="0" smtClean="0"/>
              <a:t>Planning and Scoping I – Domain 1.1</a:t>
            </a:r>
            <a:endParaRPr lang="en-US" dirty="0"/>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26</a:t>
            </a:fld>
            <a:endParaRPr lang="en-US"/>
          </a:p>
        </p:txBody>
      </p:sp>
      <p:pic>
        <p:nvPicPr>
          <p:cNvPr id="1026" name="Picture 2"/>
          <p:cNvPicPr>
            <a:picLocks noChangeAspect="1" noChangeArrowheads="1"/>
          </p:cNvPicPr>
          <p:nvPr/>
        </p:nvPicPr>
        <p:blipFill>
          <a:blip r:embed="rId2"/>
          <a:srcRect/>
          <a:stretch>
            <a:fillRect/>
          </a:stretch>
        </p:blipFill>
        <p:spPr bwMode="auto">
          <a:xfrm>
            <a:off x="1666875" y="905594"/>
            <a:ext cx="5810250" cy="3857625"/>
          </a:xfrm>
          <a:prstGeom prst="rect">
            <a:avLst/>
          </a:prstGeom>
          <a:noFill/>
          <a:ln w="9525">
            <a:noFill/>
            <a:miter lim="800000"/>
            <a:headEnd/>
            <a:tailEnd/>
          </a:ln>
        </p:spPr>
      </p:pic>
    </p:spTree>
    <p:extLst>
      <p:ext uri="{BB962C8B-B14F-4D97-AF65-F5344CB8AC3E}">
        <p14:creationId xmlns:p14="http://schemas.microsoft.com/office/powerpoint/2010/main" xmlns="" val="662790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43FED6-F336-45DC-926B-CDA201E02228}"/>
              </a:ext>
            </a:extLst>
          </p:cNvPr>
          <p:cNvSpPr>
            <a:spLocks noGrp="1"/>
          </p:cNvSpPr>
          <p:nvPr>
            <p:ph type="title"/>
          </p:nvPr>
        </p:nvSpPr>
        <p:spPr/>
        <p:txBody>
          <a:bodyPr/>
          <a:lstStyle/>
          <a:p>
            <a:r>
              <a:rPr lang="en-US" dirty="0" smtClean="0"/>
              <a:t>Planning and Scoping I – Domain 1.1</a:t>
            </a:r>
            <a:endParaRPr lang="en-US" dirty="0"/>
          </a:p>
        </p:txBody>
      </p:sp>
      <p:sp>
        <p:nvSpPr>
          <p:cNvPr id="6" name="Content Placeholder 5">
            <a:extLst>
              <a:ext uri="{FF2B5EF4-FFF2-40B4-BE49-F238E27FC236}">
                <a16:creationId xmlns:a16="http://schemas.microsoft.com/office/drawing/2014/main" xmlns="" id="{5C64E29F-9D76-4E99-B58A-1DDBBE8F50E8}"/>
              </a:ext>
            </a:extLst>
          </p:cNvPr>
          <p:cNvSpPr>
            <a:spLocks noGrp="1"/>
          </p:cNvSpPr>
          <p:nvPr>
            <p:ph idx="1"/>
          </p:nvPr>
        </p:nvSpPr>
        <p:spPr/>
        <p:txBody>
          <a:bodyPr/>
          <a:lstStyle/>
          <a:p>
            <a:r>
              <a:rPr lang="en-US" dirty="0" smtClean="0"/>
              <a:t>Understanding the target audience</a:t>
            </a:r>
          </a:p>
          <a:p>
            <a:pPr lvl="1"/>
            <a:r>
              <a:rPr lang="en-US" dirty="0" smtClean="0"/>
              <a:t>When conducting a penetration test it is very important to understand who you are conducting it for and why. You must understand their business and what their organization objectives.  A small corner shop that is concerned about being PCI/DSS compliant will not have the same security goals as a multinational.</a:t>
            </a:r>
          </a:p>
          <a:p>
            <a:r>
              <a:rPr lang="en-US" dirty="0" smtClean="0"/>
              <a:t>Communication escalation path</a:t>
            </a:r>
          </a:p>
          <a:p>
            <a:pPr lvl="1"/>
            <a:r>
              <a:rPr lang="en-US" dirty="0" smtClean="0"/>
              <a:t>Who do we communicate with if something goes wrong?</a:t>
            </a:r>
          </a:p>
          <a:p>
            <a:pPr lvl="1"/>
            <a:r>
              <a:rPr lang="en-US" dirty="0" smtClean="0"/>
              <a:t>What information to communicate, and when.</a:t>
            </a:r>
          </a:p>
          <a:p>
            <a:pPr lvl="1"/>
            <a:r>
              <a:rPr lang="en-US" dirty="0" smtClean="0"/>
              <a:t>Clear identification of the reasons behind communication actions.</a:t>
            </a:r>
          </a:p>
          <a:p>
            <a:pPr lvl="1"/>
            <a:endParaRPr lang="en-US" dirty="0"/>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27</a:t>
            </a:fld>
            <a:endParaRPr lang="en-US"/>
          </a:p>
        </p:txBody>
      </p:sp>
    </p:spTree>
    <p:extLst>
      <p:ext uri="{BB962C8B-B14F-4D97-AF65-F5344CB8AC3E}">
        <p14:creationId xmlns:p14="http://schemas.microsoft.com/office/powerpoint/2010/main" xmlns="" val="662790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43FED6-F336-45DC-926B-CDA201E02228}"/>
              </a:ext>
            </a:extLst>
          </p:cNvPr>
          <p:cNvSpPr>
            <a:spLocks noGrp="1"/>
          </p:cNvSpPr>
          <p:nvPr>
            <p:ph type="title"/>
          </p:nvPr>
        </p:nvSpPr>
        <p:spPr/>
        <p:txBody>
          <a:bodyPr/>
          <a:lstStyle/>
          <a:p>
            <a:r>
              <a:rPr lang="en-US" dirty="0" smtClean="0"/>
              <a:t>Planning and Scoping I – Domain 1.1</a:t>
            </a:r>
            <a:endParaRPr lang="en-US" dirty="0"/>
          </a:p>
        </p:txBody>
      </p:sp>
      <p:sp>
        <p:nvSpPr>
          <p:cNvPr id="6" name="Content Placeholder 5">
            <a:extLst>
              <a:ext uri="{FF2B5EF4-FFF2-40B4-BE49-F238E27FC236}">
                <a16:creationId xmlns:a16="http://schemas.microsoft.com/office/drawing/2014/main" xmlns="" id="{5C64E29F-9D76-4E99-B58A-1DDBBE8F50E8}"/>
              </a:ext>
            </a:extLst>
          </p:cNvPr>
          <p:cNvSpPr>
            <a:spLocks noGrp="1"/>
          </p:cNvSpPr>
          <p:nvPr>
            <p:ph idx="1"/>
          </p:nvPr>
        </p:nvSpPr>
        <p:spPr/>
        <p:txBody>
          <a:bodyPr/>
          <a:lstStyle/>
          <a:p>
            <a:r>
              <a:rPr lang="en-US" dirty="0" smtClean="0"/>
              <a:t>Rules of engagement</a:t>
            </a:r>
          </a:p>
          <a:p>
            <a:pPr lvl="1"/>
            <a:r>
              <a:rPr lang="en-US" dirty="0" smtClean="0"/>
              <a:t>Defines how that testing is to occur. </a:t>
            </a:r>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28</a:t>
            </a:fld>
            <a:endParaRPr lang="en-US"/>
          </a:p>
        </p:txBody>
      </p:sp>
      <p:pic>
        <p:nvPicPr>
          <p:cNvPr id="2052" name="Picture 4"/>
          <p:cNvPicPr>
            <a:picLocks noChangeAspect="1" noChangeArrowheads="1"/>
          </p:cNvPicPr>
          <p:nvPr/>
        </p:nvPicPr>
        <p:blipFill>
          <a:blip r:embed="rId2"/>
          <a:srcRect/>
          <a:stretch>
            <a:fillRect/>
          </a:stretch>
        </p:blipFill>
        <p:spPr bwMode="auto">
          <a:xfrm>
            <a:off x="2006600" y="1901784"/>
            <a:ext cx="5130800" cy="2857500"/>
          </a:xfrm>
          <a:prstGeom prst="rect">
            <a:avLst/>
          </a:prstGeom>
          <a:noFill/>
          <a:ln w="9525">
            <a:noFill/>
            <a:miter lim="800000"/>
            <a:headEnd/>
            <a:tailEnd/>
          </a:ln>
        </p:spPr>
      </p:pic>
    </p:spTree>
    <p:extLst>
      <p:ext uri="{BB962C8B-B14F-4D97-AF65-F5344CB8AC3E}">
        <p14:creationId xmlns:p14="http://schemas.microsoft.com/office/powerpoint/2010/main" xmlns="" val="662790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43FED6-F336-45DC-926B-CDA201E02228}"/>
              </a:ext>
            </a:extLst>
          </p:cNvPr>
          <p:cNvSpPr>
            <a:spLocks noGrp="1"/>
          </p:cNvSpPr>
          <p:nvPr>
            <p:ph type="title"/>
          </p:nvPr>
        </p:nvSpPr>
        <p:spPr/>
        <p:txBody>
          <a:bodyPr/>
          <a:lstStyle/>
          <a:p>
            <a:r>
              <a:rPr lang="en-US" dirty="0" smtClean="0"/>
              <a:t>Planning and Scoping I – Domain 1.1</a:t>
            </a:r>
            <a:endParaRPr lang="en-US" dirty="0"/>
          </a:p>
        </p:txBody>
      </p:sp>
      <p:sp>
        <p:nvSpPr>
          <p:cNvPr id="6" name="Content Placeholder 5">
            <a:extLst>
              <a:ext uri="{FF2B5EF4-FFF2-40B4-BE49-F238E27FC236}">
                <a16:creationId xmlns:a16="http://schemas.microsoft.com/office/drawing/2014/main" xmlns="" id="{5C64E29F-9D76-4E99-B58A-1DDBBE8F50E8}"/>
              </a:ext>
            </a:extLst>
          </p:cNvPr>
          <p:cNvSpPr>
            <a:spLocks noGrp="1"/>
          </p:cNvSpPr>
          <p:nvPr>
            <p:ph idx="1"/>
          </p:nvPr>
        </p:nvSpPr>
        <p:spPr/>
        <p:txBody>
          <a:bodyPr/>
          <a:lstStyle/>
          <a:p>
            <a:r>
              <a:rPr lang="en-US" dirty="0" smtClean="0"/>
              <a:t>Resources and requirements</a:t>
            </a:r>
          </a:p>
          <a:p>
            <a:pPr lvl="1"/>
            <a:r>
              <a:rPr lang="en-US" dirty="0" smtClean="0"/>
              <a:t>What resources will the tester and the client provide?</a:t>
            </a:r>
          </a:p>
          <a:p>
            <a:pPr lvl="1"/>
            <a:r>
              <a:rPr lang="en-US" dirty="0" smtClean="0"/>
              <a:t>What requirements are to be meet in the testing?</a:t>
            </a:r>
          </a:p>
          <a:p>
            <a:pPr lvl="2"/>
            <a:r>
              <a:rPr lang="en-US" dirty="0" smtClean="0"/>
              <a:t>Confidentiality of findings</a:t>
            </a:r>
          </a:p>
          <a:p>
            <a:pPr lvl="2"/>
            <a:r>
              <a:rPr lang="en-US" dirty="0" smtClean="0"/>
              <a:t>Known vs. unknown</a:t>
            </a:r>
          </a:p>
          <a:p>
            <a:r>
              <a:rPr lang="en-US" dirty="0" smtClean="0"/>
              <a:t>Budget</a:t>
            </a:r>
          </a:p>
          <a:p>
            <a:pPr lvl="1"/>
            <a:r>
              <a:rPr lang="en-US" dirty="0" smtClean="0"/>
              <a:t>One of the most important factor of a penetration test. It can affect how long the tester has, what can be done, what resources can be used, and among other factors.</a:t>
            </a:r>
            <a:endParaRPr lang="en-US" dirty="0"/>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29</a:t>
            </a:fld>
            <a:endParaRPr lang="en-US"/>
          </a:p>
        </p:txBody>
      </p:sp>
    </p:spTree>
    <p:extLst>
      <p:ext uri="{BB962C8B-B14F-4D97-AF65-F5344CB8AC3E}">
        <p14:creationId xmlns:p14="http://schemas.microsoft.com/office/powerpoint/2010/main" xmlns="" val="662790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xmlns="" id="{6C5F5B8A-E10E-4F71-B4F4-4670220CB6B1}"/>
              </a:ext>
            </a:extLst>
          </p:cNvPr>
          <p:cNvSpPr/>
          <p:nvPr/>
        </p:nvSpPr>
        <p:spPr>
          <a:xfrm>
            <a:off x="260624" y="2004179"/>
            <a:ext cx="6672459" cy="3139321"/>
          </a:xfrm>
          <a:prstGeom prst="rect">
            <a:avLst/>
          </a:prstGeom>
        </p:spPr>
        <p:txBody>
          <a:bodyPr wrap="square">
            <a:spAutoFit/>
          </a:bodyPr>
          <a:lstStyle/>
          <a:p>
            <a:pPr marL="192876" indent="-192876" defTabSz="342892">
              <a:buFont typeface="Arial" panose="020B0604020202020204" pitchFamily="34" charset="0"/>
              <a:buChar char="•"/>
              <a:defRPr/>
            </a:pPr>
            <a:r>
              <a:rPr lang="en-US" dirty="0">
                <a:solidFill>
                  <a:prstClr val="black"/>
                </a:solidFill>
                <a:latin typeface="Calibri"/>
              </a:rPr>
              <a:t>Chat with the audience and instructor by clicking the Group Chat icon          and enter you questions or comments</a:t>
            </a:r>
          </a:p>
          <a:p>
            <a:pPr marL="192876" indent="-192876" defTabSz="342892">
              <a:buFont typeface="Arial" panose="020B0604020202020204" pitchFamily="34" charset="0"/>
              <a:buChar char="•"/>
              <a:defRPr/>
            </a:pPr>
            <a:r>
              <a:rPr lang="en-US" dirty="0">
                <a:solidFill>
                  <a:prstClr val="black"/>
                </a:solidFill>
                <a:latin typeface="Calibri"/>
              </a:rPr>
              <a:t>Have a question? Click the Q&amp;A icon         and enter your questions</a:t>
            </a:r>
          </a:p>
          <a:p>
            <a:pPr marL="192876" indent="-192876" defTabSz="342892">
              <a:buFont typeface="Arial" panose="020B0604020202020204" pitchFamily="34" charset="0"/>
              <a:buChar char="•"/>
              <a:defRPr/>
            </a:pPr>
            <a:r>
              <a:rPr lang="en-US" dirty="0">
                <a:solidFill>
                  <a:prstClr val="black"/>
                </a:solidFill>
                <a:latin typeface="Calibri"/>
              </a:rPr>
              <a:t>You can print your Certification of Attendance using the certification widget     ,  after attending at least 110 minutes of the session </a:t>
            </a:r>
          </a:p>
          <a:p>
            <a:pPr marL="192876" indent="-192876" defTabSz="342892">
              <a:buFont typeface="Arial" panose="020B0604020202020204" pitchFamily="34" charset="0"/>
              <a:buChar char="•"/>
              <a:defRPr/>
            </a:pPr>
            <a:r>
              <a:rPr lang="en-US" dirty="0">
                <a:solidFill>
                  <a:prstClr val="black"/>
                </a:solidFill>
                <a:latin typeface="Calibri"/>
              </a:rPr>
              <a:t>Do you have an idea or resource? We are trying the Idea widget out. Share resources you are using by typing in the Idea widget</a:t>
            </a:r>
          </a:p>
          <a:p>
            <a:pPr marL="192876" indent="-192876" defTabSz="342892">
              <a:buFont typeface="Arial" panose="020B0604020202020204" pitchFamily="34" charset="0"/>
              <a:buChar char="•"/>
              <a:defRPr/>
            </a:pPr>
            <a:r>
              <a:rPr lang="en-US" dirty="0">
                <a:solidFill>
                  <a:prstClr val="black"/>
                </a:solidFill>
                <a:latin typeface="Calibri"/>
              </a:rPr>
              <a:t>The media player will show video, and when the instructor shares the screen, will show shared content.</a:t>
            </a:r>
          </a:p>
          <a:p>
            <a:pPr defTabSz="342892">
              <a:defRPr/>
            </a:pPr>
            <a:endParaRPr lang="en-US" dirty="0">
              <a:solidFill>
                <a:prstClr val="black"/>
              </a:solidFill>
              <a:latin typeface="Calibri"/>
            </a:endParaRPr>
          </a:p>
        </p:txBody>
      </p:sp>
      <p:sp>
        <p:nvSpPr>
          <p:cNvPr id="2" name="Title 1"/>
          <p:cNvSpPr>
            <a:spLocks noGrp="1"/>
          </p:cNvSpPr>
          <p:nvPr>
            <p:ph type="title"/>
          </p:nvPr>
        </p:nvSpPr>
        <p:spPr/>
        <p:txBody>
          <a:bodyPr/>
          <a:lstStyle/>
          <a:p>
            <a:r>
              <a:rPr lang="en-US" dirty="0"/>
              <a:t>Take Control of Your Console</a:t>
            </a:r>
          </a:p>
        </p:txBody>
      </p:sp>
      <p:sp>
        <p:nvSpPr>
          <p:cNvPr id="21" name="Rectangle 20">
            <a:extLst>
              <a:ext uri="{FF2B5EF4-FFF2-40B4-BE49-F238E27FC236}">
                <a16:creationId xmlns:a16="http://schemas.microsoft.com/office/drawing/2014/main" xmlns="" id="{D1B8A7EE-2385-4AFA-8DB0-1650E2BAD9DB}"/>
              </a:ext>
            </a:extLst>
          </p:cNvPr>
          <p:cNvSpPr/>
          <p:nvPr/>
        </p:nvSpPr>
        <p:spPr>
          <a:xfrm>
            <a:off x="260622" y="1195676"/>
            <a:ext cx="6672458" cy="923330"/>
          </a:xfrm>
          <a:prstGeom prst="rect">
            <a:avLst/>
          </a:prstGeom>
          <a:solidFill>
            <a:schemeClr val="bg1"/>
          </a:solidFill>
        </p:spPr>
        <p:txBody>
          <a:bodyPr wrap="square">
            <a:spAutoFit/>
          </a:bodyPr>
          <a:lstStyle/>
          <a:p>
            <a:pPr marL="192876" indent="-192876" defTabSz="342892">
              <a:buFont typeface="Arial" panose="020B0604020202020204" pitchFamily="34" charset="0"/>
              <a:buChar char="•"/>
              <a:defRPr/>
            </a:pPr>
            <a:r>
              <a:rPr lang="en-US" dirty="0">
                <a:solidFill>
                  <a:prstClr val="black"/>
                </a:solidFill>
                <a:latin typeface="Calibri"/>
              </a:rPr>
              <a:t>Use the controls             to minimize or maximize a widget </a:t>
            </a:r>
          </a:p>
          <a:p>
            <a:pPr marL="192876" indent="-192876" defTabSz="342892">
              <a:buFont typeface="Arial" panose="020B0604020202020204" pitchFamily="34" charset="0"/>
              <a:buChar char="•"/>
              <a:defRPr/>
            </a:pPr>
            <a:r>
              <a:rPr lang="en-US" dirty="0">
                <a:solidFill>
                  <a:prstClr val="black"/>
                </a:solidFill>
                <a:latin typeface="Calibri"/>
              </a:rPr>
              <a:t>Drag the bottom right hand corner to resize it </a:t>
            </a:r>
          </a:p>
          <a:p>
            <a:pPr marL="192876" indent="-192876" defTabSz="342892">
              <a:buFont typeface="Arial" panose="020B0604020202020204" pitchFamily="34" charset="0"/>
              <a:buChar char="•"/>
              <a:defRPr/>
            </a:pPr>
            <a:r>
              <a:rPr lang="en-US" dirty="0">
                <a:solidFill>
                  <a:prstClr val="black"/>
                </a:solidFill>
                <a:latin typeface="Calibri"/>
              </a:rPr>
              <a:t>Click the icon          to download resources &amp; bookmark helpful links </a:t>
            </a:r>
          </a:p>
        </p:txBody>
      </p:sp>
      <p:sp>
        <p:nvSpPr>
          <p:cNvPr id="22" name="Rectangle 21">
            <a:extLst>
              <a:ext uri="{FF2B5EF4-FFF2-40B4-BE49-F238E27FC236}">
                <a16:creationId xmlns:a16="http://schemas.microsoft.com/office/drawing/2014/main" xmlns="" id="{C93183EF-6073-422C-8C76-F72AABDCB6D8}"/>
              </a:ext>
            </a:extLst>
          </p:cNvPr>
          <p:cNvSpPr/>
          <p:nvPr/>
        </p:nvSpPr>
        <p:spPr>
          <a:xfrm>
            <a:off x="260624" y="968691"/>
            <a:ext cx="2032929" cy="248209"/>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defTabSz="342892">
              <a:defRPr/>
            </a:pPr>
            <a:r>
              <a:rPr lang="en-US" sz="1013" dirty="0">
                <a:solidFill>
                  <a:prstClr val="black"/>
                </a:solidFill>
                <a:latin typeface="Calibri"/>
              </a:rPr>
              <a:t>Widgets are resizable and movable</a:t>
            </a:r>
          </a:p>
        </p:txBody>
      </p:sp>
      <p:pic>
        <p:nvPicPr>
          <p:cNvPr id="23" name="Picture 22">
            <a:extLst>
              <a:ext uri="{FF2B5EF4-FFF2-40B4-BE49-F238E27FC236}">
                <a16:creationId xmlns:a16="http://schemas.microsoft.com/office/drawing/2014/main" xmlns="" id="{8812E6C8-8AAD-4601-B73D-976417DF4F35}"/>
              </a:ext>
            </a:extLst>
          </p:cNvPr>
          <p:cNvPicPr>
            <a:picLocks noChangeAspect="1"/>
          </p:cNvPicPr>
          <p:nvPr/>
        </p:nvPicPr>
        <p:blipFill>
          <a:blip r:embed="rId3"/>
          <a:stretch>
            <a:fillRect/>
          </a:stretch>
        </p:blipFill>
        <p:spPr>
          <a:xfrm>
            <a:off x="2141344" y="1242813"/>
            <a:ext cx="516518" cy="271172"/>
          </a:xfrm>
          <a:prstGeom prst="rect">
            <a:avLst/>
          </a:prstGeom>
        </p:spPr>
      </p:pic>
      <p:pic>
        <p:nvPicPr>
          <p:cNvPr id="24" name="Picture 23">
            <a:extLst>
              <a:ext uri="{FF2B5EF4-FFF2-40B4-BE49-F238E27FC236}">
                <a16:creationId xmlns:a16="http://schemas.microsoft.com/office/drawing/2014/main" xmlns="" id="{5BE568B4-B5DA-4B4D-A22F-BA54A86682F2}"/>
              </a:ext>
            </a:extLst>
          </p:cNvPr>
          <p:cNvPicPr>
            <a:picLocks noChangeAspect="1"/>
          </p:cNvPicPr>
          <p:nvPr/>
        </p:nvPicPr>
        <p:blipFill>
          <a:blip r:embed="rId4"/>
          <a:stretch>
            <a:fillRect/>
          </a:stretch>
        </p:blipFill>
        <p:spPr>
          <a:xfrm>
            <a:off x="4832665" y="1488428"/>
            <a:ext cx="606818" cy="318968"/>
          </a:xfrm>
          <a:prstGeom prst="rect">
            <a:avLst/>
          </a:prstGeom>
        </p:spPr>
      </p:pic>
      <p:pic>
        <p:nvPicPr>
          <p:cNvPr id="25" name="Picture 24">
            <a:extLst>
              <a:ext uri="{FF2B5EF4-FFF2-40B4-BE49-F238E27FC236}">
                <a16:creationId xmlns:a16="http://schemas.microsoft.com/office/drawing/2014/main" xmlns="" id="{25B2664D-4063-488F-8FE0-2263C362868D}"/>
              </a:ext>
            </a:extLst>
          </p:cNvPr>
          <p:cNvPicPr>
            <a:picLocks noChangeAspect="1"/>
          </p:cNvPicPr>
          <p:nvPr/>
        </p:nvPicPr>
        <p:blipFill>
          <a:blip r:embed="rId5"/>
          <a:stretch>
            <a:fillRect/>
          </a:stretch>
        </p:blipFill>
        <p:spPr>
          <a:xfrm>
            <a:off x="1885418" y="1753003"/>
            <a:ext cx="325502" cy="318858"/>
          </a:xfrm>
          <a:prstGeom prst="rect">
            <a:avLst/>
          </a:prstGeom>
        </p:spPr>
      </p:pic>
      <p:pic>
        <p:nvPicPr>
          <p:cNvPr id="26" name="Picture 25">
            <a:extLst>
              <a:ext uri="{FF2B5EF4-FFF2-40B4-BE49-F238E27FC236}">
                <a16:creationId xmlns:a16="http://schemas.microsoft.com/office/drawing/2014/main" xmlns="" id="{613E31AA-A632-4F13-9D93-36236577E251}"/>
              </a:ext>
            </a:extLst>
          </p:cNvPr>
          <p:cNvPicPr>
            <a:picLocks noChangeAspect="1"/>
          </p:cNvPicPr>
          <p:nvPr/>
        </p:nvPicPr>
        <p:blipFill>
          <a:blip r:embed="rId6"/>
          <a:stretch>
            <a:fillRect/>
          </a:stretch>
        </p:blipFill>
        <p:spPr>
          <a:xfrm>
            <a:off x="1045469" y="2315789"/>
            <a:ext cx="332185" cy="316367"/>
          </a:xfrm>
          <a:prstGeom prst="rect">
            <a:avLst/>
          </a:prstGeom>
        </p:spPr>
      </p:pic>
      <p:pic>
        <p:nvPicPr>
          <p:cNvPr id="4" name="Picture 3">
            <a:extLst>
              <a:ext uri="{FF2B5EF4-FFF2-40B4-BE49-F238E27FC236}">
                <a16:creationId xmlns:a16="http://schemas.microsoft.com/office/drawing/2014/main" xmlns="" id="{DE67DE16-24CF-4C19-BAA5-347A6F46E770}"/>
              </a:ext>
            </a:extLst>
          </p:cNvPr>
          <p:cNvPicPr>
            <a:picLocks noChangeAspect="1"/>
          </p:cNvPicPr>
          <p:nvPr/>
        </p:nvPicPr>
        <p:blipFill>
          <a:blip r:embed="rId7"/>
          <a:stretch>
            <a:fillRect/>
          </a:stretch>
        </p:blipFill>
        <p:spPr>
          <a:xfrm>
            <a:off x="3975684" y="2551737"/>
            <a:ext cx="335803" cy="350093"/>
          </a:xfrm>
          <a:prstGeom prst="rect">
            <a:avLst/>
          </a:prstGeom>
        </p:spPr>
      </p:pic>
      <p:pic>
        <p:nvPicPr>
          <p:cNvPr id="11" name="Picture 10" descr="A close up of a logo&#10;&#10;Description generated with very high confidence">
            <a:extLst>
              <a:ext uri="{FF2B5EF4-FFF2-40B4-BE49-F238E27FC236}">
                <a16:creationId xmlns:a16="http://schemas.microsoft.com/office/drawing/2014/main" xmlns="" id="{2D94C0E1-285A-4651-9349-FB7229E3BF6F}"/>
              </a:ext>
            </a:extLst>
          </p:cNvPr>
          <p:cNvPicPr>
            <a:picLocks noChangeAspect="1"/>
          </p:cNvPicPr>
          <p:nvPr/>
        </p:nvPicPr>
        <p:blipFill>
          <a:blip r:embed="rId8"/>
          <a:stretch>
            <a:fillRect/>
          </a:stretch>
        </p:blipFill>
        <p:spPr>
          <a:xfrm>
            <a:off x="2399603" y="3137852"/>
            <a:ext cx="328934" cy="328934"/>
          </a:xfrm>
          <a:prstGeom prst="rect">
            <a:avLst/>
          </a:prstGeom>
        </p:spPr>
      </p:pic>
      <p:pic>
        <p:nvPicPr>
          <p:cNvPr id="5" name="Picture 4" descr="A picture containing object&#10;&#10;Description generated with very high confidence">
            <a:extLst>
              <a:ext uri="{FF2B5EF4-FFF2-40B4-BE49-F238E27FC236}">
                <a16:creationId xmlns:a16="http://schemas.microsoft.com/office/drawing/2014/main" xmlns="" id="{E96229A7-8DBA-498D-8B09-B0F509A6AB18}"/>
              </a:ext>
            </a:extLst>
          </p:cNvPr>
          <p:cNvPicPr>
            <a:picLocks noChangeAspect="1"/>
          </p:cNvPicPr>
          <p:nvPr/>
        </p:nvPicPr>
        <p:blipFill>
          <a:blip r:embed="rId9"/>
          <a:stretch>
            <a:fillRect/>
          </a:stretch>
        </p:blipFill>
        <p:spPr>
          <a:xfrm>
            <a:off x="6522974" y="3630960"/>
            <a:ext cx="309388" cy="338168"/>
          </a:xfrm>
          <a:prstGeom prst="rect">
            <a:avLst/>
          </a:prstGeom>
        </p:spPr>
      </p:pic>
    </p:spTree>
    <p:extLst>
      <p:ext uri="{BB962C8B-B14F-4D97-AF65-F5344CB8AC3E}">
        <p14:creationId xmlns:p14="http://schemas.microsoft.com/office/powerpoint/2010/main" xmlns="" val="37582141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43FED6-F336-45DC-926B-CDA201E02228}"/>
              </a:ext>
            </a:extLst>
          </p:cNvPr>
          <p:cNvSpPr>
            <a:spLocks noGrp="1"/>
          </p:cNvSpPr>
          <p:nvPr>
            <p:ph type="title"/>
          </p:nvPr>
        </p:nvSpPr>
        <p:spPr/>
        <p:txBody>
          <a:bodyPr/>
          <a:lstStyle/>
          <a:p>
            <a:r>
              <a:rPr lang="en-US" dirty="0" smtClean="0"/>
              <a:t>Planning and Scoping I – Domain 1.1</a:t>
            </a:r>
            <a:endParaRPr lang="en-US" dirty="0"/>
          </a:p>
        </p:txBody>
      </p:sp>
      <p:sp>
        <p:nvSpPr>
          <p:cNvPr id="6" name="Content Placeholder 5">
            <a:extLst>
              <a:ext uri="{FF2B5EF4-FFF2-40B4-BE49-F238E27FC236}">
                <a16:creationId xmlns:a16="http://schemas.microsoft.com/office/drawing/2014/main" xmlns="" id="{5C64E29F-9D76-4E99-B58A-1DDBBE8F50E8}"/>
              </a:ext>
            </a:extLst>
          </p:cNvPr>
          <p:cNvSpPr>
            <a:spLocks noGrp="1"/>
          </p:cNvSpPr>
          <p:nvPr>
            <p:ph idx="1"/>
          </p:nvPr>
        </p:nvSpPr>
        <p:spPr/>
        <p:txBody>
          <a:bodyPr/>
          <a:lstStyle/>
          <a:p>
            <a:r>
              <a:rPr lang="en-US" dirty="0" smtClean="0"/>
              <a:t>Impact analysis and remediation timelines</a:t>
            </a:r>
          </a:p>
          <a:p>
            <a:pPr lvl="1"/>
            <a:r>
              <a:rPr lang="en-US" dirty="0" smtClean="0"/>
              <a:t>What kind and type of report will be provided at the end of the test?</a:t>
            </a:r>
          </a:p>
          <a:p>
            <a:pPr lvl="1"/>
            <a:r>
              <a:rPr lang="en-US" dirty="0" smtClean="0"/>
              <a:t>Estimation of time to complete recommended remediation steps.</a:t>
            </a:r>
          </a:p>
          <a:p>
            <a:pPr lvl="1"/>
            <a:endParaRPr lang="en-US" dirty="0" smtClean="0"/>
          </a:p>
          <a:p>
            <a:r>
              <a:rPr lang="en-US" dirty="0" smtClean="0"/>
              <a:t>Disclaimers</a:t>
            </a:r>
          </a:p>
          <a:p>
            <a:pPr lvl="1"/>
            <a:r>
              <a:rPr lang="en-US" dirty="0" smtClean="0"/>
              <a:t>Point-in-time assessment – results only valid for period of time.</a:t>
            </a:r>
          </a:p>
          <a:p>
            <a:pPr lvl="1"/>
            <a:r>
              <a:rPr lang="en-US" dirty="0" smtClean="0"/>
              <a:t>Comprehensiveness – Whole organization or just specific objectives?</a:t>
            </a:r>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30</a:t>
            </a:fld>
            <a:endParaRPr lang="en-US"/>
          </a:p>
        </p:txBody>
      </p:sp>
    </p:spTree>
    <p:extLst>
      <p:ext uri="{BB962C8B-B14F-4D97-AF65-F5344CB8AC3E}">
        <p14:creationId xmlns:p14="http://schemas.microsoft.com/office/powerpoint/2010/main" xmlns="" val="662790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43FED6-F336-45DC-926B-CDA201E02228}"/>
              </a:ext>
            </a:extLst>
          </p:cNvPr>
          <p:cNvSpPr>
            <a:spLocks noGrp="1"/>
          </p:cNvSpPr>
          <p:nvPr>
            <p:ph type="title"/>
          </p:nvPr>
        </p:nvSpPr>
        <p:spPr/>
        <p:txBody>
          <a:bodyPr/>
          <a:lstStyle/>
          <a:p>
            <a:r>
              <a:rPr lang="en-US" dirty="0" smtClean="0"/>
              <a:t>Planning and Scoping I – Domain 1.1</a:t>
            </a:r>
            <a:endParaRPr lang="en-US" dirty="0"/>
          </a:p>
        </p:txBody>
      </p:sp>
      <p:sp>
        <p:nvSpPr>
          <p:cNvPr id="6" name="Content Placeholder 5">
            <a:extLst>
              <a:ext uri="{FF2B5EF4-FFF2-40B4-BE49-F238E27FC236}">
                <a16:creationId xmlns:a16="http://schemas.microsoft.com/office/drawing/2014/main" xmlns="" id="{5C64E29F-9D76-4E99-B58A-1DDBBE8F50E8}"/>
              </a:ext>
            </a:extLst>
          </p:cNvPr>
          <p:cNvSpPr>
            <a:spLocks noGrp="1"/>
          </p:cNvSpPr>
          <p:nvPr>
            <p:ph idx="1"/>
          </p:nvPr>
        </p:nvSpPr>
        <p:spPr/>
        <p:txBody>
          <a:bodyPr/>
          <a:lstStyle/>
          <a:p>
            <a:r>
              <a:rPr lang="en-US" dirty="0" smtClean="0"/>
              <a:t>Technical constraints</a:t>
            </a:r>
          </a:p>
          <a:p>
            <a:pPr lvl="1"/>
            <a:r>
              <a:rPr lang="en-US" dirty="0" smtClean="0"/>
              <a:t>What constraints could limited testing?  Tested, Not tested, Can’t be Tested?</a:t>
            </a:r>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31</a:t>
            </a:fld>
            <a:endParaRPr lang="en-US"/>
          </a:p>
        </p:txBody>
      </p:sp>
      <p:pic>
        <p:nvPicPr>
          <p:cNvPr id="3074" name="Picture 2"/>
          <p:cNvPicPr>
            <a:picLocks noChangeAspect="1" noChangeArrowheads="1"/>
          </p:cNvPicPr>
          <p:nvPr/>
        </p:nvPicPr>
        <p:blipFill>
          <a:blip r:embed="rId2"/>
          <a:srcRect/>
          <a:stretch>
            <a:fillRect/>
          </a:stretch>
        </p:blipFill>
        <p:spPr bwMode="auto">
          <a:xfrm>
            <a:off x="1054100" y="1921240"/>
            <a:ext cx="7034213" cy="2857500"/>
          </a:xfrm>
          <a:prstGeom prst="rect">
            <a:avLst/>
          </a:prstGeom>
          <a:noFill/>
          <a:ln w="9525">
            <a:noFill/>
            <a:miter lim="800000"/>
            <a:headEnd/>
            <a:tailEnd/>
          </a:ln>
        </p:spPr>
      </p:pic>
    </p:spTree>
    <p:extLst>
      <p:ext uri="{BB962C8B-B14F-4D97-AF65-F5344CB8AC3E}">
        <p14:creationId xmlns:p14="http://schemas.microsoft.com/office/powerpoint/2010/main" xmlns="" val="662790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43FED6-F336-45DC-926B-CDA201E02228}"/>
              </a:ext>
            </a:extLst>
          </p:cNvPr>
          <p:cNvSpPr>
            <a:spLocks noGrp="1"/>
          </p:cNvSpPr>
          <p:nvPr>
            <p:ph type="title"/>
          </p:nvPr>
        </p:nvSpPr>
        <p:spPr/>
        <p:txBody>
          <a:bodyPr/>
          <a:lstStyle/>
          <a:p>
            <a:r>
              <a:rPr lang="en-US" dirty="0" smtClean="0"/>
              <a:t>Planning and Scoping I – Domain 1.1</a:t>
            </a:r>
            <a:endParaRPr lang="en-US" dirty="0"/>
          </a:p>
        </p:txBody>
      </p:sp>
      <p:sp>
        <p:nvSpPr>
          <p:cNvPr id="6" name="Content Placeholder 5">
            <a:extLst>
              <a:ext uri="{FF2B5EF4-FFF2-40B4-BE49-F238E27FC236}">
                <a16:creationId xmlns:a16="http://schemas.microsoft.com/office/drawing/2014/main" xmlns="" id="{5C64E29F-9D76-4E99-B58A-1DDBBE8F50E8}"/>
              </a:ext>
            </a:extLst>
          </p:cNvPr>
          <p:cNvSpPr>
            <a:spLocks noGrp="1"/>
          </p:cNvSpPr>
          <p:nvPr>
            <p:ph idx="1"/>
          </p:nvPr>
        </p:nvSpPr>
        <p:spPr/>
        <p:txBody>
          <a:bodyPr/>
          <a:lstStyle/>
          <a:p>
            <a:r>
              <a:rPr lang="en-US" dirty="0" smtClean="0"/>
              <a:t>Support resources (Note: These generally only apply to white box tests)</a:t>
            </a:r>
          </a:p>
          <a:p>
            <a:pPr lvl="1"/>
            <a:r>
              <a:rPr lang="en-US" dirty="0" smtClean="0"/>
              <a:t>WSDL/WADL</a:t>
            </a:r>
          </a:p>
          <a:p>
            <a:pPr lvl="2"/>
            <a:r>
              <a:rPr lang="en-US" dirty="0" smtClean="0"/>
              <a:t>WSDL (Web Services Description Language) </a:t>
            </a:r>
            <a:r>
              <a:rPr lang="en-US" dirty="0" smtClean="0"/>
              <a:t>is an XML-based interface definition language that is used for describing the functionality offered by a web service.</a:t>
            </a:r>
          </a:p>
          <a:p>
            <a:pPr lvl="2"/>
            <a:r>
              <a:rPr lang="en-US" dirty="0" smtClean="0"/>
              <a:t>The Web Application Description Language (WADL) is a machine-readable XML description of HTTP-based web services.</a:t>
            </a:r>
          </a:p>
          <a:p>
            <a:pPr lvl="1"/>
            <a:r>
              <a:rPr lang="en-US" dirty="0" smtClean="0"/>
              <a:t>SOAP project file</a:t>
            </a:r>
          </a:p>
          <a:p>
            <a:pPr lvl="2"/>
            <a:r>
              <a:rPr lang="en-US" dirty="0" smtClean="0"/>
              <a:t>SOAP (originally Simple Object Access Protocol) is a messaging protocol specification for exchanging structured information in the implementation of web services.</a:t>
            </a:r>
          </a:p>
          <a:p>
            <a:pPr lvl="2"/>
            <a:r>
              <a:rPr lang="en-US" dirty="0" smtClean="0"/>
              <a:t>SOAP projects can be created from a WSDL file or single service call. You can use these projects to test every aspect of your SOAP services.</a:t>
            </a:r>
          </a:p>
          <a:p>
            <a:pPr lvl="2"/>
            <a:endParaRPr lang="en-US" dirty="0" smtClean="0"/>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32</a:t>
            </a:fld>
            <a:endParaRPr lang="en-US"/>
          </a:p>
        </p:txBody>
      </p:sp>
    </p:spTree>
    <p:extLst>
      <p:ext uri="{BB962C8B-B14F-4D97-AF65-F5344CB8AC3E}">
        <p14:creationId xmlns:p14="http://schemas.microsoft.com/office/powerpoint/2010/main" xmlns="" val="6627903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43FED6-F336-45DC-926B-CDA201E02228}"/>
              </a:ext>
            </a:extLst>
          </p:cNvPr>
          <p:cNvSpPr>
            <a:spLocks noGrp="1"/>
          </p:cNvSpPr>
          <p:nvPr>
            <p:ph type="title"/>
          </p:nvPr>
        </p:nvSpPr>
        <p:spPr/>
        <p:txBody>
          <a:bodyPr/>
          <a:lstStyle/>
          <a:p>
            <a:r>
              <a:rPr lang="en-US" dirty="0" smtClean="0"/>
              <a:t>Planning and Scoping I – Domain 1.1</a:t>
            </a:r>
            <a:endParaRPr lang="en-US" dirty="0"/>
          </a:p>
        </p:txBody>
      </p:sp>
      <p:sp>
        <p:nvSpPr>
          <p:cNvPr id="6" name="Content Placeholder 5">
            <a:extLst>
              <a:ext uri="{FF2B5EF4-FFF2-40B4-BE49-F238E27FC236}">
                <a16:creationId xmlns:a16="http://schemas.microsoft.com/office/drawing/2014/main" xmlns="" id="{5C64E29F-9D76-4E99-B58A-1DDBBE8F50E8}"/>
              </a:ext>
            </a:extLst>
          </p:cNvPr>
          <p:cNvSpPr>
            <a:spLocks noGrp="1"/>
          </p:cNvSpPr>
          <p:nvPr>
            <p:ph idx="1"/>
          </p:nvPr>
        </p:nvSpPr>
        <p:spPr/>
        <p:txBody>
          <a:bodyPr/>
          <a:lstStyle/>
          <a:p>
            <a:r>
              <a:rPr lang="en-US" dirty="0" smtClean="0"/>
              <a:t>Support resources (Note: These generally only apply to white box tests)</a:t>
            </a:r>
          </a:p>
          <a:p>
            <a:pPr lvl="1"/>
            <a:r>
              <a:rPr lang="en-US" dirty="0" smtClean="0"/>
              <a:t>SDK documentation</a:t>
            </a:r>
          </a:p>
          <a:p>
            <a:pPr lvl="2"/>
            <a:r>
              <a:rPr lang="en-US" dirty="0" smtClean="0"/>
              <a:t>SDK stands for Software Developer’s Kit.  It is often useful to know which SDK’s are in use as well as which software libraries.</a:t>
            </a:r>
          </a:p>
          <a:p>
            <a:pPr lvl="1"/>
            <a:r>
              <a:rPr lang="en-US" dirty="0" smtClean="0"/>
              <a:t>Swagger document</a:t>
            </a:r>
          </a:p>
          <a:p>
            <a:pPr lvl="2"/>
            <a:r>
              <a:rPr lang="en-US" dirty="0" smtClean="0"/>
              <a:t>Swagger is an open source software framework backed by a large ecosystem of tools that helps developers design, build, document, and consume </a:t>
            </a:r>
            <a:r>
              <a:rPr lang="en-US" dirty="0" err="1" smtClean="0"/>
              <a:t>RESTful</a:t>
            </a:r>
            <a:r>
              <a:rPr lang="en-US" dirty="0" smtClean="0"/>
              <a:t> Web services. Representational State Transfer (REST) is an web application architectural style that is  based on HTTP.</a:t>
            </a:r>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33</a:t>
            </a:fld>
            <a:endParaRPr lang="en-US"/>
          </a:p>
        </p:txBody>
      </p:sp>
    </p:spTree>
    <p:extLst>
      <p:ext uri="{BB962C8B-B14F-4D97-AF65-F5344CB8AC3E}">
        <p14:creationId xmlns:p14="http://schemas.microsoft.com/office/powerpoint/2010/main" xmlns="" val="6627903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43FED6-F336-45DC-926B-CDA201E02228}"/>
              </a:ext>
            </a:extLst>
          </p:cNvPr>
          <p:cNvSpPr>
            <a:spLocks noGrp="1"/>
          </p:cNvSpPr>
          <p:nvPr>
            <p:ph type="title"/>
          </p:nvPr>
        </p:nvSpPr>
        <p:spPr/>
        <p:txBody>
          <a:bodyPr/>
          <a:lstStyle/>
          <a:p>
            <a:r>
              <a:rPr lang="en-US" dirty="0" smtClean="0"/>
              <a:t>Planning and Scoping I – Domain 1.1</a:t>
            </a:r>
            <a:endParaRPr lang="en-US" dirty="0"/>
          </a:p>
        </p:txBody>
      </p:sp>
      <p:sp>
        <p:nvSpPr>
          <p:cNvPr id="6" name="Content Placeholder 5">
            <a:extLst>
              <a:ext uri="{FF2B5EF4-FFF2-40B4-BE49-F238E27FC236}">
                <a16:creationId xmlns:a16="http://schemas.microsoft.com/office/drawing/2014/main" xmlns="" id="{5C64E29F-9D76-4E99-B58A-1DDBBE8F50E8}"/>
              </a:ext>
            </a:extLst>
          </p:cNvPr>
          <p:cNvSpPr>
            <a:spLocks noGrp="1"/>
          </p:cNvSpPr>
          <p:nvPr>
            <p:ph idx="1"/>
          </p:nvPr>
        </p:nvSpPr>
        <p:spPr/>
        <p:txBody>
          <a:bodyPr/>
          <a:lstStyle/>
          <a:p>
            <a:r>
              <a:rPr lang="en-US" dirty="0" smtClean="0"/>
              <a:t>Support resources (Note: These generally only apply to white box tests)</a:t>
            </a:r>
          </a:p>
          <a:p>
            <a:pPr lvl="1"/>
            <a:r>
              <a:rPr lang="en-US" dirty="0" smtClean="0"/>
              <a:t>XSD</a:t>
            </a:r>
          </a:p>
          <a:p>
            <a:pPr lvl="2"/>
            <a:r>
              <a:rPr lang="en-US" dirty="0" smtClean="0"/>
              <a:t>XSD (XML Schema Definition) is a World Wide Web Consortium (W3C) recommendation that specifies how to formally describe the elements in an Extensible Markup Language (XML) document.</a:t>
            </a:r>
          </a:p>
          <a:p>
            <a:pPr lvl="1"/>
            <a:r>
              <a:rPr lang="en-US" dirty="0" smtClean="0"/>
              <a:t>Sample application requests</a:t>
            </a:r>
          </a:p>
          <a:p>
            <a:pPr lvl="2"/>
            <a:r>
              <a:rPr lang="en-US" dirty="0" smtClean="0"/>
              <a:t>Usually applies to web applications, but can technically apply to all applications used or created by an organization that will undergo testing.</a:t>
            </a:r>
          </a:p>
          <a:p>
            <a:pPr lvl="1"/>
            <a:r>
              <a:rPr lang="en-US" dirty="0" smtClean="0"/>
              <a:t>Architectural diagrams</a:t>
            </a:r>
          </a:p>
          <a:p>
            <a:pPr lvl="2"/>
            <a:r>
              <a:rPr lang="en-US" dirty="0" smtClean="0"/>
              <a:t>Network diagrams, software flow charts, etc.  Can map out things such as network topology, where switch closets are, and location of other key information systems.</a:t>
            </a:r>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34</a:t>
            </a:fld>
            <a:endParaRPr lang="en-US"/>
          </a:p>
        </p:txBody>
      </p:sp>
    </p:spTree>
    <p:extLst>
      <p:ext uri="{BB962C8B-B14F-4D97-AF65-F5344CB8AC3E}">
        <p14:creationId xmlns:p14="http://schemas.microsoft.com/office/powerpoint/2010/main" xmlns="" val="6627903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43FED6-F336-45DC-926B-CDA201E02228}"/>
              </a:ext>
            </a:extLst>
          </p:cNvPr>
          <p:cNvSpPr>
            <a:spLocks noGrp="1"/>
          </p:cNvSpPr>
          <p:nvPr>
            <p:ph type="title"/>
          </p:nvPr>
        </p:nvSpPr>
        <p:spPr/>
        <p:txBody>
          <a:bodyPr/>
          <a:lstStyle/>
          <a:p>
            <a:r>
              <a:rPr lang="en-US" dirty="0" smtClean="0"/>
              <a:t>Planning and Scoping I – Domain 1.2</a:t>
            </a:r>
            <a:endParaRPr lang="en-US" dirty="0"/>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35</a:t>
            </a:fld>
            <a:endParaRPr lang="en-US"/>
          </a:p>
        </p:txBody>
      </p:sp>
      <p:pic>
        <p:nvPicPr>
          <p:cNvPr id="9221" name="Picture 5"/>
          <p:cNvPicPr>
            <a:picLocks noChangeAspect="1" noChangeArrowheads="1"/>
          </p:cNvPicPr>
          <p:nvPr/>
        </p:nvPicPr>
        <p:blipFill>
          <a:blip r:embed="rId2"/>
          <a:srcRect/>
          <a:stretch>
            <a:fillRect/>
          </a:stretch>
        </p:blipFill>
        <p:spPr bwMode="auto">
          <a:xfrm>
            <a:off x="44580" y="834254"/>
            <a:ext cx="8761413" cy="1879600"/>
          </a:xfrm>
          <a:prstGeom prst="rect">
            <a:avLst/>
          </a:prstGeom>
          <a:noFill/>
          <a:ln w="9525">
            <a:noFill/>
            <a:miter lim="800000"/>
            <a:headEnd/>
            <a:tailEnd/>
          </a:ln>
        </p:spPr>
      </p:pic>
      <p:pic>
        <p:nvPicPr>
          <p:cNvPr id="10243" name="Picture 3"/>
          <p:cNvPicPr>
            <a:picLocks noChangeAspect="1" noChangeArrowheads="1"/>
          </p:cNvPicPr>
          <p:nvPr/>
        </p:nvPicPr>
        <p:blipFill>
          <a:blip r:embed="rId3"/>
          <a:srcRect/>
          <a:stretch>
            <a:fillRect/>
          </a:stretch>
        </p:blipFill>
        <p:spPr bwMode="auto">
          <a:xfrm>
            <a:off x="190500" y="2900098"/>
            <a:ext cx="8761413" cy="1600200"/>
          </a:xfrm>
          <a:prstGeom prst="rect">
            <a:avLst/>
          </a:prstGeom>
          <a:noFill/>
          <a:ln w="9525">
            <a:noFill/>
            <a:miter lim="800000"/>
            <a:headEnd/>
            <a:tailEnd/>
          </a:ln>
        </p:spPr>
      </p:pic>
    </p:spTree>
    <p:extLst>
      <p:ext uri="{BB962C8B-B14F-4D97-AF65-F5344CB8AC3E}">
        <p14:creationId xmlns:p14="http://schemas.microsoft.com/office/powerpoint/2010/main" xmlns="" val="6627903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xmlns="" id="{5C64E29F-9D76-4E99-B58A-1DDBBE8F50E8}"/>
              </a:ext>
            </a:extLst>
          </p:cNvPr>
          <p:cNvSpPr>
            <a:spLocks noGrp="1"/>
          </p:cNvSpPr>
          <p:nvPr>
            <p:ph idx="1"/>
          </p:nvPr>
        </p:nvSpPr>
        <p:spPr/>
        <p:txBody>
          <a:bodyPr/>
          <a:lstStyle/>
          <a:p>
            <a:r>
              <a:rPr lang="en-US" dirty="0" smtClean="0"/>
              <a:t>Contracts</a:t>
            </a:r>
          </a:p>
          <a:p>
            <a:pPr lvl="1"/>
            <a:r>
              <a:rPr lang="en-US" dirty="0" smtClean="0"/>
              <a:t>SOW</a:t>
            </a:r>
          </a:p>
          <a:p>
            <a:pPr lvl="2"/>
            <a:r>
              <a:rPr lang="en-US" dirty="0" smtClean="0"/>
              <a:t>Statement of work is a formal document that clearly states the scope of what will be done during the penetration test.</a:t>
            </a:r>
          </a:p>
          <a:p>
            <a:pPr lvl="1"/>
            <a:r>
              <a:rPr lang="en-US" dirty="0" smtClean="0"/>
              <a:t>MSA</a:t>
            </a:r>
          </a:p>
          <a:p>
            <a:pPr lvl="2"/>
            <a:r>
              <a:rPr lang="en-US" dirty="0" smtClean="0"/>
              <a:t>A master service agreement is a contract reached between parties, in which the parties agree to most of the terms that will govern future actions.</a:t>
            </a:r>
          </a:p>
          <a:p>
            <a:pPr lvl="1"/>
            <a:r>
              <a:rPr lang="en-US" dirty="0" smtClean="0"/>
              <a:t>NDA</a:t>
            </a:r>
          </a:p>
          <a:p>
            <a:pPr lvl="2"/>
            <a:r>
              <a:rPr lang="en-US" dirty="0" smtClean="0"/>
              <a:t>A non-disclosure agreement (NDA), is a legal contract between at least two parties that outlines confidential material, knowledge, or information that the parties wish to share with one another for certain purposes, but wish to restrict access to or by third parties. </a:t>
            </a:r>
            <a:endParaRPr lang="en-US" dirty="0"/>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36</a:t>
            </a:fld>
            <a:endParaRPr lang="en-US"/>
          </a:p>
        </p:txBody>
      </p:sp>
      <p:sp>
        <p:nvSpPr>
          <p:cNvPr id="9" name="Title 4">
            <a:extLst>
              <a:ext uri="{FF2B5EF4-FFF2-40B4-BE49-F238E27FC236}">
                <a16:creationId xmlns:a16="http://schemas.microsoft.com/office/drawing/2014/main" xmlns="" id="{5043FED6-F336-45DC-926B-CDA201E02228}"/>
              </a:ext>
            </a:extLst>
          </p:cNvPr>
          <p:cNvSpPr>
            <a:spLocks noGrp="1"/>
          </p:cNvSpPr>
          <p:nvPr>
            <p:ph type="title"/>
          </p:nvPr>
        </p:nvSpPr>
        <p:spPr>
          <a:xfrm>
            <a:off x="457200" y="205979"/>
            <a:ext cx="8229600" cy="857250"/>
          </a:xfrm>
        </p:spPr>
        <p:txBody>
          <a:bodyPr/>
          <a:lstStyle/>
          <a:p>
            <a:r>
              <a:rPr lang="en-US" dirty="0" smtClean="0"/>
              <a:t>Planning and Scoping I – Domain 1.2</a:t>
            </a:r>
            <a:endParaRPr lang="en-US" dirty="0"/>
          </a:p>
        </p:txBody>
      </p:sp>
    </p:spTree>
    <p:extLst>
      <p:ext uri="{BB962C8B-B14F-4D97-AF65-F5344CB8AC3E}">
        <p14:creationId xmlns:p14="http://schemas.microsoft.com/office/powerpoint/2010/main" xmlns="" val="6627903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xmlns="" id="{5C64E29F-9D76-4E99-B58A-1DDBBE8F50E8}"/>
              </a:ext>
            </a:extLst>
          </p:cNvPr>
          <p:cNvSpPr>
            <a:spLocks noGrp="1"/>
          </p:cNvSpPr>
          <p:nvPr>
            <p:ph idx="1"/>
          </p:nvPr>
        </p:nvSpPr>
        <p:spPr/>
        <p:txBody>
          <a:bodyPr/>
          <a:lstStyle/>
          <a:p>
            <a:r>
              <a:rPr lang="en-US" dirty="0" smtClean="0"/>
              <a:t>Environmental differences</a:t>
            </a:r>
          </a:p>
          <a:p>
            <a:pPr lvl="1"/>
            <a:r>
              <a:rPr lang="en-US" dirty="0" smtClean="0"/>
              <a:t>Export restrictions</a:t>
            </a:r>
          </a:p>
          <a:p>
            <a:pPr lvl="2"/>
            <a:r>
              <a:rPr lang="en-US" dirty="0" smtClean="0"/>
              <a:t>There is a complicated network of federal agencies and inter-related regulations that govern exports collectively referred to as "Export Controls." In brief, Export Controls regulate the shipment or transfer, by whatever means, of controlled items, software, technology, or services out of U.S.</a:t>
            </a:r>
          </a:p>
          <a:p>
            <a:pPr lvl="1"/>
            <a:r>
              <a:rPr lang="en-US" dirty="0" smtClean="0"/>
              <a:t>Local and national government restrictions</a:t>
            </a:r>
          </a:p>
          <a:p>
            <a:pPr lvl="2"/>
            <a:r>
              <a:rPr lang="en-US" dirty="0" smtClean="0"/>
              <a:t>The laws in different countries are different. So what may be considered a crime in one country may not be a crime in another. Or regulations may be imposed in another country that are not imposed in yours.</a:t>
            </a:r>
          </a:p>
          <a:p>
            <a:pPr lvl="1"/>
            <a:r>
              <a:rPr lang="en-US" dirty="0" smtClean="0"/>
              <a:t>Corporate policies</a:t>
            </a:r>
            <a:br>
              <a:rPr lang="en-US" dirty="0" smtClean="0"/>
            </a:br>
            <a:endParaRPr lang="en-US" dirty="0"/>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37</a:t>
            </a:fld>
            <a:endParaRPr lang="en-US"/>
          </a:p>
        </p:txBody>
      </p:sp>
      <p:sp>
        <p:nvSpPr>
          <p:cNvPr id="9" name="Title 4">
            <a:extLst>
              <a:ext uri="{FF2B5EF4-FFF2-40B4-BE49-F238E27FC236}">
                <a16:creationId xmlns:a16="http://schemas.microsoft.com/office/drawing/2014/main" xmlns="" id="{5043FED6-F336-45DC-926B-CDA201E02228}"/>
              </a:ext>
            </a:extLst>
          </p:cNvPr>
          <p:cNvSpPr>
            <a:spLocks noGrp="1"/>
          </p:cNvSpPr>
          <p:nvPr>
            <p:ph type="title"/>
          </p:nvPr>
        </p:nvSpPr>
        <p:spPr>
          <a:xfrm>
            <a:off x="457200" y="205979"/>
            <a:ext cx="8229600" cy="857250"/>
          </a:xfrm>
        </p:spPr>
        <p:txBody>
          <a:bodyPr/>
          <a:lstStyle/>
          <a:p>
            <a:r>
              <a:rPr lang="en-US" dirty="0" smtClean="0"/>
              <a:t>Planning and Scoping I – Domain 1.2</a:t>
            </a:r>
            <a:endParaRPr lang="en-US" dirty="0"/>
          </a:p>
        </p:txBody>
      </p:sp>
    </p:spTree>
    <p:extLst>
      <p:ext uri="{BB962C8B-B14F-4D97-AF65-F5344CB8AC3E}">
        <p14:creationId xmlns:p14="http://schemas.microsoft.com/office/powerpoint/2010/main" xmlns="" val="6627903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Chat Question</a:t>
            </a:r>
          </a:p>
        </p:txBody>
      </p:sp>
      <p:sp>
        <p:nvSpPr>
          <p:cNvPr id="5" name="Content Placeholder 4"/>
          <p:cNvSpPr>
            <a:spLocks noGrp="1"/>
          </p:cNvSpPr>
          <p:nvPr>
            <p:ph idx="1"/>
          </p:nvPr>
        </p:nvSpPr>
        <p:spPr/>
        <p:txBody>
          <a:bodyPr/>
          <a:lstStyle/>
          <a:p>
            <a:pPr marL="0" indent="0">
              <a:buNone/>
            </a:pPr>
            <a:r>
              <a:rPr lang="en-US" sz="2400" dirty="0" smtClean="0"/>
              <a:t>What types or examples of corporate policy could affect a pent test?</a:t>
            </a:r>
            <a:endParaRPr lang="en-US" sz="2400" dirty="0"/>
          </a:p>
          <a:p>
            <a:pPr marL="0" indent="0">
              <a:buNone/>
            </a:pPr>
            <a:endParaRPr lang="en-US" sz="2400" dirty="0"/>
          </a:p>
          <a:p>
            <a:pPr marL="0" indent="0">
              <a:buNone/>
            </a:pPr>
            <a:r>
              <a:rPr lang="en-US" sz="2400" dirty="0"/>
              <a:t>Answer in the chat window and let’s share. </a:t>
            </a:r>
            <a:endParaRPr lang="en-US" dirty="0"/>
          </a:p>
        </p:txBody>
      </p:sp>
      <p:sp>
        <p:nvSpPr>
          <p:cNvPr id="6" name="Title 3"/>
          <p:cNvSpPr txBox="1">
            <a:spLocks/>
          </p:cNvSpPr>
          <p:nvPr/>
        </p:nvSpPr>
        <p:spPr>
          <a:xfrm>
            <a:off x="5850127" y="1367390"/>
            <a:ext cx="1904891" cy="857250"/>
          </a:xfrm>
          <a:prstGeom prst="rect">
            <a:avLst/>
          </a:prstGeom>
        </p:spPr>
        <p:txBody>
          <a:bodyPr vert="horz" lIns="0" tIns="34290" rIns="68580" bIns="34290" rtlCol="0" anchor="ctr">
            <a:noAutofit/>
          </a:bodyPr>
          <a:lstStyle>
            <a:lvl1pPr algn="l" defTabSz="457200" rtl="0" eaLnBrk="1" latinLnBrk="0" hangingPunct="1">
              <a:spcBef>
                <a:spcPct val="0"/>
              </a:spcBef>
              <a:buNone/>
              <a:defRPr lang="en-US" sz="2800" b="1" kern="1200">
                <a:solidFill>
                  <a:srgbClr val="FF0000"/>
                </a:solidFill>
                <a:latin typeface="+mj-lt"/>
                <a:ea typeface="+mj-ea"/>
                <a:cs typeface="+mj-cs"/>
              </a:defRPr>
            </a:lvl1pPr>
          </a:lstStyle>
          <a:p>
            <a:r>
              <a:rPr lang="en-US" sz="2100" dirty="0">
                <a:solidFill>
                  <a:schemeClr val="bg1"/>
                </a:solidFill>
              </a:rPr>
              <a:t>This photo is for placement only</a:t>
            </a:r>
          </a:p>
        </p:txBody>
      </p:sp>
      <p:pic>
        <p:nvPicPr>
          <p:cNvPr id="10" name="Picture Placeholder 9">
            <a:extLst>
              <a:ext uri="{FF2B5EF4-FFF2-40B4-BE49-F238E27FC236}">
                <a16:creationId xmlns:a16="http://schemas.microsoft.com/office/drawing/2014/main" xmlns="" id="{1761035F-A1B9-4DE6-AF61-D0580AD52AE3}"/>
              </a:ext>
            </a:extLst>
          </p:cNvPr>
          <p:cNvPicPr>
            <a:picLocks noGrp="1" noChangeAspect="1"/>
          </p:cNvPicPr>
          <p:nvPr>
            <p:ph type="pic" sz="quarter" idx="13"/>
          </p:nvPr>
        </p:nvPicPr>
        <p:blipFill>
          <a:blip r:embed="rId2"/>
          <a:srcRect l="13065" r="13065"/>
          <a:stretch>
            <a:fillRect/>
          </a:stretch>
        </p:blipFill>
        <p:spPr/>
      </p:pic>
    </p:spTree>
    <p:extLst>
      <p:ext uri="{BB962C8B-B14F-4D97-AF65-F5344CB8AC3E}">
        <p14:creationId xmlns:p14="http://schemas.microsoft.com/office/powerpoint/2010/main" xmlns="" val="22020116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xmlns="" id="{5C64E29F-9D76-4E99-B58A-1DDBBE8F50E8}"/>
              </a:ext>
            </a:extLst>
          </p:cNvPr>
          <p:cNvSpPr>
            <a:spLocks noGrp="1"/>
          </p:cNvSpPr>
          <p:nvPr>
            <p:ph idx="1"/>
          </p:nvPr>
        </p:nvSpPr>
        <p:spPr/>
        <p:txBody>
          <a:bodyPr/>
          <a:lstStyle/>
          <a:p>
            <a:r>
              <a:rPr lang="en-US" dirty="0" smtClean="0"/>
              <a:t>Written authorization</a:t>
            </a:r>
          </a:p>
          <a:p>
            <a:pPr lvl="1"/>
            <a:r>
              <a:rPr lang="en-US" dirty="0" smtClean="0"/>
              <a:t>Obtain signature from proper signing authority</a:t>
            </a:r>
          </a:p>
          <a:p>
            <a:pPr lvl="2"/>
            <a:r>
              <a:rPr lang="en-US" dirty="0" smtClean="0"/>
              <a:t>A penetration test could potentially expose information that should not be released to the public or information that could damage a companies reputation. This is why before a test is done written authorization must be granted.</a:t>
            </a:r>
          </a:p>
          <a:p>
            <a:pPr lvl="2"/>
            <a:r>
              <a:rPr lang="en-US" dirty="0" smtClean="0"/>
              <a:t>Plus this is the key difference between white hats and black hats, white hat hackers have permission.</a:t>
            </a:r>
          </a:p>
          <a:p>
            <a:pPr lvl="1"/>
            <a:r>
              <a:rPr lang="en-US" dirty="0" smtClean="0"/>
              <a:t>Third-party provider authorization when necessary</a:t>
            </a:r>
          </a:p>
          <a:p>
            <a:pPr lvl="2"/>
            <a:r>
              <a:rPr lang="en-US" dirty="0" smtClean="0"/>
              <a:t>Can apply to third-party hosted applications, services and servers.</a:t>
            </a:r>
          </a:p>
          <a:p>
            <a:pPr lvl="2"/>
            <a:r>
              <a:rPr lang="en-US" dirty="0" smtClean="0"/>
              <a:t>As we learned in the Cloud+ TTT, extra care must be used when testing Cloud assets and many providers such as Amazon have specific procedures which must be followed to notify them of impending pen tests.</a:t>
            </a:r>
            <a:endParaRPr lang="en-US" dirty="0"/>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39</a:t>
            </a:fld>
            <a:endParaRPr lang="en-US"/>
          </a:p>
        </p:txBody>
      </p:sp>
      <p:sp>
        <p:nvSpPr>
          <p:cNvPr id="9" name="Title 4">
            <a:extLst>
              <a:ext uri="{FF2B5EF4-FFF2-40B4-BE49-F238E27FC236}">
                <a16:creationId xmlns:a16="http://schemas.microsoft.com/office/drawing/2014/main" xmlns="" id="{5043FED6-F336-45DC-926B-CDA201E02228}"/>
              </a:ext>
            </a:extLst>
          </p:cNvPr>
          <p:cNvSpPr>
            <a:spLocks noGrp="1"/>
          </p:cNvSpPr>
          <p:nvPr>
            <p:ph type="title"/>
          </p:nvPr>
        </p:nvSpPr>
        <p:spPr>
          <a:xfrm>
            <a:off x="457200" y="205979"/>
            <a:ext cx="8229600" cy="857250"/>
          </a:xfrm>
        </p:spPr>
        <p:txBody>
          <a:bodyPr/>
          <a:lstStyle/>
          <a:p>
            <a:r>
              <a:rPr lang="en-US" dirty="0" smtClean="0"/>
              <a:t>Planning and Scoping I – Domain 1.2</a:t>
            </a:r>
            <a:endParaRPr lang="en-US" dirty="0"/>
          </a:p>
        </p:txBody>
      </p:sp>
    </p:spTree>
    <p:extLst>
      <p:ext uri="{BB962C8B-B14F-4D97-AF65-F5344CB8AC3E}">
        <p14:creationId xmlns:p14="http://schemas.microsoft.com/office/powerpoint/2010/main" xmlns="" val="662790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68992" y="4007875"/>
            <a:ext cx="187457" cy="273844"/>
          </a:xfrm>
        </p:spPr>
        <p:txBody>
          <a:bodyPr/>
          <a:lstStyle/>
          <a:p>
            <a:pPr defTabSz="342900">
              <a:defRPr/>
            </a:pPr>
            <a:fld id="{2066355A-084C-D24E-9AD2-7E4FC41EA627}" type="slidenum">
              <a:rPr lang="en-US" sz="675">
                <a:latin typeface="Calibri"/>
              </a:rPr>
              <a:pPr defTabSz="342900">
                <a:defRPr/>
              </a:pPr>
              <a:t>4</a:t>
            </a:fld>
            <a:endParaRPr lang="en-US" sz="675" dirty="0">
              <a:latin typeface="Calibri"/>
            </a:endParaRPr>
          </a:p>
        </p:txBody>
      </p:sp>
      <p:sp>
        <p:nvSpPr>
          <p:cNvPr id="5" name="Title 3"/>
          <p:cNvSpPr>
            <a:spLocks noGrp="1" noChangeArrowheads="1"/>
          </p:cNvSpPr>
          <p:nvPr>
            <p:ph type="title" idx="4294967295"/>
          </p:nvPr>
        </p:nvSpPr>
        <p:spPr>
          <a:xfrm>
            <a:off x="1485900" y="205979"/>
            <a:ext cx="6172200" cy="857250"/>
          </a:xfrm>
          <a:ln/>
        </p:spPr>
        <p:txBody>
          <a:bodyPr/>
          <a:lstStyle/>
          <a:p>
            <a:r>
              <a:rPr lang="en-US" altLang="zh-CN" dirty="0"/>
              <a:t>Welcome to the Train-the-Trainer Series</a:t>
            </a:r>
          </a:p>
        </p:txBody>
      </p:sp>
      <p:sp>
        <p:nvSpPr>
          <p:cNvPr id="12" name="Rectangle 11"/>
          <p:cNvSpPr/>
          <p:nvPr/>
        </p:nvSpPr>
        <p:spPr>
          <a:xfrm>
            <a:off x="3817165" y="3056081"/>
            <a:ext cx="1954217" cy="784830"/>
          </a:xfrm>
          <a:prstGeom prst="rect">
            <a:avLst/>
          </a:prstGeom>
          <a:noFill/>
        </p:spPr>
        <p:txBody>
          <a:bodyPr wrap="square">
            <a:spAutoFit/>
          </a:bodyPr>
          <a:lstStyle/>
          <a:p>
            <a:pPr defTabSz="342900">
              <a:defRPr/>
            </a:pPr>
            <a:r>
              <a:rPr lang="en-US" sz="900" dirty="0">
                <a:solidFill>
                  <a:prstClr val="black"/>
                </a:solidFill>
                <a:latin typeface="Calibri"/>
              </a:rPr>
              <a:t>Host:</a:t>
            </a:r>
          </a:p>
          <a:p>
            <a:pPr defTabSz="342900">
              <a:defRPr/>
            </a:pPr>
            <a:r>
              <a:rPr lang="en-US" sz="900" dirty="0">
                <a:solidFill>
                  <a:prstClr val="black"/>
                </a:solidFill>
                <a:latin typeface="Calibri"/>
              </a:rPr>
              <a:t>Stephen Schneiter</a:t>
            </a:r>
          </a:p>
          <a:p>
            <a:pPr defTabSz="342900">
              <a:defRPr/>
            </a:pPr>
            <a:r>
              <a:rPr lang="en-US" sz="900" dirty="0">
                <a:solidFill>
                  <a:prstClr val="black"/>
                </a:solidFill>
                <a:latin typeface="Calibri"/>
              </a:rPr>
              <a:t>Instructor Network Program Manager</a:t>
            </a:r>
          </a:p>
          <a:p>
            <a:pPr defTabSz="342900">
              <a:defRPr/>
            </a:pPr>
            <a:r>
              <a:rPr lang="en-US" sz="900" dirty="0">
                <a:solidFill>
                  <a:prstClr val="black"/>
                </a:solidFill>
                <a:latin typeface="Calibri"/>
              </a:rPr>
              <a:t>CompTIA</a:t>
            </a:r>
          </a:p>
          <a:p>
            <a:pPr defTabSz="342900">
              <a:defRPr/>
            </a:pPr>
            <a:r>
              <a:rPr lang="en-US" sz="900" dirty="0">
                <a:solidFill>
                  <a:prstClr val="black"/>
                </a:solidFill>
                <a:latin typeface="Calibri"/>
                <a:hlinkClick r:id="rId3"/>
              </a:rPr>
              <a:t>sschneiter@comptia.org</a:t>
            </a:r>
            <a:r>
              <a:rPr lang="en-US" sz="900" dirty="0">
                <a:solidFill>
                  <a:prstClr val="black"/>
                </a:solidFill>
                <a:latin typeface="Calibri"/>
              </a:rPr>
              <a:t> </a:t>
            </a:r>
          </a:p>
        </p:txBody>
      </p:sp>
      <p:sp>
        <p:nvSpPr>
          <p:cNvPr id="17" name="Rectangle 16"/>
          <p:cNvSpPr/>
          <p:nvPr/>
        </p:nvSpPr>
        <p:spPr>
          <a:xfrm>
            <a:off x="6094039" y="3056081"/>
            <a:ext cx="1957473" cy="923330"/>
          </a:xfrm>
          <a:prstGeom prst="rect">
            <a:avLst/>
          </a:prstGeom>
        </p:spPr>
        <p:txBody>
          <a:bodyPr wrap="square">
            <a:spAutoFit/>
          </a:bodyPr>
          <a:lstStyle/>
          <a:p>
            <a:pPr defTabSz="342900">
              <a:defRPr/>
            </a:pPr>
            <a:r>
              <a:rPr lang="en-US" sz="900" dirty="0">
                <a:solidFill>
                  <a:prstClr val="black"/>
                </a:solidFill>
                <a:latin typeface="Calibri"/>
              </a:rPr>
              <a:t>Host:</a:t>
            </a:r>
          </a:p>
          <a:p>
            <a:pPr defTabSz="342900">
              <a:defRPr/>
            </a:pPr>
            <a:r>
              <a:rPr lang="en-US" sz="900" dirty="0">
                <a:solidFill>
                  <a:prstClr val="black"/>
                </a:solidFill>
                <a:latin typeface="Calibri"/>
              </a:rPr>
              <a:t>Tazneen Kasem</a:t>
            </a:r>
          </a:p>
          <a:p>
            <a:pPr defTabSz="342900">
              <a:defRPr/>
            </a:pPr>
            <a:r>
              <a:rPr lang="en-US" sz="900" dirty="0">
                <a:solidFill>
                  <a:prstClr val="black"/>
                </a:solidFill>
                <a:latin typeface="Calibri"/>
              </a:rPr>
              <a:t>Director. Product Management</a:t>
            </a:r>
          </a:p>
          <a:p>
            <a:pPr defTabSz="342900">
              <a:defRPr/>
            </a:pPr>
            <a:r>
              <a:rPr lang="en-US" sz="900" dirty="0">
                <a:solidFill>
                  <a:prstClr val="black"/>
                </a:solidFill>
                <a:latin typeface="Calibri"/>
              </a:rPr>
              <a:t>Network+, CTT+, Project+  &amp; CIN</a:t>
            </a:r>
          </a:p>
          <a:p>
            <a:pPr defTabSz="342900">
              <a:defRPr/>
            </a:pPr>
            <a:r>
              <a:rPr lang="en-US" sz="900" dirty="0">
                <a:solidFill>
                  <a:prstClr val="black"/>
                </a:solidFill>
                <a:latin typeface="Calibri"/>
              </a:rPr>
              <a:t>CompTIA</a:t>
            </a:r>
          </a:p>
          <a:p>
            <a:pPr defTabSz="342900">
              <a:defRPr/>
            </a:pPr>
            <a:r>
              <a:rPr lang="en-US" sz="900" dirty="0">
                <a:solidFill>
                  <a:prstClr val="black"/>
                </a:solidFill>
                <a:latin typeface="Calibri"/>
                <a:hlinkClick r:id="rId4"/>
              </a:rPr>
              <a:t>tkasem@comptia.org</a:t>
            </a:r>
            <a:endParaRPr lang="en-US" sz="900" dirty="0">
              <a:solidFill>
                <a:prstClr val="black"/>
              </a:solidFill>
              <a:latin typeface="Calibri"/>
            </a:endParaRPr>
          </a:p>
        </p:txBody>
      </p:sp>
      <p:sp>
        <p:nvSpPr>
          <p:cNvPr id="11" name="Slide Number Placeholder 3"/>
          <p:cNvSpPr txBox="1">
            <a:spLocks/>
          </p:cNvSpPr>
          <p:nvPr/>
        </p:nvSpPr>
        <p:spPr>
          <a:xfrm>
            <a:off x="7461648" y="4767264"/>
            <a:ext cx="196453" cy="273844"/>
          </a:xfrm>
          <a:prstGeom prst="rect">
            <a:avLst/>
          </a:prstGeom>
        </p:spPr>
        <p:txBody>
          <a:bodyPr vert="horz" lIns="68580" tIns="34290" rIns="0" bIns="34290" rtlCol="0" anchor="ctr">
            <a:noAutofit/>
          </a:bodyPr>
          <a:lstStyle/>
          <a:p>
            <a:pPr algn="r" defTabSz="342900">
              <a:defRPr/>
            </a:pPr>
            <a:fld id="{91AF2B4D-6B12-4EDF-87BB-2B55CECB6611}" type="slidenum">
              <a:rPr lang="en-US" sz="675">
                <a:solidFill>
                  <a:srgbClr val="69727B"/>
                </a:solidFill>
                <a:latin typeface="Calibri"/>
              </a:rPr>
              <a:pPr algn="r" defTabSz="342900">
                <a:defRPr/>
              </a:pPr>
              <a:t>4</a:t>
            </a:fld>
            <a:endParaRPr lang="en-US" sz="675" dirty="0">
              <a:solidFill>
                <a:srgbClr val="69727B"/>
              </a:solidFill>
              <a:latin typeface="Calibri"/>
            </a:endParaRPr>
          </a:p>
        </p:txBody>
      </p:sp>
      <p:pic>
        <p:nvPicPr>
          <p:cNvPr id="3" name="Picture 2"/>
          <p:cNvPicPr>
            <a:picLocks noChangeAspect="1"/>
          </p:cNvPicPr>
          <p:nvPr/>
        </p:nvPicPr>
        <p:blipFill>
          <a:blip r:embed="rId5"/>
          <a:stretch>
            <a:fillRect/>
          </a:stretch>
        </p:blipFill>
        <p:spPr>
          <a:xfrm>
            <a:off x="3817165" y="1874318"/>
            <a:ext cx="1040804" cy="1040804"/>
          </a:xfrm>
          <a:prstGeom prst="round1Rect">
            <a:avLst/>
          </a:prstGeom>
        </p:spPr>
      </p:pic>
      <p:pic>
        <p:nvPicPr>
          <p:cNvPr id="9" name="Picture 8"/>
          <p:cNvPicPr>
            <a:picLocks noChangeAspect="1"/>
          </p:cNvPicPr>
          <p:nvPr/>
        </p:nvPicPr>
        <p:blipFill>
          <a:blip r:embed="rId6"/>
          <a:stretch>
            <a:fillRect/>
          </a:stretch>
        </p:blipFill>
        <p:spPr>
          <a:xfrm>
            <a:off x="6094038" y="1874317"/>
            <a:ext cx="1065298" cy="1065298"/>
          </a:xfrm>
          <a:prstGeom prst="round1Rect">
            <a:avLst/>
          </a:prstGeom>
        </p:spPr>
      </p:pic>
      <p:sp>
        <p:nvSpPr>
          <p:cNvPr id="13" name="TextBox 12">
            <a:extLst>
              <a:ext uri="{FF2B5EF4-FFF2-40B4-BE49-F238E27FC236}">
                <a16:creationId xmlns:a16="http://schemas.microsoft.com/office/drawing/2014/main" xmlns="" id="{FF94F18D-8460-4514-A409-B3CE655B12C4}"/>
              </a:ext>
            </a:extLst>
          </p:cNvPr>
          <p:cNvSpPr txBox="1"/>
          <p:nvPr/>
        </p:nvSpPr>
        <p:spPr>
          <a:xfrm>
            <a:off x="1607345" y="3056082"/>
            <a:ext cx="1887164" cy="646331"/>
          </a:xfrm>
          <a:prstGeom prst="rect">
            <a:avLst/>
          </a:prstGeom>
          <a:noFill/>
        </p:spPr>
        <p:txBody>
          <a:bodyPr wrap="square" rtlCol="0">
            <a:spAutoFit/>
          </a:bodyPr>
          <a:lstStyle/>
          <a:p>
            <a:pPr defTabSz="342900">
              <a:defRPr/>
            </a:pPr>
            <a:r>
              <a:rPr lang="en-US" sz="900" dirty="0">
                <a:solidFill>
                  <a:prstClr val="black"/>
                </a:solidFill>
                <a:latin typeface="Calibri"/>
              </a:rPr>
              <a:t>Instructor:</a:t>
            </a:r>
          </a:p>
          <a:p>
            <a:pPr defTabSz="342900">
              <a:defRPr/>
            </a:pPr>
            <a:r>
              <a:rPr lang="en-US" sz="900" dirty="0">
                <a:solidFill>
                  <a:prstClr val="black"/>
                </a:solidFill>
              </a:rPr>
              <a:t>T. Lee McWhorter, Jr.</a:t>
            </a:r>
          </a:p>
          <a:p>
            <a:pPr defTabSz="342900">
              <a:defRPr/>
            </a:pPr>
            <a:r>
              <a:rPr lang="en-US" sz="900" dirty="0">
                <a:solidFill>
                  <a:prstClr val="black"/>
                </a:solidFill>
              </a:rPr>
              <a:t>IT Expert Generalist and Educator</a:t>
            </a:r>
          </a:p>
          <a:p>
            <a:pPr defTabSz="342900">
              <a:defRPr/>
            </a:pPr>
            <a:r>
              <a:rPr lang="en-US" sz="900" dirty="0">
                <a:solidFill>
                  <a:prstClr val="black"/>
                </a:solidFill>
                <a:hlinkClick r:id="rId7"/>
              </a:rPr>
              <a:t>lee@mcwhortertechnologies.com</a:t>
            </a:r>
            <a:r>
              <a:rPr lang="en-US" sz="900" dirty="0">
                <a:solidFill>
                  <a:prstClr val="black"/>
                </a:solidFill>
              </a:rPr>
              <a:t>  </a:t>
            </a:r>
            <a:endParaRPr lang="en-US" sz="900" dirty="0">
              <a:solidFill>
                <a:prstClr val="black"/>
              </a:solidFill>
              <a:latin typeface="Calibri"/>
            </a:endParaRPr>
          </a:p>
        </p:txBody>
      </p:sp>
      <p:pic>
        <p:nvPicPr>
          <p:cNvPr id="7" name="Picture 6" descr="A person standing in front of a building&#10;&#10;Description generated with very high confidence">
            <a:extLst>
              <a:ext uri="{FF2B5EF4-FFF2-40B4-BE49-F238E27FC236}">
                <a16:creationId xmlns:a16="http://schemas.microsoft.com/office/drawing/2014/main" xmlns="" id="{17122E20-F3B1-4D8F-8447-BF0256C54BE1}"/>
              </a:ext>
            </a:extLst>
          </p:cNvPr>
          <p:cNvPicPr>
            <a:picLocks noChangeAspect="1"/>
          </p:cNvPicPr>
          <p:nvPr/>
        </p:nvPicPr>
        <p:blipFill>
          <a:blip r:embed="rId8"/>
          <a:stretch>
            <a:fillRect/>
          </a:stretch>
        </p:blipFill>
        <p:spPr>
          <a:xfrm>
            <a:off x="1612043" y="1874317"/>
            <a:ext cx="1049533" cy="1040805"/>
          </a:xfrm>
          <a:prstGeom prst="round1Rect">
            <a:avLst/>
          </a:prstGeom>
        </p:spPr>
      </p:pic>
    </p:spTree>
    <p:extLst>
      <p:ext uri="{BB962C8B-B14F-4D97-AF65-F5344CB8AC3E}">
        <p14:creationId xmlns:p14="http://schemas.microsoft.com/office/powerpoint/2010/main" xmlns="" val="5375252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Chat Question</a:t>
            </a:r>
          </a:p>
        </p:txBody>
      </p:sp>
      <p:sp>
        <p:nvSpPr>
          <p:cNvPr id="5" name="Content Placeholder 4"/>
          <p:cNvSpPr>
            <a:spLocks noGrp="1"/>
          </p:cNvSpPr>
          <p:nvPr>
            <p:ph idx="1"/>
          </p:nvPr>
        </p:nvSpPr>
        <p:spPr/>
        <p:txBody>
          <a:bodyPr/>
          <a:lstStyle/>
          <a:p>
            <a:pPr marL="0" indent="0">
              <a:buNone/>
            </a:pPr>
            <a:r>
              <a:rPr lang="en-US" sz="2400" dirty="0" smtClean="0"/>
              <a:t>Who should sign a pen testing agreement for an organization?</a:t>
            </a:r>
            <a:endParaRPr lang="en-US" sz="2400" dirty="0"/>
          </a:p>
          <a:p>
            <a:pPr marL="0" indent="0">
              <a:buNone/>
            </a:pPr>
            <a:endParaRPr lang="en-US" sz="2400" dirty="0"/>
          </a:p>
          <a:p>
            <a:pPr marL="0" indent="0">
              <a:buNone/>
            </a:pPr>
            <a:r>
              <a:rPr lang="en-US" sz="2400" dirty="0"/>
              <a:t>Answer in the chat window and let’s share. </a:t>
            </a:r>
            <a:endParaRPr lang="en-US" dirty="0"/>
          </a:p>
        </p:txBody>
      </p:sp>
      <p:sp>
        <p:nvSpPr>
          <p:cNvPr id="6" name="Title 3"/>
          <p:cNvSpPr txBox="1">
            <a:spLocks/>
          </p:cNvSpPr>
          <p:nvPr/>
        </p:nvSpPr>
        <p:spPr>
          <a:xfrm>
            <a:off x="5850127" y="1367390"/>
            <a:ext cx="1904891" cy="857250"/>
          </a:xfrm>
          <a:prstGeom prst="rect">
            <a:avLst/>
          </a:prstGeom>
        </p:spPr>
        <p:txBody>
          <a:bodyPr vert="horz" lIns="0" tIns="34290" rIns="68580" bIns="34290" rtlCol="0" anchor="ctr">
            <a:noAutofit/>
          </a:bodyPr>
          <a:lstStyle>
            <a:lvl1pPr algn="l" defTabSz="457200" rtl="0" eaLnBrk="1" latinLnBrk="0" hangingPunct="1">
              <a:spcBef>
                <a:spcPct val="0"/>
              </a:spcBef>
              <a:buNone/>
              <a:defRPr lang="en-US" sz="2800" b="1" kern="1200">
                <a:solidFill>
                  <a:srgbClr val="FF0000"/>
                </a:solidFill>
                <a:latin typeface="+mj-lt"/>
                <a:ea typeface="+mj-ea"/>
                <a:cs typeface="+mj-cs"/>
              </a:defRPr>
            </a:lvl1pPr>
          </a:lstStyle>
          <a:p>
            <a:r>
              <a:rPr lang="en-US" sz="2100" dirty="0">
                <a:solidFill>
                  <a:schemeClr val="bg1"/>
                </a:solidFill>
              </a:rPr>
              <a:t>This photo is for placement only</a:t>
            </a:r>
          </a:p>
        </p:txBody>
      </p:sp>
      <p:pic>
        <p:nvPicPr>
          <p:cNvPr id="10" name="Picture Placeholder 9">
            <a:extLst>
              <a:ext uri="{FF2B5EF4-FFF2-40B4-BE49-F238E27FC236}">
                <a16:creationId xmlns:a16="http://schemas.microsoft.com/office/drawing/2014/main" xmlns="" id="{1761035F-A1B9-4DE6-AF61-D0580AD52AE3}"/>
              </a:ext>
            </a:extLst>
          </p:cNvPr>
          <p:cNvPicPr>
            <a:picLocks noGrp="1" noChangeAspect="1"/>
          </p:cNvPicPr>
          <p:nvPr>
            <p:ph type="pic" sz="quarter" idx="13"/>
          </p:nvPr>
        </p:nvPicPr>
        <p:blipFill>
          <a:blip r:embed="rId2"/>
          <a:srcRect l="13065" r="13065"/>
          <a:stretch>
            <a:fillRect/>
          </a:stretch>
        </p:blipFill>
        <p:spPr/>
      </p:pic>
    </p:spTree>
    <p:extLst>
      <p:ext uri="{BB962C8B-B14F-4D97-AF65-F5344CB8AC3E}">
        <p14:creationId xmlns:p14="http://schemas.microsoft.com/office/powerpoint/2010/main" xmlns="" val="22020116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43FED6-F336-45DC-926B-CDA201E02228}"/>
              </a:ext>
            </a:extLst>
          </p:cNvPr>
          <p:cNvSpPr>
            <a:spLocks noGrp="1"/>
          </p:cNvSpPr>
          <p:nvPr>
            <p:ph type="title"/>
          </p:nvPr>
        </p:nvSpPr>
        <p:spPr/>
        <p:txBody>
          <a:bodyPr/>
          <a:lstStyle/>
          <a:p>
            <a:r>
              <a:rPr lang="en-US" dirty="0" smtClean="0"/>
              <a:t>Planning and Scoping I – Domain 1.2</a:t>
            </a:r>
            <a:endParaRPr lang="en-US" dirty="0"/>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41</a:t>
            </a:fld>
            <a:endParaRPr lang="en-US"/>
          </a:p>
        </p:txBody>
      </p:sp>
      <p:pic>
        <p:nvPicPr>
          <p:cNvPr id="12296" name="Picture 8"/>
          <p:cNvPicPr>
            <a:picLocks noChangeAspect="1" noChangeArrowheads="1"/>
          </p:cNvPicPr>
          <p:nvPr/>
        </p:nvPicPr>
        <p:blipFill>
          <a:blip r:embed="rId2"/>
          <a:srcRect/>
          <a:stretch>
            <a:fillRect/>
          </a:stretch>
        </p:blipFill>
        <p:spPr bwMode="auto">
          <a:xfrm>
            <a:off x="1841500" y="958590"/>
            <a:ext cx="5461000" cy="3810000"/>
          </a:xfrm>
          <a:prstGeom prst="rect">
            <a:avLst/>
          </a:prstGeom>
          <a:noFill/>
          <a:ln w="9525">
            <a:noFill/>
            <a:miter lim="800000"/>
            <a:headEnd/>
            <a:tailEnd/>
          </a:ln>
        </p:spPr>
      </p:pic>
    </p:spTree>
    <p:extLst>
      <p:ext uri="{BB962C8B-B14F-4D97-AF65-F5344CB8AC3E}">
        <p14:creationId xmlns:p14="http://schemas.microsoft.com/office/powerpoint/2010/main" xmlns="" val="6627903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43FED6-F336-45DC-926B-CDA201E02228}"/>
              </a:ext>
            </a:extLst>
          </p:cNvPr>
          <p:cNvSpPr>
            <a:spLocks noGrp="1"/>
          </p:cNvSpPr>
          <p:nvPr>
            <p:ph type="title"/>
          </p:nvPr>
        </p:nvSpPr>
        <p:spPr/>
        <p:txBody>
          <a:bodyPr/>
          <a:lstStyle/>
          <a:p>
            <a:r>
              <a:rPr lang="en-US" dirty="0" smtClean="0"/>
              <a:t>Planning and Scoping I – Domain 1.2</a:t>
            </a:r>
            <a:endParaRPr lang="en-US" dirty="0"/>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42</a:t>
            </a:fld>
            <a:endParaRPr lang="en-US"/>
          </a:p>
        </p:txBody>
      </p:sp>
      <p:pic>
        <p:nvPicPr>
          <p:cNvPr id="4099" name="Picture 3"/>
          <p:cNvPicPr>
            <a:picLocks noChangeAspect="1" noChangeArrowheads="1"/>
          </p:cNvPicPr>
          <p:nvPr/>
        </p:nvPicPr>
        <p:blipFill>
          <a:blip r:embed="rId2"/>
          <a:srcRect/>
          <a:stretch>
            <a:fillRect/>
          </a:stretch>
        </p:blipFill>
        <p:spPr bwMode="auto">
          <a:xfrm>
            <a:off x="1955394" y="919678"/>
            <a:ext cx="5194300" cy="3810000"/>
          </a:xfrm>
          <a:prstGeom prst="rect">
            <a:avLst/>
          </a:prstGeom>
          <a:noFill/>
          <a:ln w="9525">
            <a:noFill/>
            <a:miter lim="800000"/>
            <a:headEnd/>
            <a:tailEnd/>
          </a:ln>
        </p:spPr>
      </p:pic>
    </p:spTree>
    <p:extLst>
      <p:ext uri="{BB962C8B-B14F-4D97-AF65-F5344CB8AC3E}">
        <p14:creationId xmlns:p14="http://schemas.microsoft.com/office/powerpoint/2010/main" xmlns="" val="6627903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43FED6-F336-45DC-926B-CDA201E02228}"/>
              </a:ext>
            </a:extLst>
          </p:cNvPr>
          <p:cNvSpPr>
            <a:spLocks noGrp="1"/>
          </p:cNvSpPr>
          <p:nvPr>
            <p:ph type="title"/>
          </p:nvPr>
        </p:nvSpPr>
        <p:spPr/>
        <p:txBody>
          <a:bodyPr/>
          <a:lstStyle/>
          <a:p>
            <a:r>
              <a:rPr lang="en-US" dirty="0" smtClean="0"/>
              <a:t>Planning and Scoping I – Domain 1.2</a:t>
            </a:r>
            <a:endParaRPr lang="en-US" dirty="0"/>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43</a:t>
            </a:fld>
            <a:endParaRPr lang="en-US"/>
          </a:p>
        </p:txBody>
      </p:sp>
      <p:pic>
        <p:nvPicPr>
          <p:cNvPr id="5122" name="Picture 2"/>
          <p:cNvPicPr>
            <a:picLocks noChangeAspect="1" noChangeArrowheads="1"/>
          </p:cNvPicPr>
          <p:nvPr/>
        </p:nvPicPr>
        <p:blipFill>
          <a:blip r:embed="rId2"/>
          <a:srcRect/>
          <a:stretch>
            <a:fillRect/>
          </a:stretch>
        </p:blipFill>
        <p:spPr bwMode="auto">
          <a:xfrm>
            <a:off x="1955800" y="948862"/>
            <a:ext cx="5232400" cy="3810000"/>
          </a:xfrm>
          <a:prstGeom prst="rect">
            <a:avLst/>
          </a:prstGeom>
          <a:noFill/>
          <a:ln w="9525">
            <a:noFill/>
            <a:miter lim="800000"/>
            <a:headEnd/>
            <a:tailEnd/>
          </a:ln>
        </p:spPr>
      </p:pic>
    </p:spTree>
    <p:extLst>
      <p:ext uri="{BB962C8B-B14F-4D97-AF65-F5344CB8AC3E}">
        <p14:creationId xmlns:p14="http://schemas.microsoft.com/office/powerpoint/2010/main" xmlns="" val="6627903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43FED6-F336-45DC-926B-CDA201E02228}"/>
              </a:ext>
            </a:extLst>
          </p:cNvPr>
          <p:cNvSpPr>
            <a:spLocks noGrp="1"/>
          </p:cNvSpPr>
          <p:nvPr>
            <p:ph type="title"/>
          </p:nvPr>
        </p:nvSpPr>
        <p:spPr/>
        <p:txBody>
          <a:bodyPr/>
          <a:lstStyle/>
          <a:p>
            <a:r>
              <a:rPr lang="en-US" dirty="0" smtClean="0"/>
              <a:t>Homework for next class!</a:t>
            </a:r>
          </a:p>
        </p:txBody>
      </p:sp>
      <p:sp>
        <p:nvSpPr>
          <p:cNvPr id="6" name="Content Placeholder 5">
            <a:extLst>
              <a:ext uri="{FF2B5EF4-FFF2-40B4-BE49-F238E27FC236}">
                <a16:creationId xmlns:a16="http://schemas.microsoft.com/office/drawing/2014/main" xmlns="" id="{5C64E29F-9D76-4E99-B58A-1DDBBE8F50E8}"/>
              </a:ext>
            </a:extLst>
          </p:cNvPr>
          <p:cNvSpPr>
            <a:spLocks noGrp="1"/>
          </p:cNvSpPr>
          <p:nvPr>
            <p:ph idx="1"/>
          </p:nvPr>
        </p:nvSpPr>
        <p:spPr/>
        <p:txBody>
          <a:bodyPr/>
          <a:lstStyle/>
          <a:p>
            <a:r>
              <a:rPr lang="en-US" dirty="0" smtClean="0"/>
              <a:t>Set up GNS3 to work on your preferred system.  Ideally you will use VirtualBox as the virtualization software, but you are not required to do so.</a:t>
            </a:r>
          </a:p>
          <a:p>
            <a:r>
              <a:rPr lang="en-US" dirty="0" smtClean="0"/>
              <a:t>Get GNS3 set up and running on your system with the base components.</a:t>
            </a:r>
          </a:p>
          <a:p>
            <a:endParaRPr lang="en-US" dirty="0" smtClean="0"/>
          </a:p>
          <a:p>
            <a:r>
              <a:rPr lang="en-US" dirty="0" smtClean="0"/>
              <a:t>Next class we will cover how to install my custom appliances and we will provide you with the Portable Project file.</a:t>
            </a:r>
          </a:p>
          <a:p>
            <a:endParaRPr lang="en-US" dirty="0" smtClean="0"/>
          </a:p>
          <a:p>
            <a:r>
              <a:rPr lang="en-US" dirty="0" smtClean="0"/>
              <a:t>Over the coming weeks additional VMs will also be provided.</a:t>
            </a:r>
          </a:p>
          <a:p>
            <a:endParaRPr lang="en-US" dirty="0" smtClean="0"/>
          </a:p>
          <a:p>
            <a:pPr>
              <a:buNone/>
            </a:pPr>
            <a:endParaRPr lang="en-US" dirty="0"/>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44</a:t>
            </a:fld>
            <a:endParaRPr lang="en-US"/>
          </a:p>
        </p:txBody>
      </p:sp>
    </p:spTree>
    <p:extLst>
      <p:ext uri="{BB962C8B-B14F-4D97-AF65-F5344CB8AC3E}">
        <p14:creationId xmlns:p14="http://schemas.microsoft.com/office/powerpoint/2010/main" xmlns="" val="6627903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xmlns="" id="{5C64E29F-9D76-4E99-B58A-1DDBBE8F50E8}"/>
              </a:ext>
            </a:extLst>
          </p:cNvPr>
          <p:cNvSpPr>
            <a:spLocks noGrp="1"/>
          </p:cNvSpPr>
          <p:nvPr>
            <p:ph idx="1"/>
          </p:nvPr>
        </p:nvSpPr>
        <p:spPr/>
        <p:txBody>
          <a:bodyPr/>
          <a:lstStyle/>
          <a:p>
            <a:r>
              <a:rPr lang="en-US" dirty="0" smtClean="0"/>
              <a:t>We will cover  Planning and Scoping Domains 1.3 and 1.4</a:t>
            </a:r>
          </a:p>
          <a:p>
            <a:endParaRPr lang="en-US" dirty="0" smtClean="0"/>
          </a:p>
          <a:p>
            <a:r>
              <a:rPr lang="en-US" dirty="0" smtClean="0"/>
              <a:t>We will cover how to set up custom GNS3 appliances</a:t>
            </a:r>
          </a:p>
          <a:p>
            <a:endParaRPr lang="en-US" dirty="0" smtClean="0"/>
          </a:p>
          <a:p>
            <a:r>
              <a:rPr lang="en-US" dirty="0" smtClean="0"/>
              <a:t>We will make available and go over the provided GNS3 Portable Project</a:t>
            </a:r>
          </a:p>
          <a:p>
            <a:endParaRPr lang="en-US" dirty="0"/>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45</a:t>
            </a:fld>
            <a:endParaRPr lang="en-US"/>
          </a:p>
        </p:txBody>
      </p:sp>
      <p:sp>
        <p:nvSpPr>
          <p:cNvPr id="9" name="Title 4">
            <a:extLst>
              <a:ext uri="{FF2B5EF4-FFF2-40B4-BE49-F238E27FC236}">
                <a16:creationId xmlns:a16="http://schemas.microsoft.com/office/drawing/2014/main" xmlns="" id="{5043FED6-F336-45DC-926B-CDA201E02228}"/>
              </a:ext>
            </a:extLst>
          </p:cNvPr>
          <p:cNvSpPr>
            <a:spLocks noGrp="1"/>
          </p:cNvSpPr>
          <p:nvPr>
            <p:ph type="title"/>
          </p:nvPr>
        </p:nvSpPr>
        <p:spPr>
          <a:xfrm>
            <a:off x="457200" y="205979"/>
            <a:ext cx="8229600" cy="857250"/>
          </a:xfrm>
        </p:spPr>
        <p:txBody>
          <a:bodyPr/>
          <a:lstStyle/>
          <a:p>
            <a:r>
              <a:rPr lang="en-US" dirty="0" smtClean="0"/>
              <a:t>Next Class!</a:t>
            </a:r>
            <a:endParaRPr lang="en-US" dirty="0"/>
          </a:p>
        </p:txBody>
      </p:sp>
    </p:spTree>
    <p:extLst>
      <p:ext uri="{BB962C8B-B14F-4D97-AF65-F5344CB8AC3E}">
        <p14:creationId xmlns:p14="http://schemas.microsoft.com/office/powerpoint/2010/main" xmlns="" val="6627903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68871A-7EC4-422F-B574-F7F4DD06ECDB}"/>
              </a:ext>
            </a:extLst>
          </p:cNvPr>
          <p:cNvSpPr>
            <a:spLocks noGrp="1"/>
          </p:cNvSpPr>
          <p:nvPr>
            <p:ph type="title"/>
          </p:nvPr>
        </p:nvSpPr>
        <p:spPr/>
        <p:txBody>
          <a:bodyPr/>
          <a:lstStyle/>
          <a:p>
            <a:r>
              <a:rPr lang="en-US" dirty="0"/>
              <a:t>Discussion time: Please type your questions in chat</a:t>
            </a:r>
          </a:p>
        </p:txBody>
      </p:sp>
      <p:sp>
        <p:nvSpPr>
          <p:cNvPr id="3" name="Content Placeholder 2">
            <a:extLst>
              <a:ext uri="{FF2B5EF4-FFF2-40B4-BE49-F238E27FC236}">
                <a16:creationId xmlns:a16="http://schemas.microsoft.com/office/drawing/2014/main" xmlns="" id="{4A932317-8DEF-4BD5-9BC7-CDD8A320C604}"/>
              </a:ext>
            </a:extLst>
          </p:cNvPr>
          <p:cNvSpPr>
            <a:spLocks noGrp="1"/>
          </p:cNvSpPr>
          <p:nvPr>
            <p:ph idx="1"/>
          </p:nvPr>
        </p:nvSpPr>
        <p:spPr/>
        <p:txBody>
          <a:bodyPr/>
          <a:lstStyle/>
          <a:p>
            <a:r>
              <a:rPr lang="en-US" dirty="0"/>
              <a:t>Questions over content.</a:t>
            </a:r>
          </a:p>
          <a:p>
            <a:r>
              <a:rPr lang="en-US" dirty="0"/>
              <a:t>Share you experience.</a:t>
            </a:r>
          </a:p>
          <a:p>
            <a:r>
              <a:rPr lang="en-US" dirty="0"/>
              <a:t>What would you like to see </a:t>
            </a:r>
            <a:br>
              <a:rPr lang="en-US" dirty="0"/>
            </a:br>
            <a:r>
              <a:rPr lang="en-US" dirty="0"/>
              <a:t>different moving forward? </a:t>
            </a:r>
          </a:p>
        </p:txBody>
      </p:sp>
      <p:sp>
        <p:nvSpPr>
          <p:cNvPr id="4" name="Slide Number Placeholder 3">
            <a:extLst>
              <a:ext uri="{FF2B5EF4-FFF2-40B4-BE49-F238E27FC236}">
                <a16:creationId xmlns:a16="http://schemas.microsoft.com/office/drawing/2014/main" xmlns="" id="{30934BE8-FA3C-435A-807A-87738D7D79F3}"/>
              </a:ext>
            </a:extLst>
          </p:cNvPr>
          <p:cNvSpPr>
            <a:spLocks noGrp="1"/>
          </p:cNvSpPr>
          <p:nvPr>
            <p:ph type="sldNum" sz="quarter" idx="12"/>
          </p:nvPr>
        </p:nvSpPr>
        <p:spPr/>
        <p:txBody>
          <a:bodyPr/>
          <a:lstStyle/>
          <a:p>
            <a:fld id="{2066355A-084C-D24E-9AD2-7E4FC41EA627}" type="slidenum">
              <a:rPr lang="en-US" smtClean="0"/>
              <a:pPr/>
              <a:t>46</a:t>
            </a:fld>
            <a:endParaRPr lang="en-US" dirty="0"/>
          </a:p>
        </p:txBody>
      </p:sp>
      <p:pic>
        <p:nvPicPr>
          <p:cNvPr id="6" name="Picture 5" descr="A picture containing clipart&#10;&#10;Description generated with very high confidence">
            <a:extLst>
              <a:ext uri="{FF2B5EF4-FFF2-40B4-BE49-F238E27FC236}">
                <a16:creationId xmlns:a16="http://schemas.microsoft.com/office/drawing/2014/main" xmlns="" id="{1440A530-B47F-4A69-A514-B87BCACE3A16}"/>
              </a:ext>
            </a:extLst>
          </p:cNvPr>
          <p:cNvPicPr>
            <a:picLocks noChangeAspect="1"/>
          </p:cNvPicPr>
          <p:nvPr/>
        </p:nvPicPr>
        <p:blipFill>
          <a:blip r:embed="rId2"/>
          <a:stretch>
            <a:fillRect/>
          </a:stretch>
        </p:blipFill>
        <p:spPr>
          <a:xfrm>
            <a:off x="4224832" y="1536076"/>
            <a:ext cx="4762500" cy="2228850"/>
          </a:xfrm>
          <a:prstGeom prst="rect">
            <a:avLst/>
          </a:prstGeom>
        </p:spPr>
      </p:pic>
      <p:sp>
        <p:nvSpPr>
          <p:cNvPr id="8" name="Rectangle: Diagonal Corners Rounded 7">
            <a:extLst>
              <a:ext uri="{FF2B5EF4-FFF2-40B4-BE49-F238E27FC236}">
                <a16:creationId xmlns:a16="http://schemas.microsoft.com/office/drawing/2014/main" xmlns="" id="{1C104D42-D1E7-4F57-8F57-E53F5E5A36D0}"/>
              </a:ext>
            </a:extLst>
          </p:cNvPr>
          <p:cNvSpPr/>
          <p:nvPr/>
        </p:nvSpPr>
        <p:spPr>
          <a:xfrm>
            <a:off x="2121199" y="3764926"/>
            <a:ext cx="4657725" cy="585618"/>
          </a:xfrm>
          <a:prstGeom prst="round2Diag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10" name="TextBox 9">
            <a:extLst>
              <a:ext uri="{FF2B5EF4-FFF2-40B4-BE49-F238E27FC236}">
                <a16:creationId xmlns:a16="http://schemas.microsoft.com/office/drawing/2014/main" xmlns="" id="{383FC931-BD16-4F6F-911B-437FAFD2F9F3}"/>
              </a:ext>
            </a:extLst>
          </p:cNvPr>
          <p:cNvSpPr txBox="1"/>
          <p:nvPr/>
        </p:nvSpPr>
        <p:spPr>
          <a:xfrm>
            <a:off x="2243137" y="3803269"/>
            <a:ext cx="4657725" cy="523220"/>
          </a:xfrm>
          <a:prstGeom prst="rect">
            <a:avLst/>
          </a:prstGeom>
          <a:noFill/>
        </p:spPr>
        <p:txBody>
          <a:bodyPr wrap="square" rtlCol="0">
            <a:spAutoFit/>
          </a:bodyPr>
          <a:lstStyle/>
          <a:p>
            <a:r>
              <a:rPr lang="en-US" sz="1400" dirty="0"/>
              <a:t>Let’s keep the going on LinkedIn in the CompTIA Instructor Forum: </a:t>
            </a:r>
            <a:r>
              <a:rPr lang="en-US" sz="1400" dirty="0">
                <a:hlinkClick r:id="rId3"/>
              </a:rPr>
              <a:t>http://bit.ly/2wMU4nL</a:t>
            </a:r>
            <a:r>
              <a:rPr lang="en-US" sz="1400" dirty="0"/>
              <a:t> </a:t>
            </a:r>
          </a:p>
        </p:txBody>
      </p:sp>
    </p:spTree>
    <p:extLst>
      <p:ext uri="{BB962C8B-B14F-4D97-AF65-F5344CB8AC3E}">
        <p14:creationId xmlns:p14="http://schemas.microsoft.com/office/powerpoint/2010/main" xmlns="" val="1948166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noChangeArrowheads="1"/>
          </p:cNvSpPr>
          <p:nvPr>
            <p:ph type="title" idx="4294967295"/>
          </p:nvPr>
        </p:nvSpPr>
        <p:spPr>
          <a:xfrm>
            <a:off x="1485900" y="205979"/>
            <a:ext cx="6172200" cy="857250"/>
          </a:xfrm>
          <a:ln/>
        </p:spPr>
        <p:txBody>
          <a:bodyPr/>
          <a:lstStyle/>
          <a:p>
            <a:r>
              <a:rPr lang="en-US" altLang="zh-CN" dirty="0"/>
              <a:t>Agenda</a:t>
            </a:r>
          </a:p>
        </p:txBody>
      </p:sp>
      <p:sp>
        <p:nvSpPr>
          <p:cNvPr id="7" name="Content Placeholder 2"/>
          <p:cNvSpPr>
            <a:spLocks noGrp="1" noChangeArrowheads="1"/>
          </p:cNvSpPr>
          <p:nvPr>
            <p:ph sz="half" idx="4294967295"/>
          </p:nvPr>
        </p:nvSpPr>
        <p:spPr bwMode="auto">
          <a:xfrm>
            <a:off x="5565275" y="1063229"/>
            <a:ext cx="2477729" cy="3685189"/>
          </a:xfrm>
          <a:prstGeom prst="rect">
            <a:avLst/>
          </a:prstGeom>
          <a:solidFill>
            <a:schemeClr val="bg1"/>
          </a:solidFill>
          <a:ln/>
          <a:extLst/>
        </p:spPr>
        <p:txBody>
          <a:bodyPr vert="horz" lIns="0" tIns="34290" rIns="68580" bIns="34290" rtlCol="0">
            <a:noAutofit/>
          </a:bodyPr>
          <a:lstStyle/>
          <a:p>
            <a:r>
              <a:rPr lang="en-US" b="1" dirty="0"/>
              <a:t>Session Objectives</a:t>
            </a:r>
          </a:p>
          <a:p>
            <a:r>
              <a:rPr lang="en-US" dirty="0" err="1" smtClean="0"/>
              <a:t>CompTIA</a:t>
            </a:r>
            <a:r>
              <a:rPr lang="en-US" dirty="0" smtClean="0"/>
              <a:t> program information</a:t>
            </a:r>
          </a:p>
          <a:p>
            <a:r>
              <a:rPr lang="en-US" dirty="0" smtClean="0"/>
              <a:t>Tech review (Labs, GNS3 Project, &amp; VMs)</a:t>
            </a:r>
          </a:p>
          <a:p>
            <a:r>
              <a:rPr lang="en-US" dirty="0" smtClean="0"/>
              <a:t>Planning and Scoping I</a:t>
            </a:r>
            <a:endParaRPr lang="en-US" dirty="0"/>
          </a:p>
          <a:p>
            <a:endParaRPr lang="en-US" altLang="zh-CN" dirty="0">
              <a:solidFill>
                <a:schemeClr val="tx1"/>
              </a:solidFill>
            </a:endParaRPr>
          </a:p>
        </p:txBody>
      </p:sp>
      <p:sp>
        <p:nvSpPr>
          <p:cNvPr id="2" name="AutoShape 2" descr="Image result for It groups"/>
          <p:cNvSpPr>
            <a:spLocks noChangeAspect="1" noChangeArrowheads="1"/>
          </p:cNvSpPr>
          <p:nvPr/>
        </p:nvSpPr>
        <p:spPr bwMode="auto">
          <a:xfrm>
            <a:off x="1259681" y="-108347"/>
            <a:ext cx="228600" cy="2286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9" name="Picture 8">
            <a:extLst>
              <a:ext uri="{FF2B5EF4-FFF2-40B4-BE49-F238E27FC236}">
                <a16:creationId xmlns:a16="http://schemas.microsoft.com/office/drawing/2014/main" xmlns="" id="{83AC7341-4D89-494D-B58E-07B291B5ABC3}"/>
              </a:ext>
            </a:extLst>
          </p:cNvPr>
          <p:cNvPicPr>
            <a:picLocks noChangeAspect="1"/>
          </p:cNvPicPr>
          <p:nvPr/>
        </p:nvPicPr>
        <p:blipFill>
          <a:blip r:embed="rId2"/>
          <a:stretch>
            <a:fillRect/>
          </a:stretch>
        </p:blipFill>
        <p:spPr>
          <a:xfrm>
            <a:off x="542925" y="1148953"/>
            <a:ext cx="3593306" cy="2914172"/>
          </a:xfrm>
          <a:prstGeom prst="rect">
            <a:avLst/>
          </a:prstGeom>
        </p:spPr>
      </p:pic>
    </p:spTree>
    <p:extLst>
      <p:ext uri="{BB962C8B-B14F-4D97-AF65-F5344CB8AC3E}">
        <p14:creationId xmlns:p14="http://schemas.microsoft.com/office/powerpoint/2010/main" xmlns="" val="2804105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66355A-084C-D24E-9AD2-7E4FC41EA627}" type="slidenum">
              <a:rPr lang="en-US" smtClean="0"/>
              <a:pPr/>
              <a:t>6</a:t>
            </a:fld>
            <a:endParaRPr lang="en-US" dirty="0"/>
          </a:p>
        </p:txBody>
      </p:sp>
      <p:sp>
        <p:nvSpPr>
          <p:cNvPr id="3" name="Rectangle 1"/>
          <p:cNvSpPr>
            <a:spLocks noChangeArrowheads="1"/>
          </p:cNvSpPr>
          <p:nvPr/>
        </p:nvSpPr>
        <p:spPr bwMode="auto">
          <a:xfrm>
            <a:off x="2291954" y="1396217"/>
            <a:ext cx="138564"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fontAlgn="base">
              <a:spcBef>
                <a:spcPct val="0"/>
              </a:spcBef>
              <a:spcAft>
                <a:spcPct val="0"/>
              </a:spcAft>
            </a:pPr>
            <a:endParaRPr lang="en-US" altLang="en-US" sz="1350">
              <a:latin typeface="Arial" pitchFamily="34" charset="0"/>
              <a:cs typeface="Arial" pitchFamily="34" charset="0"/>
            </a:endParaRPr>
          </a:p>
        </p:txBody>
      </p:sp>
      <p:sp>
        <p:nvSpPr>
          <p:cNvPr id="10" name="Rectangle 2"/>
          <p:cNvSpPr>
            <a:spLocks noChangeArrowheads="1"/>
          </p:cNvSpPr>
          <p:nvPr/>
        </p:nvSpPr>
        <p:spPr bwMode="auto">
          <a:xfrm>
            <a:off x="3345657" y="1181905"/>
            <a:ext cx="138564"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fontAlgn="base">
              <a:spcBef>
                <a:spcPct val="0"/>
              </a:spcBef>
              <a:spcAft>
                <a:spcPct val="0"/>
              </a:spcAft>
            </a:pPr>
            <a:endParaRPr lang="en-US" altLang="en-US" sz="1350">
              <a:latin typeface="Arial" pitchFamily="34" charset="0"/>
              <a:cs typeface="Arial"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xmlns="" val="3176717711"/>
              </p:ext>
            </p:extLst>
          </p:nvPr>
        </p:nvGraphicFramePr>
        <p:xfrm>
          <a:off x="607219" y="963470"/>
          <a:ext cx="7672387" cy="3303043"/>
        </p:xfrm>
        <a:graphic>
          <a:graphicData uri="http://schemas.openxmlformats.org/drawingml/2006/table">
            <a:tbl>
              <a:tblPr firstRow="1" firstCol="1" bandRow="1">
                <a:tableStyleId>{5C22544A-7EE6-4342-B048-85BDC9FD1C3A}</a:tableStyleId>
              </a:tblPr>
              <a:tblGrid>
                <a:gridCol w="1450181">
                  <a:extLst>
                    <a:ext uri="{9D8B030D-6E8A-4147-A177-3AD203B41FA5}">
                      <a16:colId xmlns:a16="http://schemas.microsoft.com/office/drawing/2014/main" xmlns="" val="20000"/>
                    </a:ext>
                  </a:extLst>
                </a:gridCol>
                <a:gridCol w="6222206">
                  <a:extLst>
                    <a:ext uri="{9D8B030D-6E8A-4147-A177-3AD203B41FA5}">
                      <a16:colId xmlns:a16="http://schemas.microsoft.com/office/drawing/2014/main" xmlns="" val="20002"/>
                    </a:ext>
                  </a:extLst>
                </a:gridCol>
              </a:tblGrid>
              <a:tr h="274047">
                <a:tc gridSpan="2">
                  <a:txBody>
                    <a:bodyPr/>
                    <a:lstStyle/>
                    <a:p>
                      <a:pPr marL="0" marR="0" algn="ctr">
                        <a:lnSpc>
                          <a:spcPct val="115000"/>
                        </a:lnSpc>
                        <a:spcBef>
                          <a:spcPts val="0"/>
                        </a:spcBef>
                        <a:spcAft>
                          <a:spcPts val="0"/>
                        </a:spcAft>
                      </a:pPr>
                      <a:r>
                        <a:rPr lang="en-US" sz="1400" baseline="0" dirty="0" err="1">
                          <a:effectLst/>
                        </a:rPr>
                        <a:t>PenTest</a:t>
                      </a:r>
                      <a:r>
                        <a:rPr lang="en-US" sz="1400" baseline="0" dirty="0">
                          <a:effectLst/>
                        </a:rPr>
                        <a:t>+ PT0-001  TTT Session Outline</a:t>
                      </a:r>
                      <a:endParaRPr lang="en-US" sz="1400" baseline="0" dirty="0">
                        <a:effectLst/>
                        <a:latin typeface="Calibri"/>
                        <a:ea typeface="Calibri"/>
                        <a:cs typeface="Times New Roman"/>
                      </a:endParaRPr>
                    </a:p>
                  </a:txBody>
                  <a:tcPr marL="27674" marR="27674" marT="0" marB="0" anchor="ctr"/>
                </a:tc>
                <a:tc hMerge="1">
                  <a:txBody>
                    <a:bodyPr/>
                    <a:lstStyle/>
                    <a:p>
                      <a:endParaRPr lang="en-US"/>
                    </a:p>
                  </a:txBody>
                  <a:tcPr/>
                </a:tc>
                <a:extLst>
                  <a:ext uri="{0D108BD9-81ED-4DB2-BD59-A6C34878D82A}">
                    <a16:rowId xmlns:a16="http://schemas.microsoft.com/office/drawing/2014/main" xmlns="" val="10000"/>
                  </a:ext>
                </a:extLst>
              </a:tr>
              <a:tr h="222695">
                <a:tc>
                  <a:txBody>
                    <a:bodyPr/>
                    <a:lstStyle/>
                    <a:p>
                      <a:pPr marL="0" marR="0" algn="ctr">
                        <a:lnSpc>
                          <a:spcPct val="115000"/>
                        </a:lnSpc>
                        <a:spcBef>
                          <a:spcPts val="0"/>
                        </a:spcBef>
                        <a:spcAft>
                          <a:spcPts val="0"/>
                        </a:spcAft>
                      </a:pPr>
                      <a:r>
                        <a:rPr lang="en-US" sz="1400" baseline="0" dirty="0">
                          <a:effectLst/>
                        </a:rPr>
                        <a:t>Date</a:t>
                      </a:r>
                      <a:endParaRPr lang="en-US" sz="1400" baseline="0" dirty="0">
                        <a:effectLst/>
                        <a:latin typeface="Calibri"/>
                        <a:ea typeface="Calibri"/>
                        <a:cs typeface="Times New Roman"/>
                      </a:endParaRPr>
                    </a:p>
                  </a:txBody>
                  <a:tcPr marL="27674" marR="27674" marT="0" marB="0" anchor="ctr"/>
                </a:tc>
                <a:tc>
                  <a:txBody>
                    <a:bodyPr/>
                    <a:lstStyle/>
                    <a:p>
                      <a:pPr marL="0" marR="0" algn="ctr">
                        <a:lnSpc>
                          <a:spcPct val="115000"/>
                        </a:lnSpc>
                        <a:spcBef>
                          <a:spcPts val="0"/>
                        </a:spcBef>
                        <a:spcAft>
                          <a:spcPts val="0"/>
                        </a:spcAft>
                      </a:pPr>
                      <a:r>
                        <a:rPr lang="en-US" sz="1400" baseline="0" dirty="0">
                          <a:effectLst/>
                        </a:rPr>
                        <a:t>Topic</a:t>
                      </a:r>
                      <a:endParaRPr lang="en-US" sz="1400" baseline="0" dirty="0">
                        <a:effectLst/>
                        <a:latin typeface="Calibri"/>
                        <a:ea typeface="Calibri"/>
                        <a:cs typeface="Times New Roman"/>
                      </a:endParaRPr>
                    </a:p>
                  </a:txBody>
                  <a:tcPr marL="27674" marR="27674" marT="0" marB="0" anchor="ctr"/>
                </a:tc>
                <a:extLst>
                  <a:ext uri="{0D108BD9-81ED-4DB2-BD59-A6C34878D82A}">
                    <a16:rowId xmlns:a16="http://schemas.microsoft.com/office/drawing/2014/main" xmlns="" val="10001"/>
                  </a:ext>
                </a:extLst>
              </a:tr>
              <a:tr h="329992">
                <a:tc>
                  <a:txBody>
                    <a:bodyPr/>
                    <a:lstStyle/>
                    <a:p>
                      <a:pPr marL="0" marR="0" algn="ctr">
                        <a:lnSpc>
                          <a:spcPct val="115000"/>
                        </a:lnSpc>
                        <a:spcBef>
                          <a:spcPts val="0"/>
                        </a:spcBef>
                        <a:spcAft>
                          <a:spcPts val="0"/>
                        </a:spcAft>
                      </a:pPr>
                      <a:r>
                        <a:rPr lang="en-US" sz="1400" strike="noStrike" baseline="0" dirty="0">
                          <a:effectLst/>
                        </a:rPr>
                        <a:t>05/29/2018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Introduction: CompTIA program information, Tech review (Labs, GNS3 Project, &amp; VMs), and Planning and Scoping I.</a:t>
                      </a:r>
                      <a:endParaRPr lang="en-US" sz="1400" baseline="0" dirty="0">
                        <a:effectLst/>
                        <a:latin typeface="Calibri"/>
                        <a:ea typeface="Calibri"/>
                        <a:cs typeface="Times New Roman"/>
                      </a:endParaRPr>
                    </a:p>
                  </a:txBody>
                  <a:tcPr marL="27674" marR="27674" marT="0" marB="0" anchor="ctr"/>
                </a:tc>
                <a:extLst>
                  <a:ext uri="{0D108BD9-81ED-4DB2-BD59-A6C34878D82A}">
                    <a16:rowId xmlns:a16="http://schemas.microsoft.com/office/drawing/2014/main" xmlns="" val="10006"/>
                  </a:ext>
                </a:extLst>
              </a:tr>
              <a:tr h="329992">
                <a:tc>
                  <a:txBody>
                    <a:bodyPr/>
                    <a:lstStyle/>
                    <a:p>
                      <a:pPr marL="0" marR="0" algn="ctr">
                        <a:lnSpc>
                          <a:spcPct val="115000"/>
                        </a:lnSpc>
                        <a:spcBef>
                          <a:spcPts val="0"/>
                        </a:spcBef>
                        <a:spcAft>
                          <a:spcPts val="0"/>
                        </a:spcAft>
                      </a:pPr>
                      <a:r>
                        <a:rPr lang="en-US" sz="1400" strike="noStrike" baseline="0" dirty="0">
                          <a:effectLst/>
                        </a:rPr>
                        <a:t>05/31/2018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Planning and Scoping II: Penetration testing engagement scoping and compliance-based assessments.</a:t>
                      </a:r>
                    </a:p>
                  </a:txBody>
                  <a:tcPr marL="27674" marR="27674" marT="0" marB="0" anchor="ctr"/>
                </a:tc>
                <a:extLst>
                  <a:ext uri="{0D108BD9-81ED-4DB2-BD59-A6C34878D82A}">
                    <a16:rowId xmlns:a16="http://schemas.microsoft.com/office/drawing/2014/main" xmlns="" val="10007"/>
                  </a:ext>
                </a:extLst>
              </a:tr>
              <a:tr h="329992">
                <a:tc>
                  <a:txBody>
                    <a:bodyPr/>
                    <a:lstStyle/>
                    <a:p>
                      <a:pPr marL="0" marR="0" algn="ctr">
                        <a:lnSpc>
                          <a:spcPct val="115000"/>
                        </a:lnSpc>
                        <a:spcBef>
                          <a:spcPts val="0"/>
                        </a:spcBef>
                        <a:spcAft>
                          <a:spcPts val="0"/>
                        </a:spcAft>
                      </a:pPr>
                      <a:r>
                        <a:rPr lang="en-US" sz="1400" strike="noStrike" baseline="0" dirty="0">
                          <a:effectLst/>
                        </a:rPr>
                        <a:t>06/05/2018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Information Gathering: Scanning, enumerating and the many other means of information gathering.</a:t>
                      </a:r>
                      <a:endParaRPr lang="en-US" sz="1400" baseline="0" dirty="0">
                        <a:effectLst/>
                        <a:latin typeface="Calibri"/>
                        <a:ea typeface="Calibri"/>
                        <a:cs typeface="Times New Roman"/>
                      </a:endParaRPr>
                    </a:p>
                  </a:txBody>
                  <a:tcPr marL="27674" marR="27674" marT="0" marB="0" anchor="ctr"/>
                </a:tc>
                <a:extLst>
                  <a:ext uri="{0D108BD9-81ED-4DB2-BD59-A6C34878D82A}">
                    <a16:rowId xmlns:a16="http://schemas.microsoft.com/office/drawing/2014/main" xmlns="" val="10008"/>
                  </a:ext>
                </a:extLst>
              </a:tr>
              <a:tr h="329992">
                <a:tc>
                  <a:txBody>
                    <a:bodyPr/>
                    <a:lstStyle/>
                    <a:p>
                      <a:pPr marL="0" marR="0" algn="ctr">
                        <a:lnSpc>
                          <a:spcPct val="115000"/>
                        </a:lnSpc>
                        <a:spcBef>
                          <a:spcPts val="0"/>
                        </a:spcBef>
                        <a:spcAft>
                          <a:spcPts val="0"/>
                        </a:spcAft>
                      </a:pPr>
                      <a:r>
                        <a:rPr lang="en-US" sz="1400" strike="noStrike" baseline="0" dirty="0">
                          <a:effectLst/>
                        </a:rPr>
                        <a:t>06/07/2018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Vulnerability Identification: Vulnerability scanning and analysis to prepare for exploitation.</a:t>
                      </a:r>
                      <a:endParaRPr lang="en-US" sz="1400" baseline="0" dirty="0">
                        <a:effectLst/>
                        <a:latin typeface="Calibri"/>
                        <a:ea typeface="Calibri"/>
                        <a:cs typeface="Times New Roman"/>
                      </a:endParaRPr>
                    </a:p>
                  </a:txBody>
                  <a:tcPr marL="27674" marR="27674" marT="0" marB="0" anchor="ctr"/>
                </a:tc>
                <a:extLst>
                  <a:ext uri="{0D108BD9-81ED-4DB2-BD59-A6C34878D82A}">
                    <a16:rowId xmlns:a16="http://schemas.microsoft.com/office/drawing/2014/main" xmlns="" val="10009"/>
                  </a:ext>
                </a:extLst>
              </a:tr>
              <a:tr h="329992">
                <a:tc>
                  <a:txBody>
                    <a:bodyPr/>
                    <a:lstStyle/>
                    <a:p>
                      <a:pPr marL="0" marR="0" algn="ctr">
                        <a:lnSpc>
                          <a:spcPct val="115000"/>
                        </a:lnSpc>
                        <a:spcBef>
                          <a:spcPts val="0"/>
                        </a:spcBef>
                        <a:spcAft>
                          <a:spcPts val="0"/>
                        </a:spcAft>
                      </a:pPr>
                      <a:r>
                        <a:rPr lang="en-US" sz="1400" strike="noStrike" baseline="0" dirty="0">
                          <a:effectLst/>
                        </a:rPr>
                        <a:t>06/12/2018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Attacks and Exploits I: Social engineering attack types and physical security.</a:t>
                      </a:r>
                    </a:p>
                  </a:txBody>
                  <a:tcPr marL="27674" marR="27674" marT="0" marB="0" anchor="ctr"/>
                </a:tc>
                <a:extLst>
                  <a:ext uri="{0D108BD9-81ED-4DB2-BD59-A6C34878D82A}">
                    <a16:rowId xmlns:a16="http://schemas.microsoft.com/office/drawing/2014/main" xmlns="" val="10010"/>
                  </a:ext>
                </a:extLst>
              </a:tr>
              <a:tr h="329992">
                <a:tc>
                  <a:txBody>
                    <a:bodyPr/>
                    <a:lstStyle/>
                    <a:p>
                      <a:pPr marL="0" marR="0" algn="ctr">
                        <a:lnSpc>
                          <a:spcPct val="115000"/>
                        </a:lnSpc>
                        <a:spcBef>
                          <a:spcPts val="0"/>
                        </a:spcBef>
                        <a:spcAft>
                          <a:spcPts val="0"/>
                        </a:spcAft>
                      </a:pPr>
                      <a:r>
                        <a:rPr lang="en-US" sz="1400" strike="noStrike" baseline="0" dirty="0">
                          <a:effectLst/>
                        </a:rPr>
                        <a:t>06/14/2018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Attacks and Exploits II: Network-based, wireless &amp; RF-based, and application vulnerabilities.</a:t>
                      </a:r>
                      <a:endParaRPr lang="en-US" sz="1400" baseline="0" dirty="0">
                        <a:effectLst/>
                        <a:latin typeface="Calibri"/>
                        <a:ea typeface="Calibri"/>
                        <a:cs typeface="Times New Roman"/>
                      </a:endParaRPr>
                    </a:p>
                  </a:txBody>
                  <a:tcPr marL="27674" marR="27674" marT="0" marB="0" anchor="ctr"/>
                </a:tc>
                <a:extLst>
                  <a:ext uri="{0D108BD9-81ED-4DB2-BD59-A6C34878D82A}">
                    <a16:rowId xmlns:a16="http://schemas.microsoft.com/office/drawing/2014/main" xmlns="" val="10011"/>
                  </a:ext>
                </a:extLst>
              </a:tr>
            </a:tbl>
          </a:graphicData>
        </a:graphic>
      </p:graphicFrame>
      <p:sp>
        <p:nvSpPr>
          <p:cNvPr id="12" name="Rectangle 3"/>
          <p:cNvSpPr>
            <a:spLocks noChangeArrowheads="1"/>
          </p:cNvSpPr>
          <p:nvPr/>
        </p:nvSpPr>
        <p:spPr bwMode="auto">
          <a:xfrm>
            <a:off x="3345657" y="1181905"/>
            <a:ext cx="138564"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fontAlgn="base">
              <a:spcBef>
                <a:spcPct val="0"/>
              </a:spcBef>
              <a:spcAft>
                <a:spcPct val="0"/>
              </a:spcAft>
            </a:pPr>
            <a:endParaRPr lang="en-US" altLang="en-US" sz="1350">
              <a:latin typeface="Arial" pitchFamily="34" charset="0"/>
              <a:cs typeface="Arial" pitchFamily="34" charset="0"/>
            </a:endParaRPr>
          </a:p>
        </p:txBody>
      </p:sp>
      <p:sp>
        <p:nvSpPr>
          <p:cNvPr id="17" name="Rectangle 16">
            <a:extLst>
              <a:ext uri="{FF2B5EF4-FFF2-40B4-BE49-F238E27FC236}">
                <a16:creationId xmlns:a16="http://schemas.microsoft.com/office/drawing/2014/main" xmlns="" id="{392274BE-9EA5-4C31-A5F4-AF666394746A}"/>
              </a:ext>
            </a:extLst>
          </p:cNvPr>
          <p:cNvSpPr/>
          <p:nvPr/>
        </p:nvSpPr>
        <p:spPr>
          <a:xfrm>
            <a:off x="607219" y="1589163"/>
            <a:ext cx="320922" cy="300082"/>
          </a:xfrm>
          <a:prstGeom prst="rect">
            <a:avLst/>
          </a:prstGeom>
        </p:spPr>
        <p:txBody>
          <a:bodyPr wrap="none">
            <a:spAutoFit/>
          </a:bodyPr>
          <a:lstStyle/>
          <a:p>
            <a:r>
              <a:rPr lang="en-US" altLang="zh-CN" sz="1350" dirty="0">
                <a:solidFill>
                  <a:schemeClr val="bg1"/>
                </a:solidFill>
                <a:latin typeface="Calibri" panose="020F0502020204030204" pitchFamily="34" charset="0"/>
                <a:ea typeface="SimSun" panose="02010600030101010101" pitchFamily="2" charset="-122"/>
                <a:sym typeface="Wingdings" panose="05000000000000000000" pitchFamily="2" charset="2"/>
              </a:rPr>
              <a:t></a:t>
            </a:r>
            <a:endParaRPr lang="en-US" sz="1350" dirty="0">
              <a:solidFill>
                <a:schemeClr val="bg1"/>
              </a:solidFill>
            </a:endParaRPr>
          </a:p>
        </p:txBody>
      </p:sp>
    </p:spTree>
    <p:extLst>
      <p:ext uri="{BB962C8B-B14F-4D97-AF65-F5344CB8AC3E}">
        <p14:creationId xmlns:p14="http://schemas.microsoft.com/office/powerpoint/2010/main" xmlns="" val="3993475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66355A-084C-D24E-9AD2-7E4FC41EA627}" type="slidenum">
              <a:rPr lang="en-US" smtClean="0"/>
              <a:pPr/>
              <a:t>7</a:t>
            </a:fld>
            <a:endParaRPr lang="en-US" dirty="0"/>
          </a:p>
        </p:txBody>
      </p:sp>
      <p:sp>
        <p:nvSpPr>
          <p:cNvPr id="3" name="Rectangle 1"/>
          <p:cNvSpPr>
            <a:spLocks noChangeArrowheads="1"/>
          </p:cNvSpPr>
          <p:nvPr/>
        </p:nvSpPr>
        <p:spPr bwMode="auto">
          <a:xfrm>
            <a:off x="2291954" y="1396217"/>
            <a:ext cx="138564"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fontAlgn="base">
              <a:spcBef>
                <a:spcPct val="0"/>
              </a:spcBef>
              <a:spcAft>
                <a:spcPct val="0"/>
              </a:spcAft>
            </a:pPr>
            <a:endParaRPr lang="en-US" altLang="en-US" sz="1350">
              <a:latin typeface="Arial" pitchFamily="34" charset="0"/>
              <a:cs typeface="Arial" pitchFamily="34" charset="0"/>
            </a:endParaRPr>
          </a:p>
        </p:txBody>
      </p:sp>
      <p:sp>
        <p:nvSpPr>
          <p:cNvPr id="10" name="Rectangle 2"/>
          <p:cNvSpPr>
            <a:spLocks noChangeArrowheads="1"/>
          </p:cNvSpPr>
          <p:nvPr/>
        </p:nvSpPr>
        <p:spPr bwMode="auto">
          <a:xfrm>
            <a:off x="3345657" y="1181905"/>
            <a:ext cx="138564"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fontAlgn="base">
              <a:spcBef>
                <a:spcPct val="0"/>
              </a:spcBef>
              <a:spcAft>
                <a:spcPct val="0"/>
              </a:spcAft>
            </a:pPr>
            <a:endParaRPr lang="en-US" altLang="en-US" sz="1350">
              <a:latin typeface="Arial" pitchFamily="34" charset="0"/>
              <a:cs typeface="Arial"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xmlns="" val="913887436"/>
              </p:ext>
            </p:extLst>
          </p:nvPr>
        </p:nvGraphicFramePr>
        <p:xfrm>
          <a:off x="607219" y="963470"/>
          <a:ext cx="7672387" cy="3303043"/>
        </p:xfrm>
        <a:graphic>
          <a:graphicData uri="http://schemas.openxmlformats.org/drawingml/2006/table">
            <a:tbl>
              <a:tblPr firstRow="1" firstCol="1" bandRow="1">
                <a:tableStyleId>{5C22544A-7EE6-4342-B048-85BDC9FD1C3A}</a:tableStyleId>
              </a:tblPr>
              <a:tblGrid>
                <a:gridCol w="1450181">
                  <a:extLst>
                    <a:ext uri="{9D8B030D-6E8A-4147-A177-3AD203B41FA5}">
                      <a16:colId xmlns:a16="http://schemas.microsoft.com/office/drawing/2014/main" xmlns="" val="20000"/>
                    </a:ext>
                  </a:extLst>
                </a:gridCol>
                <a:gridCol w="6222206">
                  <a:extLst>
                    <a:ext uri="{9D8B030D-6E8A-4147-A177-3AD203B41FA5}">
                      <a16:colId xmlns:a16="http://schemas.microsoft.com/office/drawing/2014/main" xmlns="" val="20002"/>
                    </a:ext>
                  </a:extLst>
                </a:gridCol>
              </a:tblGrid>
              <a:tr h="274047">
                <a:tc gridSpan="2">
                  <a:txBody>
                    <a:bodyPr/>
                    <a:lstStyle/>
                    <a:p>
                      <a:pPr marL="0" marR="0" algn="ctr">
                        <a:lnSpc>
                          <a:spcPct val="115000"/>
                        </a:lnSpc>
                        <a:spcBef>
                          <a:spcPts val="0"/>
                        </a:spcBef>
                        <a:spcAft>
                          <a:spcPts val="0"/>
                        </a:spcAft>
                      </a:pPr>
                      <a:r>
                        <a:rPr lang="en-US" sz="1400" baseline="0" dirty="0" err="1">
                          <a:effectLst/>
                        </a:rPr>
                        <a:t>PenTest</a:t>
                      </a:r>
                      <a:r>
                        <a:rPr lang="en-US" sz="1400" baseline="0" dirty="0">
                          <a:effectLst/>
                        </a:rPr>
                        <a:t>+ PT0-001  TTT Session Outline</a:t>
                      </a:r>
                      <a:endParaRPr lang="en-US" sz="1400" baseline="0" dirty="0">
                        <a:effectLst/>
                        <a:latin typeface="Calibri"/>
                        <a:ea typeface="Calibri"/>
                        <a:cs typeface="Times New Roman"/>
                      </a:endParaRPr>
                    </a:p>
                  </a:txBody>
                  <a:tcPr marL="27674" marR="27674" marT="0" marB="0" anchor="ctr"/>
                </a:tc>
                <a:tc hMerge="1">
                  <a:txBody>
                    <a:bodyPr/>
                    <a:lstStyle/>
                    <a:p>
                      <a:endParaRPr lang="en-US"/>
                    </a:p>
                  </a:txBody>
                  <a:tcPr/>
                </a:tc>
                <a:extLst>
                  <a:ext uri="{0D108BD9-81ED-4DB2-BD59-A6C34878D82A}">
                    <a16:rowId xmlns:a16="http://schemas.microsoft.com/office/drawing/2014/main" xmlns="" val="10000"/>
                  </a:ext>
                </a:extLst>
              </a:tr>
              <a:tr h="222695">
                <a:tc>
                  <a:txBody>
                    <a:bodyPr/>
                    <a:lstStyle/>
                    <a:p>
                      <a:pPr marL="0" marR="0" algn="ctr">
                        <a:lnSpc>
                          <a:spcPct val="115000"/>
                        </a:lnSpc>
                        <a:spcBef>
                          <a:spcPts val="0"/>
                        </a:spcBef>
                        <a:spcAft>
                          <a:spcPts val="0"/>
                        </a:spcAft>
                      </a:pPr>
                      <a:r>
                        <a:rPr lang="en-US" sz="1400" baseline="0" dirty="0">
                          <a:effectLst/>
                        </a:rPr>
                        <a:t>Date</a:t>
                      </a:r>
                      <a:endParaRPr lang="en-US" sz="1400" baseline="0" dirty="0">
                        <a:effectLst/>
                        <a:latin typeface="Calibri"/>
                        <a:ea typeface="Calibri"/>
                        <a:cs typeface="Times New Roman"/>
                      </a:endParaRPr>
                    </a:p>
                  </a:txBody>
                  <a:tcPr marL="27674" marR="27674" marT="0" marB="0" anchor="ctr"/>
                </a:tc>
                <a:tc>
                  <a:txBody>
                    <a:bodyPr/>
                    <a:lstStyle/>
                    <a:p>
                      <a:pPr marL="0" marR="0" algn="ctr">
                        <a:lnSpc>
                          <a:spcPct val="115000"/>
                        </a:lnSpc>
                        <a:spcBef>
                          <a:spcPts val="0"/>
                        </a:spcBef>
                        <a:spcAft>
                          <a:spcPts val="0"/>
                        </a:spcAft>
                      </a:pPr>
                      <a:r>
                        <a:rPr lang="en-US" sz="1400" baseline="0" dirty="0">
                          <a:effectLst/>
                        </a:rPr>
                        <a:t>Topic</a:t>
                      </a:r>
                      <a:endParaRPr lang="en-US" sz="1400" baseline="0" dirty="0">
                        <a:effectLst/>
                        <a:latin typeface="Calibri"/>
                        <a:ea typeface="Calibri"/>
                        <a:cs typeface="Times New Roman"/>
                      </a:endParaRPr>
                    </a:p>
                  </a:txBody>
                  <a:tcPr marL="27674" marR="27674" marT="0" marB="0" anchor="ctr"/>
                </a:tc>
                <a:extLst>
                  <a:ext uri="{0D108BD9-81ED-4DB2-BD59-A6C34878D82A}">
                    <a16:rowId xmlns:a16="http://schemas.microsoft.com/office/drawing/2014/main" xmlns="" val="10001"/>
                  </a:ext>
                </a:extLst>
              </a:tr>
              <a:tr h="329992">
                <a:tc>
                  <a:txBody>
                    <a:bodyPr/>
                    <a:lstStyle/>
                    <a:p>
                      <a:pPr marL="0" marR="0" algn="ctr">
                        <a:lnSpc>
                          <a:spcPct val="115000"/>
                        </a:lnSpc>
                        <a:spcBef>
                          <a:spcPts val="0"/>
                        </a:spcBef>
                        <a:spcAft>
                          <a:spcPts val="0"/>
                        </a:spcAft>
                      </a:pPr>
                      <a:r>
                        <a:rPr lang="en-US" sz="1400" strike="noStrike" baseline="0" dirty="0">
                          <a:effectLst/>
                        </a:rPr>
                        <a:t>06/26/2018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Attacks and Exploits III: Local host vulnerabilities and post-exploitation techniques.</a:t>
                      </a:r>
                      <a:endParaRPr lang="en-US" sz="1400" baseline="0" dirty="0">
                        <a:effectLst/>
                        <a:latin typeface="Calibri"/>
                        <a:ea typeface="Calibri"/>
                        <a:cs typeface="Times New Roman"/>
                      </a:endParaRPr>
                    </a:p>
                  </a:txBody>
                  <a:tcPr marL="27674" marR="27674" marT="0" marB="0" anchor="ctr"/>
                </a:tc>
                <a:extLst>
                  <a:ext uri="{0D108BD9-81ED-4DB2-BD59-A6C34878D82A}">
                    <a16:rowId xmlns:a16="http://schemas.microsoft.com/office/drawing/2014/main" xmlns="" val="10006"/>
                  </a:ext>
                </a:extLst>
              </a:tr>
              <a:tr h="329992">
                <a:tc>
                  <a:txBody>
                    <a:bodyPr/>
                    <a:lstStyle/>
                    <a:p>
                      <a:pPr marL="0" marR="0" algn="ctr">
                        <a:lnSpc>
                          <a:spcPct val="115000"/>
                        </a:lnSpc>
                        <a:spcBef>
                          <a:spcPts val="0"/>
                        </a:spcBef>
                        <a:spcAft>
                          <a:spcPts val="0"/>
                        </a:spcAft>
                      </a:pPr>
                      <a:r>
                        <a:rPr lang="en-US" sz="1400" strike="noStrike" baseline="0" dirty="0">
                          <a:effectLst/>
                        </a:rPr>
                        <a:t>06/28/2018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Penetration Tools I: Using and analyzing output from Nmap, </a:t>
                      </a:r>
                      <a:r>
                        <a:rPr lang="en-US" sz="1400" baseline="0" dirty="0" err="1">
                          <a:effectLst/>
                        </a:rPr>
                        <a:t>Netcat</a:t>
                      </a:r>
                      <a:r>
                        <a:rPr lang="en-US" sz="1400" baseline="0" dirty="0">
                          <a:effectLst/>
                        </a:rPr>
                        <a:t> and other penetration testing tools and </a:t>
                      </a:r>
                      <a:r>
                        <a:rPr lang="en-US" sz="1400" baseline="0" dirty="0" smtClean="0">
                          <a:effectLst/>
                        </a:rPr>
                        <a:t>utilities</a:t>
                      </a:r>
                      <a:r>
                        <a:rPr lang="en-US" sz="1400" baseline="0" dirty="0">
                          <a:effectLst/>
                        </a:rPr>
                        <a:t>.</a:t>
                      </a:r>
                    </a:p>
                  </a:txBody>
                  <a:tcPr marL="27674" marR="27674" marT="0" marB="0" anchor="ctr"/>
                </a:tc>
                <a:extLst>
                  <a:ext uri="{0D108BD9-81ED-4DB2-BD59-A6C34878D82A}">
                    <a16:rowId xmlns:a16="http://schemas.microsoft.com/office/drawing/2014/main" xmlns="" val="10007"/>
                  </a:ext>
                </a:extLst>
              </a:tr>
              <a:tr h="329992">
                <a:tc>
                  <a:txBody>
                    <a:bodyPr/>
                    <a:lstStyle/>
                    <a:p>
                      <a:pPr marL="0" marR="0" algn="ctr">
                        <a:lnSpc>
                          <a:spcPct val="115000"/>
                        </a:lnSpc>
                        <a:spcBef>
                          <a:spcPts val="0"/>
                        </a:spcBef>
                        <a:spcAft>
                          <a:spcPts val="0"/>
                        </a:spcAft>
                      </a:pPr>
                      <a:r>
                        <a:rPr lang="en-US" sz="1400" strike="noStrike" baseline="0" dirty="0">
                          <a:effectLst/>
                        </a:rPr>
                        <a:t>07/17/2018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Penetration Tools II: Programming and scripting overview (BASH, </a:t>
                      </a:r>
                      <a:r>
                        <a:rPr lang="en-US" sz="1400" baseline="0" dirty="0" err="1" smtClean="0">
                          <a:effectLst/>
                        </a:rPr>
                        <a:t>PowerShell</a:t>
                      </a:r>
                      <a:r>
                        <a:rPr lang="en-US" sz="1400" baseline="0" dirty="0">
                          <a:effectLst/>
                        </a:rPr>
                        <a:t>, Python &amp; Ruby).</a:t>
                      </a:r>
                      <a:endParaRPr lang="en-US" sz="1400" baseline="0" dirty="0">
                        <a:effectLst/>
                        <a:latin typeface="Calibri"/>
                        <a:ea typeface="Calibri"/>
                        <a:cs typeface="Times New Roman"/>
                      </a:endParaRPr>
                    </a:p>
                  </a:txBody>
                  <a:tcPr marL="27674" marR="27674" marT="0" marB="0" anchor="ctr"/>
                </a:tc>
                <a:extLst>
                  <a:ext uri="{0D108BD9-81ED-4DB2-BD59-A6C34878D82A}">
                    <a16:rowId xmlns:a16="http://schemas.microsoft.com/office/drawing/2014/main" xmlns="" val="10008"/>
                  </a:ext>
                </a:extLst>
              </a:tr>
              <a:tr h="329992">
                <a:tc>
                  <a:txBody>
                    <a:bodyPr/>
                    <a:lstStyle/>
                    <a:p>
                      <a:pPr marL="0" marR="0" algn="ctr">
                        <a:lnSpc>
                          <a:spcPct val="115000"/>
                        </a:lnSpc>
                        <a:spcBef>
                          <a:spcPts val="0"/>
                        </a:spcBef>
                        <a:spcAft>
                          <a:spcPts val="0"/>
                        </a:spcAft>
                      </a:pPr>
                      <a:r>
                        <a:rPr lang="en-US" sz="1400" strike="noStrike" baseline="0" dirty="0">
                          <a:effectLst/>
                        </a:rPr>
                        <a:t>07/19/2018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Reporting and Communications I: Report writing and handling best practices, and the importance of communications.</a:t>
                      </a:r>
                      <a:endParaRPr lang="en-US" sz="1400" baseline="0" dirty="0">
                        <a:effectLst/>
                        <a:latin typeface="Calibri"/>
                        <a:ea typeface="Calibri"/>
                        <a:cs typeface="Times New Roman"/>
                      </a:endParaRPr>
                    </a:p>
                  </a:txBody>
                  <a:tcPr marL="27674" marR="27674" marT="0" marB="0" anchor="ctr"/>
                </a:tc>
                <a:extLst>
                  <a:ext uri="{0D108BD9-81ED-4DB2-BD59-A6C34878D82A}">
                    <a16:rowId xmlns:a16="http://schemas.microsoft.com/office/drawing/2014/main" xmlns="" val="10009"/>
                  </a:ext>
                </a:extLst>
              </a:tr>
              <a:tr h="329992">
                <a:tc>
                  <a:txBody>
                    <a:bodyPr/>
                    <a:lstStyle/>
                    <a:p>
                      <a:pPr marL="0" marR="0" algn="ctr">
                        <a:lnSpc>
                          <a:spcPct val="115000"/>
                        </a:lnSpc>
                        <a:spcBef>
                          <a:spcPts val="0"/>
                        </a:spcBef>
                        <a:spcAft>
                          <a:spcPts val="0"/>
                        </a:spcAft>
                      </a:pPr>
                      <a:r>
                        <a:rPr lang="en-US" sz="1400" strike="noStrike" baseline="0" dirty="0">
                          <a:effectLst/>
                        </a:rPr>
                        <a:t>07/24/2018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Reporting and Communications II: Recommending mitigation strategies and other post-report activities.</a:t>
                      </a:r>
                    </a:p>
                  </a:txBody>
                  <a:tcPr marL="27674" marR="27674" marT="0" marB="0" anchor="ctr"/>
                </a:tc>
                <a:extLst>
                  <a:ext uri="{0D108BD9-81ED-4DB2-BD59-A6C34878D82A}">
                    <a16:rowId xmlns:a16="http://schemas.microsoft.com/office/drawing/2014/main" xmlns="" val="10010"/>
                  </a:ext>
                </a:extLst>
              </a:tr>
              <a:tr h="329992">
                <a:tc>
                  <a:txBody>
                    <a:bodyPr/>
                    <a:lstStyle/>
                    <a:p>
                      <a:pPr marL="0" marR="0" algn="ctr">
                        <a:lnSpc>
                          <a:spcPct val="115000"/>
                        </a:lnSpc>
                        <a:spcBef>
                          <a:spcPts val="0"/>
                        </a:spcBef>
                        <a:spcAft>
                          <a:spcPts val="0"/>
                        </a:spcAft>
                      </a:pPr>
                      <a:r>
                        <a:rPr lang="en-US" sz="1400" strike="noStrike" baseline="0" dirty="0">
                          <a:effectLst/>
                        </a:rPr>
                        <a:t>07/26/2018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Wrap up: Final review, demos, and best practices as well as CompTIA wrap up information and survey.</a:t>
                      </a:r>
                      <a:endParaRPr lang="en-US" sz="1400" baseline="0" dirty="0">
                        <a:effectLst/>
                        <a:latin typeface="Calibri"/>
                        <a:ea typeface="Calibri"/>
                        <a:cs typeface="Times New Roman"/>
                      </a:endParaRPr>
                    </a:p>
                  </a:txBody>
                  <a:tcPr marL="27674" marR="27674" marT="0" marB="0" anchor="ctr"/>
                </a:tc>
                <a:extLst>
                  <a:ext uri="{0D108BD9-81ED-4DB2-BD59-A6C34878D82A}">
                    <a16:rowId xmlns:a16="http://schemas.microsoft.com/office/drawing/2014/main" xmlns="" val="10011"/>
                  </a:ext>
                </a:extLst>
              </a:tr>
            </a:tbl>
          </a:graphicData>
        </a:graphic>
      </p:graphicFrame>
      <p:sp>
        <p:nvSpPr>
          <p:cNvPr id="12" name="Rectangle 3"/>
          <p:cNvSpPr>
            <a:spLocks noChangeArrowheads="1"/>
          </p:cNvSpPr>
          <p:nvPr/>
        </p:nvSpPr>
        <p:spPr bwMode="auto">
          <a:xfrm>
            <a:off x="3345657" y="1181905"/>
            <a:ext cx="138564"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fontAlgn="base">
              <a:spcBef>
                <a:spcPct val="0"/>
              </a:spcBef>
              <a:spcAft>
                <a:spcPct val="0"/>
              </a:spcAft>
            </a:pPr>
            <a:endParaRPr lang="en-US" altLang="en-US" sz="1350">
              <a:latin typeface="Arial" pitchFamily="34" charset="0"/>
              <a:cs typeface="Arial" pitchFamily="34" charset="0"/>
            </a:endParaRPr>
          </a:p>
        </p:txBody>
      </p:sp>
    </p:spTree>
    <p:extLst>
      <p:ext uri="{BB962C8B-B14F-4D97-AF65-F5344CB8AC3E}">
        <p14:creationId xmlns:p14="http://schemas.microsoft.com/office/powerpoint/2010/main" xmlns="" val="3895198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043FED6-F336-45DC-926B-CDA201E02228}"/>
              </a:ext>
            </a:extLst>
          </p:cNvPr>
          <p:cNvSpPr>
            <a:spLocks noGrp="1"/>
          </p:cNvSpPr>
          <p:nvPr>
            <p:ph type="title"/>
          </p:nvPr>
        </p:nvSpPr>
        <p:spPr/>
        <p:txBody>
          <a:bodyPr/>
          <a:lstStyle/>
          <a:p>
            <a:r>
              <a:rPr lang="en-US" dirty="0" smtClean="0"/>
              <a:t>Welcome</a:t>
            </a:r>
            <a:endParaRPr lang="en-US" dirty="0"/>
          </a:p>
        </p:txBody>
      </p:sp>
      <p:sp>
        <p:nvSpPr>
          <p:cNvPr id="6" name="Content Placeholder 5">
            <a:extLst>
              <a:ext uri="{FF2B5EF4-FFF2-40B4-BE49-F238E27FC236}">
                <a16:creationId xmlns:a16="http://schemas.microsoft.com/office/drawing/2014/main" xmlns="" id="{5C64E29F-9D76-4E99-B58A-1DDBBE8F50E8}"/>
              </a:ext>
            </a:extLst>
          </p:cNvPr>
          <p:cNvSpPr>
            <a:spLocks noGrp="1"/>
          </p:cNvSpPr>
          <p:nvPr>
            <p:ph idx="1"/>
          </p:nvPr>
        </p:nvSpPr>
        <p:spPr/>
        <p:txBody>
          <a:bodyPr/>
          <a:lstStyle/>
          <a:p>
            <a:r>
              <a:rPr lang="en-US" b="1" dirty="0" smtClean="0"/>
              <a:t>Lee McWhorter</a:t>
            </a:r>
          </a:p>
          <a:p>
            <a:pPr>
              <a:spcBef>
                <a:spcPts val="600"/>
              </a:spcBef>
            </a:pPr>
            <a:r>
              <a:rPr lang="en-US" dirty="0" smtClean="0"/>
              <a:t>Instructor</a:t>
            </a:r>
          </a:p>
          <a:p>
            <a:pPr>
              <a:spcBef>
                <a:spcPts val="600"/>
              </a:spcBef>
            </a:pPr>
            <a:r>
              <a:rPr lang="en-US" dirty="0" smtClean="0"/>
              <a:t>Lead Author</a:t>
            </a:r>
          </a:p>
          <a:p>
            <a:pPr>
              <a:spcBef>
                <a:spcPts val="600"/>
              </a:spcBef>
            </a:pPr>
            <a:r>
              <a:rPr lang="en-US" dirty="0" err="1" smtClean="0"/>
              <a:t>Woz</a:t>
            </a:r>
            <a:r>
              <a:rPr lang="en-US" dirty="0" smtClean="0"/>
              <a:t> U Cyber Security Program</a:t>
            </a:r>
          </a:p>
          <a:p>
            <a:pPr>
              <a:spcBef>
                <a:spcPts val="600"/>
              </a:spcBef>
            </a:pPr>
            <a:endParaRPr lang="en-US" dirty="0" smtClean="0"/>
          </a:p>
          <a:p>
            <a:r>
              <a:rPr lang="en-US" dirty="0" smtClean="0"/>
              <a:t>lee@mcwhortertechnologies.com</a:t>
            </a:r>
          </a:p>
        </p:txBody>
      </p:sp>
      <p:sp>
        <p:nvSpPr>
          <p:cNvPr id="4" name="Slide Number Placeholder 3">
            <a:extLst>
              <a:ext uri="{FF2B5EF4-FFF2-40B4-BE49-F238E27FC236}">
                <a16:creationId xmlns:a16="http://schemas.microsoft.com/office/drawing/2014/main" xmlns="" id="{6C8F2F96-FA1F-4AFA-88D4-C456A3943953}"/>
              </a:ext>
            </a:extLst>
          </p:cNvPr>
          <p:cNvSpPr>
            <a:spLocks noGrp="1"/>
          </p:cNvSpPr>
          <p:nvPr>
            <p:ph type="sldNum" sz="quarter" idx="12"/>
          </p:nvPr>
        </p:nvSpPr>
        <p:spPr/>
        <p:txBody>
          <a:bodyPr/>
          <a:lstStyle/>
          <a:p>
            <a:fld id="{91AF2B4D-6B12-4EDF-87BB-2B55CECB6611}" type="slidenum">
              <a:rPr lang="en-US" smtClean="0"/>
              <a:pPr/>
              <a:t>8</a:t>
            </a:fld>
            <a:endParaRPr lang="en-US"/>
          </a:p>
        </p:txBody>
      </p:sp>
      <p:pic>
        <p:nvPicPr>
          <p:cNvPr id="1026" name="Picture 2"/>
          <p:cNvPicPr>
            <a:picLocks noChangeAspect="1" noChangeArrowheads="1"/>
          </p:cNvPicPr>
          <p:nvPr/>
        </p:nvPicPr>
        <p:blipFill>
          <a:blip r:embed="rId2"/>
          <a:srcRect/>
          <a:stretch>
            <a:fillRect/>
          </a:stretch>
        </p:blipFill>
        <p:spPr bwMode="auto">
          <a:xfrm>
            <a:off x="6909796" y="1181152"/>
            <a:ext cx="1777004" cy="1762226"/>
          </a:xfrm>
          <a:prstGeom prst="rect">
            <a:avLst/>
          </a:prstGeom>
          <a:noFill/>
          <a:ln w="9525">
            <a:noFill/>
            <a:miter lim="800000"/>
            <a:headEnd/>
            <a:tailEnd/>
          </a:ln>
        </p:spPr>
      </p:pic>
      <p:pic>
        <p:nvPicPr>
          <p:cNvPr id="1028" name="Picture 4"/>
          <p:cNvPicPr>
            <a:picLocks noChangeAspect="1" noChangeArrowheads="1"/>
          </p:cNvPicPr>
          <p:nvPr/>
        </p:nvPicPr>
        <p:blipFill>
          <a:blip r:embed="rId3"/>
          <a:srcRect/>
          <a:stretch>
            <a:fillRect/>
          </a:stretch>
        </p:blipFill>
        <p:spPr bwMode="auto">
          <a:xfrm>
            <a:off x="2337881" y="3540799"/>
            <a:ext cx="1219200" cy="1219200"/>
          </a:xfrm>
          <a:prstGeom prst="rect">
            <a:avLst/>
          </a:prstGeom>
          <a:noFill/>
          <a:ln w="9525">
            <a:noFill/>
            <a:miter lim="800000"/>
            <a:headEnd/>
            <a:tailEnd/>
          </a:ln>
        </p:spPr>
      </p:pic>
      <p:pic>
        <p:nvPicPr>
          <p:cNvPr id="1029" name="Picture 5"/>
          <p:cNvPicPr>
            <a:picLocks noChangeAspect="1" noChangeArrowheads="1"/>
          </p:cNvPicPr>
          <p:nvPr/>
        </p:nvPicPr>
        <p:blipFill>
          <a:blip r:embed="rId4"/>
          <a:srcRect/>
          <a:stretch>
            <a:fillRect/>
          </a:stretch>
        </p:blipFill>
        <p:spPr bwMode="auto">
          <a:xfrm>
            <a:off x="5181600" y="3531071"/>
            <a:ext cx="1219200" cy="1219200"/>
          </a:xfrm>
          <a:prstGeom prst="rect">
            <a:avLst/>
          </a:prstGeom>
          <a:noFill/>
          <a:ln w="9525">
            <a:noFill/>
            <a:miter lim="800000"/>
            <a:headEnd/>
            <a:tailEnd/>
          </a:ln>
        </p:spPr>
      </p:pic>
      <p:pic>
        <p:nvPicPr>
          <p:cNvPr id="1032" name="Picture 8"/>
          <p:cNvPicPr>
            <a:picLocks noChangeAspect="1" noChangeArrowheads="1"/>
          </p:cNvPicPr>
          <p:nvPr/>
        </p:nvPicPr>
        <p:blipFill>
          <a:blip r:embed="rId5"/>
          <a:srcRect/>
          <a:stretch>
            <a:fillRect/>
          </a:stretch>
        </p:blipFill>
        <p:spPr bwMode="auto">
          <a:xfrm>
            <a:off x="3072859" y="1200151"/>
            <a:ext cx="2540000" cy="1308100"/>
          </a:xfrm>
          <a:prstGeom prst="rect">
            <a:avLst/>
          </a:prstGeom>
          <a:noFill/>
          <a:ln w="9525">
            <a:noFill/>
            <a:miter lim="800000"/>
            <a:headEnd/>
            <a:tailEnd/>
          </a:ln>
        </p:spPr>
      </p:pic>
    </p:spTree>
    <p:extLst>
      <p:ext uri="{BB962C8B-B14F-4D97-AF65-F5344CB8AC3E}">
        <p14:creationId xmlns:p14="http://schemas.microsoft.com/office/powerpoint/2010/main" xmlns="" val="662790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Chat Question</a:t>
            </a:r>
          </a:p>
        </p:txBody>
      </p:sp>
      <p:sp>
        <p:nvSpPr>
          <p:cNvPr id="5" name="Content Placeholder 4"/>
          <p:cNvSpPr>
            <a:spLocks noGrp="1"/>
          </p:cNvSpPr>
          <p:nvPr>
            <p:ph idx="1"/>
          </p:nvPr>
        </p:nvSpPr>
        <p:spPr/>
        <p:txBody>
          <a:bodyPr/>
          <a:lstStyle/>
          <a:p>
            <a:pPr marL="0" indent="0">
              <a:buNone/>
            </a:pPr>
            <a:r>
              <a:rPr lang="en-US" sz="2400" dirty="0" smtClean="0"/>
              <a:t>Does anyone recognize the building in the background of my headshot?</a:t>
            </a:r>
            <a:endParaRPr lang="en-US" sz="2400" dirty="0"/>
          </a:p>
          <a:p>
            <a:pPr marL="0" indent="0">
              <a:buNone/>
            </a:pPr>
            <a:endParaRPr lang="en-US" sz="2400" dirty="0"/>
          </a:p>
          <a:p>
            <a:pPr marL="0" indent="0">
              <a:buNone/>
            </a:pPr>
            <a:r>
              <a:rPr lang="en-US" sz="2400" dirty="0"/>
              <a:t>Answer in the chat window and let’s share. </a:t>
            </a:r>
            <a:endParaRPr lang="en-US" dirty="0"/>
          </a:p>
        </p:txBody>
      </p:sp>
      <p:sp>
        <p:nvSpPr>
          <p:cNvPr id="6" name="Title 3"/>
          <p:cNvSpPr txBox="1">
            <a:spLocks/>
          </p:cNvSpPr>
          <p:nvPr/>
        </p:nvSpPr>
        <p:spPr>
          <a:xfrm>
            <a:off x="5850127" y="1367390"/>
            <a:ext cx="1904891" cy="857250"/>
          </a:xfrm>
          <a:prstGeom prst="rect">
            <a:avLst/>
          </a:prstGeom>
        </p:spPr>
        <p:txBody>
          <a:bodyPr vert="horz" lIns="0" tIns="34290" rIns="68580" bIns="34290" rtlCol="0" anchor="ctr">
            <a:noAutofit/>
          </a:bodyPr>
          <a:lstStyle>
            <a:lvl1pPr algn="l" defTabSz="457200" rtl="0" eaLnBrk="1" latinLnBrk="0" hangingPunct="1">
              <a:spcBef>
                <a:spcPct val="0"/>
              </a:spcBef>
              <a:buNone/>
              <a:defRPr lang="en-US" sz="2800" b="1" kern="1200">
                <a:solidFill>
                  <a:srgbClr val="FF0000"/>
                </a:solidFill>
                <a:latin typeface="+mj-lt"/>
                <a:ea typeface="+mj-ea"/>
                <a:cs typeface="+mj-cs"/>
              </a:defRPr>
            </a:lvl1pPr>
          </a:lstStyle>
          <a:p>
            <a:r>
              <a:rPr lang="en-US" sz="2100" dirty="0">
                <a:solidFill>
                  <a:schemeClr val="bg1"/>
                </a:solidFill>
              </a:rPr>
              <a:t>This photo is for placement only</a:t>
            </a:r>
          </a:p>
        </p:txBody>
      </p:sp>
      <p:pic>
        <p:nvPicPr>
          <p:cNvPr id="10" name="Picture Placeholder 9">
            <a:extLst>
              <a:ext uri="{FF2B5EF4-FFF2-40B4-BE49-F238E27FC236}">
                <a16:creationId xmlns:a16="http://schemas.microsoft.com/office/drawing/2014/main" xmlns="" id="{1761035F-A1B9-4DE6-AF61-D0580AD52AE3}"/>
              </a:ext>
            </a:extLst>
          </p:cNvPr>
          <p:cNvPicPr>
            <a:picLocks noGrp="1" noChangeAspect="1"/>
          </p:cNvPicPr>
          <p:nvPr>
            <p:ph type="pic" sz="quarter" idx="13"/>
          </p:nvPr>
        </p:nvPicPr>
        <p:blipFill>
          <a:blip r:embed="rId2"/>
          <a:srcRect l="13065" r="13065"/>
          <a:stretch>
            <a:fillRect/>
          </a:stretch>
        </p:blipFill>
        <p:spPr/>
      </p:pic>
    </p:spTree>
    <p:extLst>
      <p:ext uri="{BB962C8B-B14F-4D97-AF65-F5344CB8AC3E}">
        <p14:creationId xmlns:p14="http://schemas.microsoft.com/office/powerpoint/2010/main" xmlns="" val="2202011697"/>
      </p:ext>
    </p:extLst>
  </p:cSld>
  <p:clrMapOvr>
    <a:masterClrMapping/>
  </p:clrMapOvr>
</p:sld>
</file>

<file path=ppt/theme/theme1.xml><?xml version="1.0" encoding="utf-8"?>
<a:theme xmlns:a="http://schemas.openxmlformats.org/drawingml/2006/main" name="Office Theme">
  <a:themeElements>
    <a:clrScheme name="CompTIA Colors">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2161A"/>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a:solidFill>
            <a:srgbClr val="69727B"/>
          </a:solidFill>
          <a:headEnd type="none"/>
          <a:tailEnd type="none" w="lg" len="lg"/>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6F2769-7194-4217-93D3-3AF3A4742282}">
  <ds:schemaRefs>
    <ds:schemaRef ds:uri="http://schemas.microsoft.com/office/infopath/2007/PartnerControls"/>
    <ds:schemaRef ds:uri="http://purl.org/dc/elements/1.1/"/>
    <ds:schemaRef ds:uri="http://schemas.microsoft.com/office/2006/metadata/properties"/>
    <ds:schemaRef ds:uri="http://purl.org/dc/dcmitype/"/>
    <ds:schemaRef ds:uri="http://schemas.microsoft.com/sharepoint/v3/fields"/>
    <ds:schemaRef ds:uri="http://schemas.microsoft.com/office/2006/documentManagement/types"/>
    <ds:schemaRef ds:uri="http://www.w3.org/XML/1998/namespace"/>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3454</TotalTime>
  <Words>2164</Words>
  <Application>Microsoft Office PowerPoint</Application>
  <PresentationFormat>On-screen Show (16:9)</PresentationFormat>
  <Paragraphs>281</Paragraphs>
  <Slides>46</Slides>
  <Notes>4</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Slide 1</vt:lpstr>
      <vt:lpstr>Housekeeping</vt:lpstr>
      <vt:lpstr>Take Control of Your Console</vt:lpstr>
      <vt:lpstr>Welcome to the Train-the-Trainer Series</vt:lpstr>
      <vt:lpstr>Agenda</vt:lpstr>
      <vt:lpstr>Slide 6</vt:lpstr>
      <vt:lpstr>Slide 7</vt:lpstr>
      <vt:lpstr>Welcome</vt:lpstr>
      <vt:lpstr>Chat Question</vt:lpstr>
      <vt:lpstr>POLL</vt:lpstr>
      <vt:lpstr>Tech review (Labs, GNS3 Project, &amp; VMs)</vt:lpstr>
      <vt:lpstr>Slide 12</vt:lpstr>
      <vt:lpstr>Slide 13</vt:lpstr>
      <vt:lpstr>Tech review (Labs, GNS3 Project, &amp; VMs)</vt:lpstr>
      <vt:lpstr>Slide 15</vt:lpstr>
      <vt:lpstr>Slide 16</vt:lpstr>
      <vt:lpstr>Slide 17</vt:lpstr>
      <vt:lpstr>Slide 18</vt:lpstr>
      <vt:lpstr>Tech review (Labs, GNS3 Project, &amp; VMs)</vt:lpstr>
      <vt:lpstr>DEMO</vt:lpstr>
      <vt:lpstr>Tech review (Labs, GNS3 Project, &amp; VMs)</vt:lpstr>
      <vt:lpstr>Slide 22</vt:lpstr>
      <vt:lpstr>Planning and Scoping I – Domain 1.1</vt:lpstr>
      <vt:lpstr>Planning and Scoping I – Domain 1.1</vt:lpstr>
      <vt:lpstr>POLL</vt:lpstr>
      <vt:lpstr>Planning and Scoping I – Domain 1.1</vt:lpstr>
      <vt:lpstr>Planning and Scoping I – Domain 1.1</vt:lpstr>
      <vt:lpstr>Planning and Scoping I – Domain 1.1</vt:lpstr>
      <vt:lpstr>Planning and Scoping I – Domain 1.1</vt:lpstr>
      <vt:lpstr>Planning and Scoping I – Domain 1.1</vt:lpstr>
      <vt:lpstr>Planning and Scoping I – Domain 1.1</vt:lpstr>
      <vt:lpstr>Planning and Scoping I – Domain 1.1</vt:lpstr>
      <vt:lpstr>Planning and Scoping I – Domain 1.1</vt:lpstr>
      <vt:lpstr>Planning and Scoping I – Domain 1.1</vt:lpstr>
      <vt:lpstr>Planning and Scoping I – Domain 1.2</vt:lpstr>
      <vt:lpstr>Planning and Scoping I – Domain 1.2</vt:lpstr>
      <vt:lpstr>Planning and Scoping I – Domain 1.2</vt:lpstr>
      <vt:lpstr>Chat Question</vt:lpstr>
      <vt:lpstr>Planning and Scoping I – Domain 1.2</vt:lpstr>
      <vt:lpstr>Chat Question</vt:lpstr>
      <vt:lpstr>Planning and Scoping I – Domain 1.2</vt:lpstr>
      <vt:lpstr>Planning and Scoping I – Domain 1.2</vt:lpstr>
      <vt:lpstr>Planning and Scoping I – Domain 1.2</vt:lpstr>
      <vt:lpstr>Homework for next class!</vt:lpstr>
      <vt:lpstr>Next Class!</vt:lpstr>
      <vt:lpstr>Discussion time: Please type your questions in chat</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Lee</cp:lastModifiedBy>
  <cp:revision>226</cp:revision>
  <cp:lastPrinted>2013-07-30T16:42:49Z</cp:lastPrinted>
  <dcterms:created xsi:type="dcterms:W3CDTF">2010-04-12T23:12:02Z</dcterms:created>
  <dcterms:modified xsi:type="dcterms:W3CDTF">2018-06-02T19:41:45Z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