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46"/>
  </p:notesMasterIdLst>
  <p:handoutMasterIdLst>
    <p:handoutMasterId r:id="rId47"/>
  </p:handoutMasterIdLst>
  <p:sldIdLst>
    <p:sldId id="296" r:id="rId5"/>
    <p:sldId id="675" r:id="rId6"/>
    <p:sldId id="477" r:id="rId7"/>
    <p:sldId id="299" r:id="rId8"/>
    <p:sldId id="305" r:id="rId9"/>
    <p:sldId id="676" r:id="rId10"/>
    <p:sldId id="677" r:id="rId11"/>
    <p:sldId id="679" r:id="rId12"/>
    <p:sldId id="680" r:id="rId13"/>
    <p:sldId id="707" r:id="rId14"/>
    <p:sldId id="708" r:id="rId15"/>
    <p:sldId id="709" r:id="rId16"/>
    <p:sldId id="710" r:id="rId17"/>
    <p:sldId id="711" r:id="rId18"/>
    <p:sldId id="681" r:id="rId19"/>
    <p:sldId id="689" r:id="rId20"/>
    <p:sldId id="712" r:id="rId21"/>
    <p:sldId id="693" r:id="rId22"/>
    <p:sldId id="713" r:id="rId23"/>
    <p:sldId id="714" r:id="rId24"/>
    <p:sldId id="686" r:id="rId25"/>
    <p:sldId id="690" r:id="rId26"/>
    <p:sldId id="682" r:id="rId27"/>
    <p:sldId id="701" r:id="rId28"/>
    <p:sldId id="702" r:id="rId29"/>
    <p:sldId id="703" r:id="rId30"/>
    <p:sldId id="704" r:id="rId31"/>
    <p:sldId id="715" r:id="rId32"/>
    <p:sldId id="691" r:id="rId33"/>
    <p:sldId id="694" r:id="rId34"/>
    <p:sldId id="695" r:id="rId35"/>
    <p:sldId id="687" r:id="rId36"/>
    <p:sldId id="700" r:id="rId37"/>
    <p:sldId id="705" r:id="rId38"/>
    <p:sldId id="706" r:id="rId39"/>
    <p:sldId id="692" r:id="rId40"/>
    <p:sldId id="716" r:id="rId41"/>
    <p:sldId id="696" r:id="rId42"/>
    <p:sldId id="684" r:id="rId43"/>
    <p:sldId id="685" r:id="rId44"/>
    <p:sldId id="678"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 xmlns:p15="http://schemas.microsoft.com/office/powerpoint/2012/main"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6/12/2018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6/12/2018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A0299C-E15C-48E4-817E-93A47249E6BC}"/>
              </a:ext>
            </a:extLst>
          </p:cNvPr>
          <p:cNvSpPr>
            <a:spLocks noGrp="1"/>
          </p:cNvSpPr>
          <p:nvPr>
            <p:ph type="dt" sz="half" idx="10"/>
          </p:nvPr>
        </p:nvSpPr>
        <p:spPr/>
        <p:txBody>
          <a:bodyPr/>
          <a:lstStyle/>
          <a:p>
            <a:fld id="{718DF830-84EC-4541-9CE5-2E15E750B275}" type="datetimeFigureOut">
              <a:rPr lang="en-US" smtClean="0"/>
              <a:pPr/>
              <a:t>6/12/2018</a:t>
            </a:fld>
            <a:endParaRPr lang="en-US"/>
          </a:p>
        </p:txBody>
      </p:sp>
      <p:sp>
        <p:nvSpPr>
          <p:cNvPr id="4" name="Footer Placeholder 3">
            <a:extLst>
              <a:ext uri="{FF2B5EF4-FFF2-40B4-BE49-F238E27FC236}">
                <a16:creationId xmlns="" xmlns:a16="http://schemas.microsoft.com/office/drawing/2014/main"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 xmlns:p14="http://schemas.microsoft.com/office/powerpoint/2010/main"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 xmlns:a16="http://schemas.microsoft.com/office/drawing/2014/main"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6: </a:t>
            </a:r>
            <a:r>
              <a:rPr lang="en-US" sz="2400" dirty="0" smtClean="0"/>
              <a:t>Attacks and Exploits II</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06/14/2018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 xmlns:a16="http://schemas.microsoft.com/office/drawing/2014/main"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 xmlns:p14="http://schemas.microsoft.com/office/powerpoint/2010/main"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a form of Social Engineering?</a:t>
            </a:r>
            <a:endParaRPr lang="en-US" dirty="0"/>
          </a:p>
          <a:p>
            <a:pPr marL="0" indent="0">
              <a:buNone/>
            </a:pPr>
            <a:endParaRPr lang="en-US" dirty="0"/>
          </a:p>
          <a:p>
            <a:pPr marL="342900" indent="-342900">
              <a:buAutoNum type="alphaLcPeriod"/>
            </a:pPr>
            <a:r>
              <a:rPr lang="en-US" dirty="0" smtClean="0"/>
              <a:t>Spear Phishing</a:t>
            </a:r>
            <a:endParaRPr lang="en-US" dirty="0" smtClean="0"/>
          </a:p>
          <a:p>
            <a:pPr marL="342900" indent="-342900">
              <a:buAutoNum type="alphaLcPeriod"/>
            </a:pPr>
            <a:r>
              <a:rPr lang="en-US" dirty="0" smtClean="0"/>
              <a:t>Whaling</a:t>
            </a:r>
            <a:endParaRPr lang="en-US" dirty="0" smtClean="0"/>
          </a:p>
          <a:p>
            <a:pPr marL="342900" indent="-342900">
              <a:buAutoNum type="alphaLcPeriod"/>
            </a:pPr>
            <a:r>
              <a:rPr lang="en-US" dirty="0" smtClean="0"/>
              <a:t>Creating a USB drop stick</a:t>
            </a:r>
            <a:endParaRPr lang="en-US" dirty="0" smtClean="0"/>
          </a:p>
          <a:p>
            <a:pPr marL="342900" indent="-342900">
              <a:buAutoNum type="alphaLcPeriod"/>
            </a:pPr>
            <a:r>
              <a:rPr lang="en-US" dirty="0" smtClean="0">
                <a:solidFill>
                  <a:schemeClr val="accent5">
                    <a:lumMod val="40000"/>
                    <a:lumOff val="60000"/>
                  </a:schemeClr>
                </a:solidFill>
              </a:rPr>
              <a:t>Credential Harvesting</a:t>
            </a:r>
          </a:p>
          <a:p>
            <a:pPr marL="342900" indent="-342900">
              <a:buAutoNum type="alphaLcPeriod"/>
            </a:pPr>
            <a:r>
              <a:rPr lang="en-US" dirty="0" smtClean="0"/>
              <a:t>Impersonation</a:t>
            </a:r>
            <a:endParaRPr lang="en-US" dirty="0" smtClean="0"/>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a motivation technique used by social engineers according to the </a:t>
            </a:r>
            <a:r>
              <a:rPr lang="en-US" dirty="0" err="1" smtClean="0"/>
              <a:t>PenTest</a:t>
            </a:r>
            <a:r>
              <a:rPr lang="en-US" dirty="0" smtClean="0"/>
              <a:t>+ Exam Objectives?</a:t>
            </a:r>
            <a:endParaRPr lang="en-US" dirty="0"/>
          </a:p>
          <a:p>
            <a:pPr marL="342900" indent="-342900">
              <a:buAutoNum type="alphaLcPeriod"/>
            </a:pPr>
            <a:r>
              <a:rPr lang="en-US" dirty="0" smtClean="0"/>
              <a:t>Authority</a:t>
            </a:r>
          </a:p>
          <a:p>
            <a:pPr marL="342900" indent="-342900">
              <a:buAutoNum type="alphaLcPeriod"/>
            </a:pPr>
            <a:r>
              <a:rPr lang="en-US" dirty="0" smtClean="0"/>
              <a:t>Scarcity</a:t>
            </a:r>
            <a:endParaRPr lang="en-US" dirty="0" smtClean="0"/>
          </a:p>
          <a:p>
            <a:pPr marL="342900" indent="-342900">
              <a:buAutoNum type="alphaLcPeriod"/>
            </a:pPr>
            <a:r>
              <a:rPr lang="en-US" dirty="0" smtClean="0"/>
              <a:t>Consensus</a:t>
            </a:r>
            <a:endParaRPr lang="en-US" dirty="0" smtClean="0"/>
          </a:p>
          <a:p>
            <a:pPr marL="342900" indent="-342900">
              <a:buAutoNum type="alphaLcPeriod"/>
            </a:pPr>
            <a:r>
              <a:rPr lang="en-US" dirty="0" smtClean="0"/>
              <a:t>Urgency</a:t>
            </a:r>
            <a:endParaRPr lang="en-US" dirty="0" smtClean="0"/>
          </a:p>
          <a:p>
            <a:pPr marL="342900" indent="-342900">
              <a:buAutoNum type="alphaLcPeriod"/>
            </a:pPr>
            <a:r>
              <a:rPr lang="en-US" dirty="0" smtClean="0"/>
              <a:t>Fear</a:t>
            </a:r>
            <a:endParaRPr lang="en-US" dirty="0" smtClean="0"/>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a motivation technique used by social engineers according to the </a:t>
            </a:r>
            <a:r>
              <a:rPr lang="en-US" dirty="0" err="1" smtClean="0"/>
              <a:t>PenTest</a:t>
            </a:r>
            <a:r>
              <a:rPr lang="en-US" dirty="0" smtClean="0"/>
              <a:t>+ Exam Objectives?</a:t>
            </a:r>
            <a:endParaRPr lang="en-US" dirty="0"/>
          </a:p>
          <a:p>
            <a:pPr marL="342900" indent="-342900">
              <a:buAutoNum type="alphaLcPeriod"/>
            </a:pPr>
            <a:r>
              <a:rPr lang="en-US" dirty="0" smtClean="0"/>
              <a:t>Authority</a:t>
            </a:r>
          </a:p>
          <a:p>
            <a:pPr marL="342900" indent="-342900">
              <a:buAutoNum type="alphaLcPeriod"/>
            </a:pPr>
            <a:r>
              <a:rPr lang="en-US" dirty="0" smtClean="0"/>
              <a:t>Scarcity</a:t>
            </a:r>
            <a:endParaRPr lang="en-US" dirty="0" smtClean="0"/>
          </a:p>
          <a:p>
            <a:pPr marL="342900" indent="-342900">
              <a:buAutoNum type="alphaLcPeriod"/>
            </a:pPr>
            <a:r>
              <a:rPr lang="en-US" dirty="0" smtClean="0">
                <a:solidFill>
                  <a:schemeClr val="accent5">
                    <a:lumMod val="40000"/>
                    <a:lumOff val="60000"/>
                  </a:schemeClr>
                </a:solidFill>
              </a:rPr>
              <a:t>Consensus</a:t>
            </a:r>
            <a:endParaRPr lang="en-US" dirty="0" smtClean="0">
              <a:solidFill>
                <a:schemeClr val="accent5">
                  <a:lumMod val="40000"/>
                  <a:lumOff val="60000"/>
                </a:schemeClr>
              </a:solidFill>
            </a:endParaRPr>
          </a:p>
          <a:p>
            <a:pPr marL="342900" indent="-342900">
              <a:buAutoNum type="alphaLcPeriod"/>
            </a:pPr>
            <a:r>
              <a:rPr lang="en-US" dirty="0" smtClean="0"/>
              <a:t>Urgency</a:t>
            </a:r>
            <a:endParaRPr lang="en-US" dirty="0" smtClean="0"/>
          </a:p>
          <a:p>
            <a:pPr marL="342900" indent="-342900">
              <a:buAutoNum type="alphaLcPeriod"/>
            </a:pPr>
            <a:r>
              <a:rPr lang="en-US" dirty="0" smtClean="0"/>
              <a:t>Fear</a:t>
            </a:r>
            <a:endParaRPr lang="en-US" dirty="0" smtClean="0"/>
          </a:p>
          <a:p>
            <a:pPr marL="342900" indent="-342900">
              <a:buNone/>
            </a:pPr>
            <a:r>
              <a:rPr lang="en-US" dirty="0" smtClean="0"/>
              <a:t>Consensus falls under either Social Proof or Likeness in the Objectives.</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an example of a Man-in-the-middle type attack?</a:t>
            </a:r>
            <a:endParaRPr lang="en-US" dirty="0"/>
          </a:p>
          <a:p>
            <a:pPr marL="342900" indent="-342900">
              <a:buAutoNum type="alphaLcPeriod"/>
            </a:pPr>
            <a:r>
              <a:rPr lang="en-US" dirty="0" smtClean="0"/>
              <a:t>ARP Spoofing</a:t>
            </a:r>
          </a:p>
          <a:p>
            <a:pPr marL="342900" indent="-342900">
              <a:buAutoNum type="alphaLcPeriod"/>
            </a:pPr>
            <a:r>
              <a:rPr lang="en-US" dirty="0" smtClean="0"/>
              <a:t>Replay</a:t>
            </a:r>
            <a:endParaRPr lang="en-US" dirty="0" smtClean="0"/>
          </a:p>
          <a:p>
            <a:pPr marL="342900" indent="-342900">
              <a:buAutoNum type="alphaLcPeriod"/>
            </a:pPr>
            <a:r>
              <a:rPr lang="en-US" dirty="0" smtClean="0"/>
              <a:t>Relay</a:t>
            </a:r>
            <a:endParaRPr lang="en-US" dirty="0" smtClean="0"/>
          </a:p>
          <a:p>
            <a:pPr marL="342900" indent="-342900">
              <a:buAutoNum type="alphaLcPeriod"/>
            </a:pPr>
            <a:r>
              <a:rPr lang="en-US" dirty="0" smtClean="0"/>
              <a:t>Downgrade</a:t>
            </a:r>
          </a:p>
          <a:p>
            <a:pPr marL="342900" indent="-342900">
              <a:buAutoNum type="alphaLcPeriod"/>
            </a:pPr>
            <a:r>
              <a:rPr lang="en-US" dirty="0" smtClean="0"/>
              <a:t>DNS poisoning</a:t>
            </a:r>
          </a:p>
          <a:p>
            <a:pPr marL="342900" indent="-342900">
              <a:buAutoNum type="alphaLcPeriod"/>
            </a:pPr>
            <a:r>
              <a:rPr lang="en-US" dirty="0" smtClean="0"/>
              <a:t>All are examples of Man-in-the-middle</a:t>
            </a:r>
          </a:p>
          <a:p>
            <a:pPr marL="342900" indent="-342900">
              <a:buAutoNum type="alphaLcPeriod"/>
            </a:pPr>
            <a:r>
              <a:rPr lang="en-US" dirty="0" smtClean="0"/>
              <a:t>None are examples of Man-in-the-middle</a:t>
            </a:r>
            <a:endParaRPr lang="en-US" dirty="0" smtClean="0"/>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an example of a Man-in-the-middle type attack?</a:t>
            </a:r>
            <a:endParaRPr lang="en-US" dirty="0"/>
          </a:p>
          <a:p>
            <a:pPr marL="342900" indent="-342900">
              <a:buAutoNum type="alphaLcPeriod"/>
            </a:pPr>
            <a:r>
              <a:rPr lang="en-US" dirty="0" smtClean="0"/>
              <a:t>ARP Spoofing</a:t>
            </a:r>
          </a:p>
          <a:p>
            <a:pPr marL="342900" indent="-342900">
              <a:buAutoNum type="alphaLcPeriod"/>
            </a:pPr>
            <a:r>
              <a:rPr lang="en-US" dirty="0" smtClean="0"/>
              <a:t>Replay</a:t>
            </a:r>
            <a:endParaRPr lang="en-US" dirty="0" smtClean="0"/>
          </a:p>
          <a:p>
            <a:pPr marL="342900" indent="-342900">
              <a:buAutoNum type="alphaLcPeriod"/>
            </a:pPr>
            <a:r>
              <a:rPr lang="en-US" dirty="0" smtClean="0"/>
              <a:t>Relay</a:t>
            </a:r>
            <a:endParaRPr lang="en-US" dirty="0" smtClean="0"/>
          </a:p>
          <a:p>
            <a:pPr marL="342900" indent="-342900">
              <a:buAutoNum type="alphaLcPeriod"/>
            </a:pPr>
            <a:r>
              <a:rPr lang="en-US" dirty="0" smtClean="0"/>
              <a:t>Downgrade</a:t>
            </a:r>
          </a:p>
          <a:p>
            <a:pPr marL="342900" indent="-342900">
              <a:buAutoNum type="alphaLcPeriod"/>
            </a:pPr>
            <a:r>
              <a:rPr lang="en-US" dirty="0" smtClean="0">
                <a:solidFill>
                  <a:schemeClr val="accent5">
                    <a:lumMod val="40000"/>
                    <a:lumOff val="60000"/>
                  </a:schemeClr>
                </a:solidFill>
              </a:rPr>
              <a:t>DNS poisoning</a:t>
            </a:r>
          </a:p>
          <a:p>
            <a:pPr marL="342900" indent="-342900">
              <a:buAutoNum type="alphaLcPeriod"/>
            </a:pPr>
            <a:r>
              <a:rPr lang="en-US" dirty="0" smtClean="0"/>
              <a:t>All are examples of Man-in-the-middle</a:t>
            </a:r>
          </a:p>
          <a:p>
            <a:pPr marL="342900" indent="-342900">
              <a:buAutoNum type="alphaLcPeriod"/>
            </a:pPr>
            <a:r>
              <a:rPr lang="en-US" dirty="0" smtClean="0"/>
              <a:t>None are examples of Man-in-the-middle</a:t>
            </a:r>
            <a:endParaRPr lang="en-US" dirty="0" smtClean="0"/>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Attacks and Exploits – Domain 3.3</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15</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158750" y="2751482"/>
            <a:ext cx="8824913" cy="19558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Evil </a:t>
            </a:r>
            <a:r>
              <a:rPr lang="en-US" dirty="0" smtClean="0"/>
              <a:t>twin - </a:t>
            </a:r>
            <a:r>
              <a:rPr lang="en-US" dirty="0" smtClean="0"/>
              <a:t>An evil twin is a </a:t>
            </a:r>
            <a:r>
              <a:rPr lang="en-US" dirty="0" smtClean="0"/>
              <a:t>fraudulent (Rogue Access Point) </a:t>
            </a:r>
            <a:r>
              <a:rPr lang="en-US" dirty="0" smtClean="0"/>
              <a:t>Wi-Fi access point that appears to be legitimate, set up to eavesdrop on wireless communications.</a:t>
            </a:r>
            <a:endParaRPr lang="en-US" dirty="0" smtClean="0"/>
          </a:p>
          <a:p>
            <a:pPr lvl="1"/>
            <a:r>
              <a:rPr lang="en-US" dirty="0" smtClean="0"/>
              <a:t>Karma </a:t>
            </a:r>
            <a:r>
              <a:rPr lang="en-US" dirty="0" smtClean="0"/>
              <a:t>attack - </a:t>
            </a:r>
            <a:r>
              <a:rPr lang="en-US" dirty="0" smtClean="0"/>
              <a:t>KARMA stands for Karma Attacks Radio Machines Automatically</a:t>
            </a:r>
            <a:r>
              <a:rPr lang="en-US" dirty="0" smtClean="0"/>
              <a:t>.</a:t>
            </a:r>
          </a:p>
          <a:p>
            <a:pPr lvl="2"/>
            <a:r>
              <a:rPr lang="en-US" dirty="0" smtClean="0"/>
              <a:t>These devices listen for SSID requests and respond as if they were that Access Point.</a:t>
            </a:r>
            <a:endParaRPr lang="en-US" dirty="0" smtClean="0"/>
          </a:p>
          <a:p>
            <a:pPr lvl="1"/>
            <a:r>
              <a:rPr lang="en-US" dirty="0" smtClean="0"/>
              <a:t>Downgrade </a:t>
            </a:r>
            <a:r>
              <a:rPr lang="en-US" dirty="0" smtClean="0"/>
              <a:t>attack – Attempts to force lower level, more insecure protocol or connection.</a:t>
            </a:r>
            <a:endParaRPr lang="en-US" dirty="0" smtClean="0"/>
          </a:p>
          <a:p>
            <a:r>
              <a:rPr lang="en-US" dirty="0" err="1" smtClean="0"/>
              <a:t>Deauthentication</a:t>
            </a:r>
            <a:r>
              <a:rPr lang="en-US" dirty="0" smtClean="0"/>
              <a:t> </a:t>
            </a:r>
            <a:r>
              <a:rPr lang="en-US" dirty="0" smtClean="0"/>
              <a:t>attacks - </a:t>
            </a:r>
            <a:r>
              <a:rPr lang="en-US" dirty="0" smtClean="0"/>
              <a:t>A Wi-Fi </a:t>
            </a:r>
            <a:r>
              <a:rPr lang="en-US" dirty="0" err="1" smtClean="0"/>
              <a:t>deauthentication</a:t>
            </a:r>
            <a:r>
              <a:rPr lang="en-US" dirty="0" smtClean="0"/>
              <a:t> attack is a type of denial-of-service attack that targets communication between a user and a Wi-Fi wireless access point</a:t>
            </a:r>
            <a:r>
              <a:rPr lang="en-US" dirty="0" smtClean="0"/>
              <a: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Fragmentation attacks - </a:t>
            </a:r>
            <a:r>
              <a:rPr lang="en-US" dirty="0" smtClean="0"/>
              <a:t>IP fragmentation attacks are a common form of denial of service attack, in which the perpetrator </a:t>
            </a:r>
            <a:r>
              <a:rPr lang="en-US" dirty="0" smtClean="0"/>
              <a:t>overwhelms </a:t>
            </a:r>
            <a:r>
              <a:rPr lang="en-US" dirty="0" smtClean="0"/>
              <a:t>a network by exploiting datagram fragmentation mechanisms.</a:t>
            </a:r>
            <a:endParaRPr lang="en-US" dirty="0" smtClean="0"/>
          </a:p>
          <a:p>
            <a:r>
              <a:rPr lang="en-US" dirty="0" smtClean="0"/>
              <a:t>Credential </a:t>
            </a:r>
            <a:r>
              <a:rPr lang="en-US" dirty="0" smtClean="0"/>
              <a:t>harvesting - </a:t>
            </a:r>
            <a:r>
              <a:rPr lang="en-US" dirty="0" smtClean="0"/>
              <a:t>The term credential harvesting </a:t>
            </a:r>
            <a:r>
              <a:rPr lang="en-US" dirty="0" smtClean="0"/>
              <a:t>(also known as account harvesting) </a:t>
            </a:r>
            <a:r>
              <a:rPr lang="en-US" dirty="0" smtClean="0"/>
              <a:t>refers to the attacking technique or activities of </a:t>
            </a:r>
            <a:r>
              <a:rPr lang="en-US" dirty="0" smtClean="0"/>
              <a:t>obtaining legitimate </a:t>
            </a:r>
            <a:r>
              <a:rPr lang="en-US" dirty="0" smtClean="0"/>
              <a:t>user </a:t>
            </a:r>
            <a:r>
              <a:rPr lang="en-US" dirty="0" smtClean="0"/>
              <a:t>IDs </a:t>
            </a:r>
            <a:r>
              <a:rPr lang="en-US" dirty="0" smtClean="0"/>
              <a:t>and even passwords to gain access to target systems for illegal or malicious purposes</a:t>
            </a:r>
            <a:r>
              <a:rPr lang="en-US" dirty="0" smtClean="0"/>
              <a:t>.</a:t>
            </a:r>
          </a:p>
          <a:p>
            <a:pPr lvl="1"/>
            <a:r>
              <a:rPr lang="en-US" dirty="0" smtClean="0"/>
              <a:t>We saw this using the Social Engineering Toolkit using a cloned site.</a:t>
            </a:r>
          </a:p>
          <a:p>
            <a:pPr lvl="1"/>
            <a:r>
              <a:rPr lang="en-US" dirty="0" smtClean="0"/>
              <a:t>Check </a:t>
            </a:r>
            <a:r>
              <a:rPr lang="en-US" dirty="0" smtClean="0"/>
              <a:t>out ESPortalV2 at: https://</a:t>
            </a:r>
            <a:r>
              <a:rPr lang="en-US" dirty="0" smtClean="0"/>
              <a:t>github.com/exploitagency/ESPortalV2</a:t>
            </a:r>
          </a:p>
          <a:p>
            <a:pPr lvl="1">
              <a:buNone/>
            </a:pPr>
            <a:r>
              <a:rPr lang="en-US" dirty="0" smtClean="0"/>
              <a:t>for a </a:t>
            </a:r>
            <a:r>
              <a:rPr lang="en-US" dirty="0" err="1" smtClean="0"/>
              <a:t>wifi</a:t>
            </a:r>
            <a:r>
              <a:rPr lang="en-US" dirty="0" smtClean="0"/>
              <a:t> specific application.</a:t>
            </a:r>
            <a:endParaRPr lang="en-US" dirty="0" smtClean="0"/>
          </a:p>
          <a:p>
            <a:pPr>
              <a:buNone/>
            </a:pP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WPS </a:t>
            </a:r>
            <a:r>
              <a:rPr lang="en-US" dirty="0" smtClean="0"/>
              <a:t>implementation </a:t>
            </a:r>
            <a:r>
              <a:rPr lang="en-US" dirty="0" smtClean="0"/>
              <a:t>weakness - </a:t>
            </a:r>
            <a:r>
              <a:rPr lang="en-US" dirty="0" smtClean="0"/>
              <a:t>A number of popular home and small office routers suffer from an implementation problem that could lead an experienced hacker </a:t>
            </a:r>
            <a:r>
              <a:rPr lang="en-US" dirty="0" smtClean="0"/>
              <a:t>to </a:t>
            </a:r>
            <a:r>
              <a:rPr lang="en-US" dirty="0" smtClean="0"/>
              <a:t>learning the devices' eight-digit Wi-Fi Protected Setup (WPS) </a:t>
            </a:r>
            <a:r>
              <a:rPr lang="en-US" dirty="0" smtClean="0"/>
              <a:t>PIN.</a:t>
            </a:r>
            <a:endParaRPr lang="en-US" dirty="0" smtClean="0"/>
          </a:p>
          <a:p>
            <a:r>
              <a:rPr lang="en-US" dirty="0" err="1" smtClean="0"/>
              <a:t>Bluejacking</a:t>
            </a:r>
            <a:r>
              <a:rPr lang="en-US" dirty="0" smtClean="0"/>
              <a:t> - </a:t>
            </a:r>
            <a:r>
              <a:rPr lang="en-US" dirty="0" smtClean="0"/>
              <a:t>is </a:t>
            </a:r>
            <a:r>
              <a:rPr lang="en-US" dirty="0" smtClean="0"/>
              <a:t>the sending of unsolicited messages over Bluetooth to Bluetooth-enabled devices such as mobile phones, PDAs or </a:t>
            </a:r>
            <a:r>
              <a:rPr lang="en-US" dirty="0" smtClean="0"/>
              <a:t>laptops.</a:t>
            </a:r>
            <a:endParaRPr lang="en-US" dirty="0" smtClean="0"/>
          </a:p>
          <a:p>
            <a:r>
              <a:rPr lang="en-US" dirty="0" err="1" smtClean="0"/>
              <a:t>Bluesnarfing</a:t>
            </a:r>
            <a:r>
              <a:rPr lang="en-US" dirty="0" smtClean="0"/>
              <a:t> - </a:t>
            </a:r>
            <a:r>
              <a:rPr lang="en-US" dirty="0" smtClean="0"/>
              <a:t>is </a:t>
            </a:r>
            <a:r>
              <a:rPr lang="en-US" dirty="0" smtClean="0"/>
              <a:t>the theft of information from a wireless device through a Bluetooth connection</a:t>
            </a:r>
            <a:r>
              <a:rPr lang="en-US" dirty="0" smtClean="0"/>
              <a: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18</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RFID cloning - </a:t>
            </a:r>
            <a:r>
              <a:rPr lang="en-US" dirty="0" smtClean="0"/>
              <a:t>When an </a:t>
            </a:r>
            <a:r>
              <a:rPr lang="en-US" dirty="0" smtClean="0"/>
              <a:t>attacker </a:t>
            </a:r>
            <a:r>
              <a:rPr lang="en-US" dirty="0" smtClean="0"/>
              <a:t>takes the RF signal of a badge </a:t>
            </a:r>
            <a:r>
              <a:rPr lang="en-US" dirty="0" smtClean="0"/>
              <a:t>(or other device) and </a:t>
            </a:r>
            <a:r>
              <a:rPr lang="en-US" dirty="0" smtClean="0"/>
              <a:t>makes an exact copy.</a:t>
            </a:r>
            <a:endParaRPr lang="en-US" dirty="0" smtClean="0"/>
          </a:p>
          <a:p>
            <a:r>
              <a:rPr lang="en-US" dirty="0" smtClean="0"/>
              <a:t>Jamming - </a:t>
            </a:r>
            <a:r>
              <a:rPr lang="en-US" dirty="0" smtClean="0"/>
              <a:t>A kind of Denial of Service attack, which prevents other nodes from using the channel to communicate by occupying the channel that they are </a:t>
            </a:r>
            <a:r>
              <a:rPr lang="en-US" dirty="0" smtClean="0"/>
              <a:t>using to communicate.</a:t>
            </a:r>
            <a:endParaRPr lang="en-US" dirty="0" smtClean="0"/>
          </a:p>
          <a:p>
            <a:r>
              <a:rPr lang="en-US" dirty="0" smtClean="0"/>
              <a:t>Repeating - </a:t>
            </a:r>
            <a:r>
              <a:rPr lang="en-US" dirty="0" smtClean="0"/>
              <a:t>A wireless repeater takes an existing signal from a wireless router or wireless access point and </a:t>
            </a:r>
            <a:r>
              <a:rPr lang="en-US" dirty="0" smtClean="0"/>
              <a:t>rebroadcasts it to extend range or create a second network.  This however can </a:t>
            </a:r>
            <a:r>
              <a:rPr lang="en-US" dirty="0" smtClean="0"/>
              <a:t>p</a:t>
            </a:r>
            <a:r>
              <a:rPr lang="en-US" dirty="0" smtClean="0"/>
              <a:t>otentially </a:t>
            </a:r>
            <a:r>
              <a:rPr lang="en-US" dirty="0" smtClean="0"/>
              <a:t>opens another security attack vector.</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bwMode="auto">
            <a:xfrm>
              <a:off x="754940" y="1396987"/>
              <a:ext cx="927100" cy="8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bwMode="auto">
            <a:xfrm>
              <a:off x="766690" y="3518974"/>
              <a:ext cx="852034" cy="790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bwMode="auto">
            <a:xfrm>
              <a:off x="754940" y="2498532"/>
              <a:ext cx="909638" cy="843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 xmlns:p14="http://schemas.microsoft.com/office/powerpoint/2010/main"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Some Tools:</a:t>
            </a:r>
          </a:p>
          <a:p>
            <a:pPr lvl="1"/>
            <a:r>
              <a:rPr lang="en-US" dirty="0" err="1" smtClean="0"/>
              <a:t>Aircrack-ng</a:t>
            </a:r>
            <a:r>
              <a:rPr lang="en-US" dirty="0" smtClean="0"/>
              <a:t> is a complete suite of tools to assess </a:t>
            </a:r>
            <a:r>
              <a:rPr lang="en-US" dirty="0" err="1" smtClean="0"/>
              <a:t>WiFi</a:t>
            </a:r>
            <a:r>
              <a:rPr lang="en-US" dirty="0" smtClean="0"/>
              <a:t> network </a:t>
            </a:r>
            <a:r>
              <a:rPr lang="en-US" dirty="0" smtClean="0"/>
              <a:t>security. It </a:t>
            </a:r>
            <a:r>
              <a:rPr lang="en-US" dirty="0" smtClean="0"/>
              <a:t>focuses on different areas of </a:t>
            </a:r>
            <a:r>
              <a:rPr lang="en-US" dirty="0" err="1" smtClean="0"/>
              <a:t>WiFi</a:t>
            </a:r>
            <a:r>
              <a:rPr lang="en-US" dirty="0" smtClean="0"/>
              <a:t> security: </a:t>
            </a:r>
          </a:p>
          <a:p>
            <a:pPr lvl="2"/>
            <a:r>
              <a:rPr lang="en-US" dirty="0" smtClean="0"/>
              <a:t>Monitoring</a:t>
            </a:r>
            <a:endParaRPr lang="en-US" dirty="0" smtClean="0"/>
          </a:p>
          <a:p>
            <a:pPr lvl="2"/>
            <a:r>
              <a:rPr lang="en-US" dirty="0" smtClean="0"/>
              <a:t>Attacking</a:t>
            </a:r>
            <a:endParaRPr lang="en-US" dirty="0" smtClean="0"/>
          </a:p>
          <a:p>
            <a:pPr lvl="2"/>
            <a:r>
              <a:rPr lang="en-US" dirty="0" smtClean="0"/>
              <a:t>Testing</a:t>
            </a:r>
          </a:p>
          <a:p>
            <a:pPr lvl="2"/>
            <a:r>
              <a:rPr lang="en-US" dirty="0" smtClean="0"/>
              <a:t>Cracking</a:t>
            </a:r>
          </a:p>
          <a:p>
            <a:pPr lvl="1"/>
            <a:r>
              <a:rPr lang="en-US" dirty="0" smtClean="0"/>
              <a:t>Various </a:t>
            </a:r>
            <a:r>
              <a:rPr lang="en-US" dirty="0" err="1" smtClean="0"/>
              <a:t>wifi</a:t>
            </a:r>
            <a:r>
              <a:rPr lang="en-US" dirty="0" smtClean="0"/>
              <a:t> scanners and related tools can be found on many platforms including Android.</a:t>
            </a:r>
          </a:p>
          <a:p>
            <a:pPr lvl="1"/>
            <a:r>
              <a:rPr lang="en-US" dirty="0" smtClean="0"/>
              <a:t>Fake cell phone towers (also called </a:t>
            </a:r>
            <a:r>
              <a:rPr lang="en-US" dirty="0" smtClean="0"/>
              <a:t>ISMI (International mobile subscriber </a:t>
            </a:r>
            <a:r>
              <a:rPr lang="en-US" dirty="0" smtClean="0"/>
              <a:t>identity) catchers or Stingrays) </a:t>
            </a:r>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Attacks and Exploits – Domain 3.4</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58750" y="952094"/>
            <a:ext cx="8824913" cy="32004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Injections - </a:t>
            </a:r>
            <a:r>
              <a:rPr lang="en-US" dirty="0" smtClean="0"/>
              <a:t>injection attack consists of insertion or "injection" of </a:t>
            </a:r>
            <a:r>
              <a:rPr lang="en-US" dirty="0" smtClean="0"/>
              <a:t>additional information via </a:t>
            </a:r>
            <a:r>
              <a:rPr lang="en-US" dirty="0" smtClean="0"/>
              <a:t>the input data from the client to the application.</a:t>
            </a:r>
            <a:endParaRPr lang="en-US" dirty="0" smtClean="0"/>
          </a:p>
          <a:p>
            <a:pPr lvl="1"/>
            <a:r>
              <a:rPr lang="en-US" dirty="0" smtClean="0"/>
              <a:t>SQL  - SQL (Standard Query Language) Injections involve injecting additional SQL statements into client input.</a:t>
            </a:r>
            <a:endParaRPr lang="en-US" dirty="0" smtClean="0"/>
          </a:p>
          <a:p>
            <a:pPr lvl="1"/>
            <a:r>
              <a:rPr lang="en-US" dirty="0" smtClean="0"/>
              <a:t>HTML – HTML (</a:t>
            </a:r>
            <a:r>
              <a:rPr lang="en-US" dirty="0" err="1" smtClean="0"/>
              <a:t>HyperText</a:t>
            </a:r>
            <a:r>
              <a:rPr lang="en-US" dirty="0" smtClean="0"/>
              <a:t> Markup Language) Injections involve injecting additional HTML code, for example in Cross-site scripting attacks.</a:t>
            </a:r>
            <a:endParaRPr lang="en-US" dirty="0" smtClean="0"/>
          </a:p>
          <a:p>
            <a:pPr lvl="1"/>
            <a:r>
              <a:rPr lang="en-US" dirty="0" smtClean="0"/>
              <a:t>Command – Command Injections involve injecting command line options attackers seek to run on the target system.</a:t>
            </a:r>
            <a:endParaRPr lang="en-US" dirty="0" smtClean="0"/>
          </a:p>
          <a:p>
            <a:pPr lvl="1"/>
            <a:r>
              <a:rPr lang="en-US" dirty="0" smtClean="0"/>
              <a:t>Code – Code Injections can involve the injection of various types of code including JavaScript.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SQL Injection demos, manual and with </a:t>
            </a:r>
            <a:r>
              <a:rPr lang="en-US" dirty="0" err="1" smtClean="0"/>
              <a:t>SQLmap</a:t>
            </a:r>
            <a:endParaRPr lang="en-US" dirty="0" smtClean="0"/>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23</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To set up for this demonstration, you must first use the Firefox browser on the Kali Linux VM to visit:</a:t>
            </a:r>
          </a:p>
          <a:p>
            <a:pPr lvl="1"/>
            <a:r>
              <a:rPr lang="en-US" dirty="0" smtClean="0"/>
              <a:t>http://192.168.13.251/dvwa/</a:t>
            </a:r>
          </a:p>
          <a:p>
            <a:pPr lvl="1"/>
            <a:r>
              <a:rPr lang="en-US" dirty="0" smtClean="0"/>
              <a:t>Login with admin/password</a:t>
            </a:r>
          </a:p>
          <a:p>
            <a:pPr lvl="1"/>
            <a:r>
              <a:rPr lang="en-US" dirty="0" smtClean="0"/>
              <a:t>Click on the </a:t>
            </a:r>
            <a:r>
              <a:rPr lang="en-US" b="1" dirty="0" smtClean="0"/>
              <a:t>DVWA Security</a:t>
            </a:r>
            <a:r>
              <a:rPr lang="en-US" dirty="0" smtClean="0"/>
              <a:t>  button (scroll down, it is lower on side menu).</a:t>
            </a:r>
          </a:p>
          <a:p>
            <a:pPr lvl="1"/>
            <a:r>
              <a:rPr lang="en-US" dirty="0" smtClean="0"/>
              <a:t>Change the drop-down menu on this page to </a:t>
            </a:r>
            <a:r>
              <a:rPr lang="en-US" b="1" dirty="0" smtClean="0"/>
              <a:t>low</a:t>
            </a:r>
            <a:r>
              <a:rPr lang="en-US" dirty="0" smtClean="0"/>
              <a:t> from </a:t>
            </a:r>
            <a:r>
              <a:rPr lang="en-US" b="1" dirty="0" smtClean="0"/>
              <a:t>high</a:t>
            </a:r>
            <a:r>
              <a:rPr lang="en-US" dirty="0" smtClean="0"/>
              <a:t> and click Submit.</a:t>
            </a:r>
          </a:p>
          <a:p>
            <a:r>
              <a:rPr lang="en-US" dirty="0" smtClean="0"/>
              <a:t>Now you must capture the PHP Session cookie in one of two ways:</a:t>
            </a:r>
          </a:p>
          <a:p>
            <a:pPr lvl="1"/>
            <a:r>
              <a:rPr lang="en-US" dirty="0" smtClean="0"/>
              <a:t>Launch </a:t>
            </a:r>
            <a:r>
              <a:rPr lang="en-US" dirty="0" err="1" smtClean="0"/>
              <a:t>Wireshark</a:t>
            </a:r>
            <a:r>
              <a:rPr lang="en-US" dirty="0" smtClean="0"/>
              <a:t> on another Workspace to capture packets while Submitting the form on the SQL Injection page.</a:t>
            </a:r>
          </a:p>
          <a:p>
            <a:pPr lvl="1"/>
            <a:r>
              <a:rPr lang="en-US" dirty="0" smtClean="0"/>
              <a:t>Use </a:t>
            </a:r>
            <a:r>
              <a:rPr lang="en-US" dirty="0" err="1" smtClean="0"/>
              <a:t>BurpSuite</a:t>
            </a:r>
            <a:r>
              <a:rPr lang="en-US" dirty="0" smtClean="0"/>
              <a:t> as proxy to capture this information.  Will demo </a:t>
            </a:r>
            <a:r>
              <a:rPr lang="en-US" dirty="0" err="1" smtClean="0"/>
              <a:t>Wireshark</a:t>
            </a:r>
            <a:r>
              <a:rPr lang="en-US" dirty="0" smtClean="0"/>
              <a:t>.</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err="1" smtClean="0"/>
              <a:t>SQLmap</a:t>
            </a:r>
            <a:r>
              <a:rPr lang="en-US" dirty="0" smtClean="0"/>
              <a:t> is a python program found in /</a:t>
            </a:r>
            <a:r>
              <a:rPr lang="en-US" dirty="0" err="1" smtClean="0"/>
              <a:t>usr</a:t>
            </a:r>
            <a:r>
              <a:rPr lang="en-US" dirty="0" smtClean="0"/>
              <a:t>/share/</a:t>
            </a:r>
            <a:r>
              <a:rPr lang="en-US" dirty="0" err="1" smtClean="0"/>
              <a:t>sqlmap</a:t>
            </a:r>
            <a:endParaRPr lang="en-US" dirty="0" smtClean="0"/>
          </a:p>
          <a:p>
            <a:pPr lvl="1"/>
            <a:r>
              <a:rPr lang="en-US" dirty="0" smtClean="0"/>
              <a:t>Open a terminal in a new Workspace</a:t>
            </a:r>
            <a:r>
              <a:rPr lang="en-US" dirty="0"/>
              <a:t> </a:t>
            </a:r>
            <a:r>
              <a:rPr lang="en-US" dirty="0" smtClean="0"/>
              <a:t>and issue the following command</a:t>
            </a:r>
          </a:p>
          <a:p>
            <a:pPr lvl="2"/>
            <a:r>
              <a:rPr lang="en-US" dirty="0" err="1" smtClean="0"/>
              <a:t>cd</a:t>
            </a:r>
            <a:r>
              <a:rPr lang="en-US" dirty="0" smtClean="0"/>
              <a:t> /</a:t>
            </a:r>
            <a:r>
              <a:rPr lang="en-US" dirty="0" err="1" smtClean="0"/>
              <a:t>usr</a:t>
            </a:r>
            <a:r>
              <a:rPr lang="en-US" dirty="0" smtClean="0"/>
              <a:t>/share/</a:t>
            </a:r>
            <a:r>
              <a:rPr lang="en-US" dirty="0" err="1" smtClean="0"/>
              <a:t>sqlmap</a:t>
            </a:r>
            <a:endParaRPr lang="en-US" dirty="0" smtClean="0"/>
          </a:p>
          <a:p>
            <a:r>
              <a:rPr lang="en-US" dirty="0" smtClean="0"/>
              <a:t>The basic usage is as follows:</a:t>
            </a:r>
          </a:p>
          <a:p>
            <a:pPr lvl="1"/>
            <a:r>
              <a:rPr lang="en-US" dirty="0" smtClean="0"/>
              <a:t>python sqlmap.p</a:t>
            </a:r>
            <a:r>
              <a:rPr lang="en-US" dirty="0" smtClean="0"/>
              <a:t>y -</a:t>
            </a:r>
            <a:r>
              <a:rPr lang="en-US" dirty="0" smtClean="0"/>
              <a:t>u </a:t>
            </a:r>
            <a:r>
              <a:rPr lang="en-US" dirty="0" smtClean="0"/>
              <a:t>“http</a:t>
            </a:r>
            <a:r>
              <a:rPr lang="en-US" dirty="0" smtClean="0"/>
              <a:t>://192.168.13.251/dvwa/vulnerabilites/sqli/?id=1&amp;Submit=Submit#” --cookie="PHPSESSID=11odjqs01fbq5mrpk01h2pf5c5; </a:t>
            </a:r>
            <a:r>
              <a:rPr lang="en-US" dirty="0" smtClean="0"/>
              <a:t>security=low“ -options </a:t>
            </a:r>
          </a:p>
          <a:p>
            <a:pPr lvl="2"/>
            <a:r>
              <a:rPr lang="en-US" dirty="0" smtClean="0"/>
              <a:t>--</a:t>
            </a:r>
            <a:r>
              <a:rPr lang="en-US" dirty="0" err="1" smtClean="0"/>
              <a:t>dbs</a:t>
            </a:r>
            <a:r>
              <a:rPr lang="en-US" dirty="0" smtClean="0"/>
              <a:t> finds information about the databases if the URL is vulnerable.</a:t>
            </a:r>
          </a:p>
          <a:p>
            <a:pPr lvl="2"/>
            <a:r>
              <a:rPr lang="en-US" dirty="0" smtClean="0"/>
              <a:t>-b displays banner information helping to confirm back-end database.</a:t>
            </a:r>
          </a:p>
          <a:p>
            <a:pPr lvl="2"/>
            <a:r>
              <a:rPr lang="en-US" dirty="0" smtClean="0"/>
              <a:t>-f fingerprints the database and underlying system.</a:t>
            </a:r>
          </a:p>
          <a:p>
            <a:pPr lvl="1"/>
            <a:r>
              <a:rPr lang="en-US" dirty="0" smtClean="0"/>
              <a:t>NOTE: Your cookie value will be different!</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25</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To manually exploit the SQL Injection</a:t>
            </a:r>
          </a:p>
          <a:p>
            <a:pPr lvl="1"/>
            <a:r>
              <a:rPr lang="en-US" dirty="0" smtClean="0"/>
              <a:t>Visit: </a:t>
            </a:r>
            <a:r>
              <a:rPr lang="en-US" dirty="0" smtClean="0"/>
              <a:t>http://</a:t>
            </a:r>
            <a:r>
              <a:rPr lang="en-US" dirty="0" smtClean="0"/>
              <a:t>192.168.13.251/dvwa/vulnerabilites/sqli</a:t>
            </a:r>
          </a:p>
          <a:p>
            <a:pPr lvl="1"/>
            <a:r>
              <a:rPr lang="en-US" dirty="0" smtClean="0"/>
              <a:t>Enter the number 3 in the form and click Submit.  Should return Hack Me.</a:t>
            </a:r>
          </a:p>
          <a:p>
            <a:pPr lvl="1"/>
            <a:r>
              <a:rPr lang="en-US" dirty="0" smtClean="0"/>
              <a:t>In the browser’s URL bar, carefully replace just the number 3 after ID= with:</a:t>
            </a:r>
          </a:p>
          <a:p>
            <a:pPr lvl="2"/>
            <a:r>
              <a:rPr lang="en-US" dirty="0" smtClean="0"/>
              <a:t>%25'+OR+'0'%</a:t>
            </a:r>
            <a:r>
              <a:rPr lang="en-US" dirty="0" smtClean="0"/>
              <a:t>3D'0</a:t>
            </a:r>
          </a:p>
          <a:p>
            <a:pPr lvl="1"/>
            <a:r>
              <a:rPr lang="en-US" dirty="0" smtClean="0"/>
              <a:t>Then hit Enter</a:t>
            </a:r>
            <a:endParaRPr lang="en-US" dirty="0" smtClean="0"/>
          </a:p>
          <a:p>
            <a:r>
              <a:rPr lang="en-US" dirty="0" smtClean="0"/>
              <a:t>We have successfully inject SQL to make their SQL statement of:</a:t>
            </a:r>
          </a:p>
          <a:p>
            <a:pPr lvl="1"/>
            <a:r>
              <a:rPr lang="en-US" dirty="0" smtClean="0"/>
              <a:t>SQL SELECT * FROM USERS WHERE </a:t>
            </a:r>
            <a:r>
              <a:rPr lang="en-US" dirty="0" smtClean="0"/>
              <a:t>ID=3</a:t>
            </a:r>
            <a:endParaRPr lang="en-US" dirty="0" smtClean="0"/>
          </a:p>
          <a:p>
            <a:r>
              <a:rPr lang="en-US" dirty="0" smtClean="0"/>
              <a:t>into something like</a:t>
            </a:r>
            <a:r>
              <a:rPr lang="en-US" dirty="0" smtClean="0"/>
              <a:t>:</a:t>
            </a:r>
            <a:endParaRPr lang="en-US" dirty="0" smtClean="0"/>
          </a:p>
          <a:p>
            <a:pPr lvl="1"/>
            <a:r>
              <a:rPr lang="en-US" dirty="0" smtClean="0"/>
              <a:t>SQL SELECT * FROM USERS WHERE ID=% OR 0=0</a:t>
            </a:r>
            <a:endParaRPr lang="en-US" dirty="0" smtClean="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26</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To use </a:t>
            </a:r>
            <a:r>
              <a:rPr lang="en-US" dirty="0" err="1" smtClean="0"/>
              <a:t>SQLmap</a:t>
            </a:r>
            <a:r>
              <a:rPr lang="en-US" dirty="0" smtClean="0"/>
              <a:t> to exploit this database vulnerability we build on our base:</a:t>
            </a:r>
          </a:p>
          <a:p>
            <a:pPr lvl="1"/>
            <a:r>
              <a:rPr lang="en-US" dirty="0" smtClean="0"/>
              <a:t>python sqlmap.py -u “http://192.168.13.251/dvwa/vulnerabilites/sqli/?id=1&amp;Submit=Submit#” --cookie="PHPSESSID=11odjqs01fbq5mrpk01h2pf5c5; security=low</a:t>
            </a:r>
            <a:r>
              <a:rPr lang="en-US" dirty="0" smtClean="0"/>
              <a:t>“</a:t>
            </a:r>
          </a:p>
          <a:p>
            <a:r>
              <a:rPr lang="en-US" dirty="0" smtClean="0"/>
              <a:t>And add different parameter/option sets such as:</a:t>
            </a:r>
          </a:p>
          <a:p>
            <a:endParaRPr lang="en-US" dirty="0" smtClean="0"/>
          </a:p>
          <a:p>
            <a:pPr lvl="1"/>
            <a:r>
              <a:rPr lang="en-US" dirty="0" smtClean="0"/>
              <a:t>--current-user --is-</a:t>
            </a:r>
            <a:r>
              <a:rPr lang="en-US" dirty="0" err="1" smtClean="0"/>
              <a:t>dba</a:t>
            </a:r>
            <a:r>
              <a:rPr lang="en-US" dirty="0" smtClean="0"/>
              <a:t> --current-db </a:t>
            </a:r>
            <a:r>
              <a:rPr lang="en-US" dirty="0" smtClean="0"/>
              <a:t>--hostname</a:t>
            </a:r>
          </a:p>
          <a:p>
            <a:pPr lvl="1"/>
            <a:r>
              <a:rPr lang="en-US" dirty="0" smtClean="0"/>
              <a:t>--users --passwords --privileges </a:t>
            </a:r>
            <a:r>
              <a:rPr lang="en-US" dirty="0" smtClean="0"/>
              <a:t>–roles</a:t>
            </a:r>
          </a:p>
          <a:p>
            <a:pPr lvl="1"/>
            <a:endParaRPr lang="en-US" dirty="0" smtClean="0"/>
          </a:p>
          <a:p>
            <a:pPr lvl="1"/>
            <a:r>
              <a:rPr lang="en-US" dirty="0" smtClean="0"/>
              <a:t>NOTE: Your cookie value will be different!</a:t>
            </a:r>
          </a:p>
          <a:p>
            <a:pPr lvl="1"/>
            <a:endParaRPr lang="en-US" dirty="0" smtClean="0"/>
          </a:p>
          <a:p>
            <a:endParaRPr lang="en-US" dirty="0" smtClean="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27</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Authentication</a:t>
            </a:r>
          </a:p>
          <a:p>
            <a:pPr lvl="1"/>
            <a:r>
              <a:rPr lang="en-US" dirty="0" smtClean="0"/>
              <a:t>Credential brute </a:t>
            </a:r>
            <a:r>
              <a:rPr lang="en-US" dirty="0" smtClean="0"/>
              <a:t>forcing – think Hydra!  (or offline cracking).</a:t>
            </a:r>
            <a:endParaRPr lang="en-US" dirty="0" smtClean="0"/>
          </a:p>
          <a:p>
            <a:pPr lvl="1"/>
            <a:r>
              <a:rPr lang="en-US" dirty="0" smtClean="0"/>
              <a:t>Session </a:t>
            </a:r>
            <a:r>
              <a:rPr lang="en-US" dirty="0" smtClean="0"/>
              <a:t>hijacking - </a:t>
            </a:r>
            <a:r>
              <a:rPr lang="en-US" dirty="0" smtClean="0"/>
              <a:t>attacks consist </a:t>
            </a:r>
            <a:r>
              <a:rPr lang="en-US" dirty="0" smtClean="0"/>
              <a:t>of the exploitation of the web session control mechanism, which is normally managed </a:t>
            </a:r>
            <a:r>
              <a:rPr lang="en-US" dirty="0" smtClean="0"/>
              <a:t>using </a:t>
            </a:r>
            <a:r>
              <a:rPr lang="en-US" dirty="0" smtClean="0"/>
              <a:t>a session token.</a:t>
            </a:r>
            <a:endParaRPr lang="en-US" dirty="0" smtClean="0"/>
          </a:p>
          <a:p>
            <a:pPr lvl="1"/>
            <a:r>
              <a:rPr lang="en-US" dirty="0" smtClean="0"/>
              <a:t>Redirect - </a:t>
            </a:r>
            <a:r>
              <a:rPr lang="en-US" dirty="0" smtClean="0"/>
              <a:t>is a kind of vulnerability that redirects you to another </a:t>
            </a:r>
            <a:r>
              <a:rPr lang="en-US" dirty="0" smtClean="0"/>
              <a:t>page than the intended website, </a:t>
            </a:r>
            <a:r>
              <a:rPr lang="en-US" dirty="0" smtClean="0"/>
              <a:t>usually integrated with a phishing attack. </a:t>
            </a:r>
            <a:endParaRPr lang="en-US" dirty="0" smtClean="0"/>
          </a:p>
          <a:p>
            <a:pPr lvl="1"/>
            <a:r>
              <a:rPr lang="en-US" dirty="0" smtClean="0"/>
              <a:t>Default </a:t>
            </a:r>
            <a:r>
              <a:rPr lang="en-US" dirty="0" smtClean="0"/>
              <a:t>credentials – Sadly too many leave these in place…</a:t>
            </a:r>
            <a:endParaRPr lang="en-US" dirty="0" smtClean="0"/>
          </a:p>
          <a:p>
            <a:pPr lvl="1"/>
            <a:r>
              <a:rPr lang="en-US" dirty="0" smtClean="0"/>
              <a:t>Weak </a:t>
            </a:r>
            <a:r>
              <a:rPr lang="en-US" dirty="0" smtClean="0"/>
              <a:t>credentials – think Hydra! </a:t>
            </a:r>
            <a:r>
              <a:rPr lang="en-US" dirty="0" smtClean="0">
                <a:sym typeface="Wingdings" pitchFamily="2" charset="2"/>
              </a:rPr>
              <a:t></a:t>
            </a:r>
            <a:r>
              <a:rPr lang="en-US" dirty="0" smtClean="0"/>
              <a:t> (or offline cracking</a:t>
            </a:r>
            <a:r>
              <a:rPr lang="en-US" dirty="0" smtClean="0"/>
              <a:t>).</a:t>
            </a:r>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Authentication</a:t>
            </a:r>
          </a:p>
          <a:p>
            <a:pPr lvl="1"/>
            <a:r>
              <a:rPr lang="en-US" dirty="0" smtClean="0"/>
              <a:t>Kerberos exploits – Golden tickets are </a:t>
            </a:r>
            <a:r>
              <a:rPr lang="en-US" dirty="0" smtClean="0"/>
              <a:t>forged Kerberos </a:t>
            </a:r>
            <a:r>
              <a:rPr lang="en-US" dirty="0" smtClean="0"/>
              <a:t>Ticket-Granting Tickets </a:t>
            </a:r>
            <a:r>
              <a:rPr lang="en-US" dirty="0" smtClean="0"/>
              <a:t>(TGT</a:t>
            </a:r>
            <a:r>
              <a:rPr lang="en-US" dirty="0" smtClean="0"/>
              <a:t>) and a </a:t>
            </a:r>
            <a:r>
              <a:rPr lang="en-US" dirty="0" smtClean="0"/>
              <a:t>Silver </a:t>
            </a:r>
            <a:r>
              <a:rPr lang="en-US" dirty="0" smtClean="0"/>
              <a:t>tickets are </a:t>
            </a:r>
            <a:r>
              <a:rPr lang="en-US" dirty="0" smtClean="0"/>
              <a:t>forged Kerberos Ticket Granting Service (TGS) tickets, also called service tickets</a:t>
            </a:r>
            <a:r>
              <a:rPr lang="en-US" dirty="0" smtClean="0"/>
              <a:t>.  </a:t>
            </a:r>
            <a:r>
              <a:rPr lang="en-US" dirty="0" smtClean="0"/>
              <a:t>Golden tickets </a:t>
            </a:r>
            <a:r>
              <a:rPr lang="en-US" dirty="0" smtClean="0"/>
              <a:t>allow for gaining </a:t>
            </a:r>
            <a:r>
              <a:rPr lang="en-US" dirty="0" smtClean="0"/>
              <a:t>access to any Kerberos </a:t>
            </a:r>
            <a:r>
              <a:rPr lang="en-US" dirty="0" smtClean="0"/>
              <a:t>service, while Silver tickets are limited to targeted service.</a:t>
            </a:r>
            <a:endParaRPr lang="en-US" dirty="0" smtClean="0"/>
          </a:p>
          <a:p>
            <a:r>
              <a:rPr lang="en-US" dirty="0" smtClean="0"/>
              <a:t>Authorization</a:t>
            </a:r>
            <a:endParaRPr lang="en-US" dirty="0" smtClean="0"/>
          </a:p>
          <a:p>
            <a:pPr lvl="1"/>
            <a:r>
              <a:rPr lang="en-US" dirty="0" smtClean="0"/>
              <a:t>Parameter </a:t>
            </a:r>
            <a:r>
              <a:rPr lang="en-US" dirty="0" smtClean="0"/>
              <a:t>pollution - </a:t>
            </a:r>
            <a:r>
              <a:rPr lang="en-US" dirty="0" smtClean="0"/>
              <a:t>pollutes </a:t>
            </a:r>
            <a:r>
              <a:rPr lang="en-US" dirty="0" smtClean="0"/>
              <a:t>the HTTP parameters of a web application to perform a malicious </a:t>
            </a:r>
            <a:r>
              <a:rPr lang="en-US" dirty="0" smtClean="0"/>
              <a:t>attack.</a:t>
            </a:r>
            <a:endParaRPr lang="en-US" dirty="0" smtClean="0"/>
          </a:p>
          <a:p>
            <a:pPr lvl="1"/>
            <a:r>
              <a:rPr lang="en-US" dirty="0" smtClean="0"/>
              <a:t>Insecure direct object </a:t>
            </a:r>
            <a:r>
              <a:rPr lang="en-US" dirty="0" smtClean="0"/>
              <a:t>reference - </a:t>
            </a:r>
            <a:r>
              <a:rPr lang="en-US" dirty="0" smtClean="0"/>
              <a:t>occur when an application provides direct access to objects based on user-supplied input. As a </a:t>
            </a:r>
            <a:r>
              <a:rPr lang="en-US" dirty="0" smtClean="0"/>
              <a:t>result, attackers </a:t>
            </a:r>
            <a:r>
              <a:rPr lang="en-US" dirty="0" smtClean="0"/>
              <a:t>can bypass authorization and access resources </a:t>
            </a:r>
            <a:r>
              <a:rPr lang="en-US" dirty="0" smtClean="0"/>
              <a:t>directly</a:t>
            </a:r>
            <a:r>
              <a:rPr lang="en-US" dirty="0" smtClean="0"/>
              <a:t>, </a:t>
            </a:r>
            <a:r>
              <a:rPr lang="en-US" dirty="0" smtClean="0"/>
              <a:t>such as </a:t>
            </a:r>
            <a:r>
              <a:rPr lang="en-US" dirty="0" smtClean="0"/>
              <a:t>database </a:t>
            </a:r>
            <a:r>
              <a:rPr lang="en-US" dirty="0" smtClean="0"/>
              <a:t>records.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 xmlns:a16="http://schemas.microsoft.com/office/drawing/2014/main"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 xmlns:a16="http://schemas.microsoft.com/office/drawing/2014/main"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 xmlns:a16="http://schemas.microsoft.com/office/drawing/2014/main"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 xmlns:a16="http://schemas.microsoft.com/office/drawing/2014/main"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 xmlns:a16="http://schemas.microsoft.com/office/drawing/2014/main"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 xmlns:a16="http://schemas.microsoft.com/office/drawing/2014/main"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 xmlns:a16="http://schemas.microsoft.com/office/drawing/2014/main"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 xmlns:a16="http://schemas.microsoft.com/office/drawing/2014/main"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 xmlns:a16="http://schemas.microsoft.com/office/drawing/2014/main"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 xmlns:p14="http://schemas.microsoft.com/office/powerpoint/2010/main"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Cross-site scripting (XSS</a:t>
            </a:r>
            <a:r>
              <a:rPr lang="en-US" dirty="0" smtClean="0"/>
              <a:t>) – is</a:t>
            </a:r>
            <a:r>
              <a:rPr lang="en-US" dirty="0" smtClean="0"/>
              <a:t> </a:t>
            </a:r>
            <a:r>
              <a:rPr lang="en-US" dirty="0" smtClean="0"/>
              <a:t>a type of injection, in which malicious scripts are injected into otherwise benign and trusted web sites. XSS attacks occur when an attacker uses a web application to send malicious code, </a:t>
            </a:r>
            <a:r>
              <a:rPr lang="en-US" dirty="0" smtClean="0"/>
              <a:t>usually </a:t>
            </a:r>
            <a:r>
              <a:rPr lang="en-US" dirty="0" smtClean="0"/>
              <a:t>in the form of a </a:t>
            </a:r>
            <a:r>
              <a:rPr lang="en-US" dirty="0" smtClean="0"/>
              <a:t>client-side </a:t>
            </a:r>
            <a:r>
              <a:rPr lang="en-US" dirty="0" smtClean="0"/>
              <a:t>script, to a different end user</a:t>
            </a:r>
            <a:r>
              <a:rPr lang="en-US" dirty="0" smtClean="0"/>
              <a:t>.</a:t>
            </a:r>
            <a:endParaRPr lang="en-US" dirty="0" smtClean="0"/>
          </a:p>
          <a:p>
            <a:pPr lvl="1"/>
            <a:r>
              <a:rPr lang="en-US" dirty="0" smtClean="0"/>
              <a:t>Stored/persistent - </a:t>
            </a:r>
            <a:r>
              <a:rPr lang="en-US" dirty="0" smtClean="0"/>
              <a:t>data provided by the attacker is saved by the </a:t>
            </a:r>
            <a:r>
              <a:rPr lang="en-US" dirty="0" smtClean="0"/>
              <a:t>server</a:t>
            </a:r>
            <a:r>
              <a:rPr lang="en-US" dirty="0" smtClean="0"/>
              <a:t>.</a:t>
            </a:r>
            <a:endParaRPr lang="en-US" dirty="0" smtClean="0"/>
          </a:p>
          <a:p>
            <a:pPr lvl="1"/>
            <a:r>
              <a:rPr lang="en-US" dirty="0" smtClean="0"/>
              <a:t>Reflected - </a:t>
            </a:r>
            <a:r>
              <a:rPr lang="en-US" dirty="0" smtClean="0"/>
              <a:t>also known as non-persistent </a:t>
            </a:r>
            <a:r>
              <a:rPr lang="en-US" dirty="0" smtClean="0"/>
              <a:t>attacks.</a:t>
            </a:r>
            <a:endParaRPr lang="en-US" dirty="0" smtClean="0"/>
          </a:p>
          <a:p>
            <a:pPr lvl="1"/>
            <a:r>
              <a:rPr lang="en-US" dirty="0" smtClean="0"/>
              <a:t>DOM – Vulnerability is in the DOM (Document Object Model) not HTML.</a:t>
            </a:r>
            <a:endParaRPr lang="en-US" dirty="0" smtClean="0"/>
          </a:p>
          <a:p>
            <a:r>
              <a:rPr lang="en-US" dirty="0" smtClean="0"/>
              <a:t>Cross-site request forgery (CSRF/XSRF</a:t>
            </a:r>
            <a:r>
              <a:rPr lang="en-US" dirty="0" smtClean="0"/>
              <a:t>) </a:t>
            </a:r>
            <a:r>
              <a:rPr lang="en-US" dirty="0" smtClean="0"/>
              <a:t>- is a type of malicious exploit of a website where unauthorized commands are transmitted from a user that the web application trusts</a:t>
            </a:r>
            <a:r>
              <a:rPr lang="en-US" dirty="0" smtClean="0"/>
              <a:t>.</a:t>
            </a:r>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err="1" smtClean="0"/>
              <a:t>Clickjacking</a:t>
            </a:r>
            <a:r>
              <a:rPr lang="en-US" dirty="0" smtClean="0"/>
              <a:t> </a:t>
            </a:r>
            <a:r>
              <a:rPr lang="en-US" dirty="0" smtClean="0"/>
              <a:t>- is when an attacker uses multiple transparent or opaque layers to trick a user into clicking on a button or link on another page when they were intending to click on </a:t>
            </a:r>
            <a:r>
              <a:rPr lang="en-US" dirty="0" smtClean="0"/>
              <a:t>the </a:t>
            </a:r>
            <a:r>
              <a:rPr lang="en-US" dirty="0" smtClean="0"/>
              <a:t>top level page.</a:t>
            </a:r>
            <a:endParaRPr lang="en-US" dirty="0" smtClean="0"/>
          </a:p>
          <a:p>
            <a:r>
              <a:rPr lang="en-US" dirty="0" smtClean="0"/>
              <a:t>Security </a:t>
            </a:r>
            <a:r>
              <a:rPr lang="en-US" dirty="0" err="1" smtClean="0"/>
              <a:t>misconfiguration</a:t>
            </a:r>
            <a:endParaRPr lang="en-US" dirty="0" smtClean="0"/>
          </a:p>
          <a:p>
            <a:pPr lvl="1"/>
            <a:r>
              <a:rPr lang="en-US" dirty="0" smtClean="0"/>
              <a:t>Directory </a:t>
            </a:r>
            <a:r>
              <a:rPr lang="en-US" dirty="0" smtClean="0"/>
              <a:t>traversal - </a:t>
            </a:r>
            <a:r>
              <a:rPr lang="en-US" dirty="0" smtClean="0"/>
              <a:t>attack which allows attackers to access restricted directories and execute commands outside of the web server's root directory.</a:t>
            </a:r>
            <a:endParaRPr lang="en-US" dirty="0" smtClean="0"/>
          </a:p>
          <a:p>
            <a:pPr lvl="1"/>
            <a:r>
              <a:rPr lang="en-US" dirty="0" smtClean="0"/>
              <a:t>Cookie </a:t>
            </a:r>
            <a:r>
              <a:rPr lang="en-US" dirty="0" smtClean="0"/>
              <a:t>manipulation – </a:t>
            </a:r>
            <a:r>
              <a:rPr lang="en-US" dirty="0" smtClean="0"/>
              <a:t>DOM (Document Object Model)-based </a:t>
            </a:r>
            <a:r>
              <a:rPr lang="en-US" dirty="0" smtClean="0"/>
              <a:t>cookie manipulation arises when a script writes controllable data into the value of a cookie.</a:t>
            </a:r>
            <a:endParaRPr lang="en-US" dirty="0" smtClean="0"/>
          </a:p>
          <a:p>
            <a:r>
              <a:rPr lang="en-US" dirty="0" smtClean="0"/>
              <a:t>File </a:t>
            </a:r>
            <a:r>
              <a:rPr lang="en-US" dirty="0" smtClean="0"/>
              <a:t>inclusion – Both Local and Remote possibilities.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File and command injection demos</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32</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To set up for this demonstration, you must first use the Firefox browser on the Kali Linux VM to visit:</a:t>
            </a:r>
          </a:p>
          <a:p>
            <a:pPr lvl="1"/>
            <a:r>
              <a:rPr lang="en-US" dirty="0" smtClean="0"/>
              <a:t>http://192.168.13.251/dvwa/</a:t>
            </a:r>
          </a:p>
          <a:p>
            <a:pPr lvl="1"/>
            <a:r>
              <a:rPr lang="en-US" dirty="0" smtClean="0"/>
              <a:t>Login with admin/password</a:t>
            </a:r>
          </a:p>
          <a:p>
            <a:pPr lvl="1"/>
            <a:r>
              <a:rPr lang="en-US" dirty="0" smtClean="0"/>
              <a:t>Click on the </a:t>
            </a:r>
            <a:r>
              <a:rPr lang="en-US" b="1" dirty="0" smtClean="0"/>
              <a:t>DVWA Security</a:t>
            </a:r>
            <a:r>
              <a:rPr lang="en-US" dirty="0" smtClean="0"/>
              <a:t>  button (scroll down, it is lower on side menu).</a:t>
            </a:r>
          </a:p>
          <a:p>
            <a:pPr lvl="1"/>
            <a:r>
              <a:rPr lang="en-US" dirty="0" smtClean="0"/>
              <a:t>Change the drop-down menu on this page to </a:t>
            </a:r>
            <a:r>
              <a:rPr lang="en-US" b="1" dirty="0" smtClean="0"/>
              <a:t>low</a:t>
            </a:r>
            <a:r>
              <a:rPr lang="en-US" dirty="0" smtClean="0"/>
              <a:t> from </a:t>
            </a:r>
            <a:r>
              <a:rPr lang="en-US" b="1" dirty="0" smtClean="0"/>
              <a:t>high</a:t>
            </a:r>
            <a:r>
              <a:rPr lang="en-US" dirty="0" smtClean="0"/>
              <a:t> and click Submit.</a:t>
            </a:r>
          </a:p>
          <a:p>
            <a:r>
              <a:rPr lang="en-US" dirty="0" smtClean="0"/>
              <a:t>Then choose </a:t>
            </a:r>
            <a:r>
              <a:rPr lang="en-US" b="1" dirty="0" smtClean="0"/>
              <a:t>Upload</a:t>
            </a:r>
            <a:r>
              <a:rPr lang="en-US" dirty="0" smtClean="0"/>
              <a:t> on the DVWA side menu.</a:t>
            </a:r>
          </a:p>
          <a:p>
            <a:pPr lvl="1"/>
            <a:r>
              <a:rPr lang="en-US" dirty="0" smtClean="0"/>
              <a:t>Using this form, upload </a:t>
            </a:r>
            <a:r>
              <a:rPr lang="en-US" dirty="0" err="1" smtClean="0"/>
              <a:t>nc</a:t>
            </a:r>
            <a:r>
              <a:rPr lang="en-US" dirty="0" smtClean="0"/>
              <a:t> from /bin</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If you login to the Metasploitable2 VM using </a:t>
            </a:r>
            <a:r>
              <a:rPr lang="en-US" dirty="0" err="1" smtClean="0"/>
              <a:t>msfadmin</a:t>
            </a:r>
            <a:r>
              <a:rPr lang="en-US" dirty="0" smtClean="0"/>
              <a:t>/</a:t>
            </a:r>
            <a:r>
              <a:rPr lang="en-US" dirty="0" err="1" smtClean="0"/>
              <a:t>msfadmin</a:t>
            </a:r>
            <a:r>
              <a:rPr lang="en-US" dirty="0" smtClean="0"/>
              <a:t>, then issue the following command:</a:t>
            </a:r>
          </a:p>
          <a:p>
            <a:pPr lvl="1"/>
            <a:r>
              <a:rPr lang="en-US" dirty="0" err="1" smtClean="0"/>
              <a:t>ls</a:t>
            </a:r>
            <a:r>
              <a:rPr lang="en-US" dirty="0" smtClean="0"/>
              <a:t> -l /</a:t>
            </a:r>
            <a:r>
              <a:rPr lang="en-US" dirty="0" err="1" smtClean="0"/>
              <a:t>var</a:t>
            </a:r>
            <a:r>
              <a:rPr lang="en-US" dirty="0" smtClean="0"/>
              <a:t>/www/</a:t>
            </a:r>
            <a:r>
              <a:rPr lang="en-US" dirty="0" err="1" smtClean="0"/>
              <a:t>dvwa</a:t>
            </a:r>
            <a:r>
              <a:rPr lang="en-US" dirty="0" smtClean="0"/>
              <a:t>/</a:t>
            </a:r>
            <a:r>
              <a:rPr lang="en-US" dirty="0" err="1" smtClean="0"/>
              <a:t>hackable</a:t>
            </a:r>
            <a:r>
              <a:rPr lang="en-US" dirty="0" smtClean="0"/>
              <a:t>/uploads</a:t>
            </a:r>
          </a:p>
          <a:p>
            <a:r>
              <a:rPr lang="en-US" dirty="0" smtClean="0"/>
              <a:t>You will see the file was successfully uploaded, but has the wrong permissions and is not executable.</a:t>
            </a:r>
          </a:p>
          <a:p>
            <a:pPr lvl="1"/>
            <a:r>
              <a:rPr lang="en-US" dirty="0" err="1" smtClean="0"/>
              <a:t>rw</a:t>
            </a:r>
            <a:r>
              <a:rPr lang="en-US" dirty="0" smtClean="0"/>
              <a:t>------- </a:t>
            </a:r>
            <a:r>
              <a:rPr lang="en-US" dirty="0" err="1" smtClean="0"/>
              <a:t>nc</a:t>
            </a:r>
            <a:endParaRPr lang="en-US" dirty="0" smtClean="0"/>
          </a:p>
          <a:p>
            <a:r>
              <a:rPr lang="en-US" dirty="0" smtClean="0"/>
              <a:t>Now visit the </a:t>
            </a:r>
            <a:r>
              <a:rPr lang="en-US" b="1" dirty="0" smtClean="0"/>
              <a:t>Command Execution </a:t>
            </a:r>
            <a:r>
              <a:rPr lang="en-US" dirty="0" smtClean="0"/>
              <a:t>page. This page provides a ping command that is vulnerable to command injection.  Enter:</a:t>
            </a:r>
          </a:p>
          <a:p>
            <a:pPr lvl="1"/>
            <a:r>
              <a:rPr lang="en-US" dirty="0" smtClean="0"/>
              <a:t>192.168.13.13;chmod 755 /</a:t>
            </a:r>
            <a:r>
              <a:rPr lang="en-US" dirty="0" err="1" smtClean="0"/>
              <a:t>var</a:t>
            </a:r>
            <a:r>
              <a:rPr lang="en-US" dirty="0" smtClean="0"/>
              <a:t>/www/</a:t>
            </a:r>
            <a:r>
              <a:rPr lang="en-US" dirty="0" err="1" smtClean="0"/>
              <a:t>dvwa</a:t>
            </a:r>
            <a:r>
              <a:rPr lang="en-US" dirty="0" smtClean="0"/>
              <a:t>/</a:t>
            </a:r>
            <a:r>
              <a:rPr lang="en-US" dirty="0" err="1" smtClean="0"/>
              <a:t>hackable</a:t>
            </a:r>
            <a:r>
              <a:rPr lang="en-US" dirty="0" smtClean="0"/>
              <a:t>/uploads/</a:t>
            </a:r>
            <a:r>
              <a:rPr lang="en-US" dirty="0" err="1" smtClean="0"/>
              <a:t>nc</a:t>
            </a:r>
            <a:endParaRPr lang="en-US" dirty="0" smtClean="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Have any ideas for how we might use that </a:t>
            </a:r>
            <a:r>
              <a:rPr lang="en-US" sz="2400" dirty="0" err="1" smtClean="0"/>
              <a:t>nc</a:t>
            </a:r>
            <a:r>
              <a:rPr lang="en-US" sz="2400" dirty="0" smtClean="0"/>
              <a:t> (</a:t>
            </a:r>
            <a:r>
              <a:rPr lang="en-US" sz="2400" dirty="0" err="1" smtClean="0"/>
              <a:t>netcat</a:t>
            </a:r>
            <a:r>
              <a:rPr lang="en-US" sz="2400" dirty="0" smtClean="0"/>
              <a:t>) we uploaded?</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Unsecure code practices</a:t>
            </a:r>
          </a:p>
          <a:p>
            <a:pPr lvl="1"/>
            <a:r>
              <a:rPr lang="en-US" dirty="0" smtClean="0"/>
              <a:t>Comments in source </a:t>
            </a:r>
            <a:r>
              <a:rPr lang="en-US" dirty="0" smtClean="0"/>
              <a:t>code – While developers are commonly taught to comment their code for maintainability, sometimes this can provide too much information, potentially useful to an attacker.</a:t>
            </a:r>
            <a:endParaRPr lang="en-US" dirty="0" smtClean="0"/>
          </a:p>
          <a:p>
            <a:pPr lvl="1"/>
            <a:r>
              <a:rPr lang="en-US" dirty="0" smtClean="0"/>
              <a:t>Lack of error handling</a:t>
            </a:r>
          </a:p>
          <a:p>
            <a:pPr>
              <a:buNone/>
            </a:pP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pic>
        <p:nvPicPr>
          <p:cNvPr id="2050" name="Picture 2"/>
          <p:cNvPicPr>
            <a:picLocks noChangeAspect="1" noChangeArrowheads="1"/>
          </p:cNvPicPr>
          <p:nvPr/>
        </p:nvPicPr>
        <p:blipFill>
          <a:blip r:embed="rId2"/>
          <a:srcRect/>
          <a:stretch>
            <a:fillRect/>
          </a:stretch>
        </p:blipFill>
        <p:spPr bwMode="auto">
          <a:xfrm>
            <a:off x="1448813" y="2814638"/>
            <a:ext cx="6343650" cy="1952625"/>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Unsecure code practices</a:t>
            </a:r>
          </a:p>
          <a:p>
            <a:pPr lvl="1"/>
            <a:r>
              <a:rPr lang="en-US" dirty="0" smtClean="0"/>
              <a:t>Overly </a:t>
            </a:r>
            <a:r>
              <a:rPr lang="en-US" dirty="0" smtClean="0"/>
              <a:t>verbose error </a:t>
            </a:r>
            <a:r>
              <a:rPr lang="en-US" dirty="0" smtClean="0"/>
              <a:t>handling – This can be within the application itself or can be due to </a:t>
            </a:r>
            <a:r>
              <a:rPr lang="en-US" dirty="0" err="1" smtClean="0"/>
              <a:t>misconfiguration</a:t>
            </a:r>
            <a:r>
              <a:rPr lang="en-US" dirty="0" smtClean="0"/>
              <a:t> of the environment, for example PHP configured in full debug mode.</a:t>
            </a:r>
            <a:endParaRPr lang="en-US" dirty="0" smtClean="0"/>
          </a:p>
          <a:p>
            <a:pPr lvl="1"/>
            <a:r>
              <a:rPr lang="en-US" dirty="0" smtClean="0"/>
              <a:t>Hard-coded </a:t>
            </a:r>
            <a:r>
              <a:rPr lang="en-US" dirty="0" smtClean="0"/>
              <a:t>credentials – While actually fairly common, this can present a problem if these are accessed by an attacker.  For example, if the source code of a website can be accessed via some exploit and this source code contains the login information fo</a:t>
            </a:r>
            <a:r>
              <a:rPr lang="en-US" dirty="0" smtClean="0"/>
              <a:t>r the database user the applications is using (think PHP based websites like </a:t>
            </a:r>
            <a:r>
              <a:rPr lang="en-US" dirty="0" err="1" smtClean="0"/>
              <a:t>WordPress</a:t>
            </a:r>
            <a:r>
              <a:rPr lang="en-US" dirty="0" smtClean="0"/>
              <a:t> sites among others), then an attacker might be able to use this information to directly access the database thus bypassing any security within the application itself.</a:t>
            </a:r>
            <a:endParaRPr lang="en-US" dirty="0" smtClean="0"/>
          </a:p>
          <a:p>
            <a:pPr>
              <a:buNone/>
            </a:pP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Attacks and Exploits – Domain 3.4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Unsecure code practices</a:t>
            </a:r>
          </a:p>
          <a:p>
            <a:pPr lvl="1"/>
            <a:r>
              <a:rPr lang="en-US" dirty="0" smtClean="0"/>
              <a:t>Race </a:t>
            </a:r>
            <a:r>
              <a:rPr lang="en-US" dirty="0" smtClean="0"/>
              <a:t>conditions - </a:t>
            </a:r>
            <a:r>
              <a:rPr lang="en-US" dirty="0" smtClean="0"/>
              <a:t>is the behavior of an electronics, software, or other system where the output is dependent on the sequence or timing of other uncontrollable events</a:t>
            </a:r>
            <a:r>
              <a:rPr lang="en-US" dirty="0" smtClean="0"/>
              <a:t>.  This can cause a ‘bug’ or potentially a </a:t>
            </a:r>
            <a:r>
              <a:rPr lang="en-US" dirty="0" err="1" smtClean="0"/>
              <a:t>DoS</a:t>
            </a:r>
            <a:r>
              <a:rPr lang="en-US" dirty="0" smtClean="0"/>
              <a:t> attack.</a:t>
            </a:r>
            <a:endParaRPr lang="en-US" dirty="0" smtClean="0"/>
          </a:p>
          <a:p>
            <a:pPr lvl="1"/>
            <a:r>
              <a:rPr lang="en-US" dirty="0" smtClean="0"/>
              <a:t>Unauthorized use of functions/unprotected </a:t>
            </a:r>
            <a:r>
              <a:rPr lang="en-US" dirty="0" smtClean="0"/>
              <a:t>APIs (Application Programming Interface)</a:t>
            </a:r>
            <a:endParaRPr lang="en-US" dirty="0" smtClean="0"/>
          </a:p>
          <a:p>
            <a:pPr lvl="1"/>
            <a:r>
              <a:rPr lang="en-US" dirty="0" smtClean="0"/>
              <a:t>Hidden </a:t>
            </a:r>
            <a:r>
              <a:rPr lang="en-US" dirty="0" smtClean="0"/>
              <a:t>elements – example could be as simple as &lt;INPUT TYPE=HIDDEN&gt; field.</a:t>
            </a:r>
            <a:endParaRPr lang="en-US" dirty="0" smtClean="0"/>
          </a:p>
          <a:p>
            <a:pPr lvl="2"/>
            <a:r>
              <a:rPr lang="en-US" dirty="0" smtClean="0"/>
              <a:t>Sensitive information in the DOM</a:t>
            </a:r>
          </a:p>
          <a:p>
            <a:pPr lvl="1"/>
            <a:r>
              <a:rPr lang="en-US" dirty="0" smtClean="0"/>
              <a:t>Lack of code </a:t>
            </a:r>
            <a:r>
              <a:rPr lang="en-US" dirty="0" smtClean="0"/>
              <a:t>signing - </a:t>
            </a:r>
            <a:r>
              <a:rPr lang="en-US" dirty="0" smtClean="0"/>
              <a:t>Code signing is the method of using a certificate-based digital signature to sign executables and scripts in order to verify the author's identity and ensure that the code has not been changed or corrupted since it was signed by the author.</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38</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pPr>
              <a:buNone/>
            </a:pPr>
            <a:r>
              <a:rPr lang="en-US" dirty="0" smtClean="0"/>
              <a:t>NOTE: Next week off, next class not until 6/26!</a:t>
            </a:r>
          </a:p>
          <a:p>
            <a:pPr>
              <a:buNone/>
            </a:pPr>
            <a:endParaRPr lang="en-US" dirty="0" smtClean="0"/>
          </a:p>
          <a:p>
            <a:pPr>
              <a:buNone/>
            </a:pPr>
            <a:r>
              <a:rPr lang="en-US" dirty="0" smtClean="0"/>
              <a:t>Set up the DVWA on Metasploitable2.</a:t>
            </a:r>
          </a:p>
          <a:p>
            <a:pPr>
              <a:buNone/>
            </a:pPr>
            <a:endParaRPr lang="en-US" dirty="0" smtClean="0"/>
          </a:p>
          <a:p>
            <a:pPr>
              <a:buNone/>
            </a:pPr>
            <a:r>
              <a:rPr lang="en-US" dirty="0" smtClean="0"/>
              <a:t>Can you recreate the </a:t>
            </a:r>
            <a:r>
              <a:rPr lang="en-US" dirty="0" err="1" smtClean="0"/>
              <a:t>SQLmap</a:t>
            </a:r>
            <a:r>
              <a:rPr lang="en-US" dirty="0" smtClean="0"/>
              <a:t> scans and attacks, even those not shown?</a:t>
            </a:r>
          </a:p>
          <a:p>
            <a:pPr>
              <a:buNone/>
            </a:pPr>
            <a:endParaRPr lang="en-US" dirty="0" smtClean="0"/>
          </a:p>
          <a:p>
            <a:pPr>
              <a:buNone/>
            </a:pPr>
            <a:r>
              <a:rPr lang="en-US" dirty="0" smtClean="0"/>
              <a:t>Recreate the demonstrated File and Command Injections.</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 xmlns:a16="http://schemas.microsoft.com/office/drawing/2014/main"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 xmlns:a16="http://schemas.microsoft.com/office/drawing/2014/main"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 xmlns:p14="http://schemas.microsoft.com/office/powerpoint/2010/main"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NOTE: Next week off, next class not until 6/26!</a:t>
            </a:r>
          </a:p>
          <a:p>
            <a:endParaRPr lang="en-US" dirty="0" smtClean="0"/>
          </a:p>
          <a:p>
            <a:r>
              <a:rPr lang="en-US" dirty="0" smtClean="0"/>
              <a:t>Attacks </a:t>
            </a:r>
            <a:r>
              <a:rPr lang="en-US" dirty="0" smtClean="0"/>
              <a:t>and Exploits II - Domains 3.5, 3.6 and 3.7.</a:t>
            </a:r>
          </a:p>
          <a:p>
            <a:pPr lvl="1"/>
            <a:r>
              <a:rPr lang="en-US" dirty="0" smtClean="0"/>
              <a:t>Local Host vulnerabilities</a:t>
            </a:r>
          </a:p>
          <a:p>
            <a:pPr lvl="1"/>
            <a:r>
              <a:rPr lang="en-US" dirty="0" smtClean="0"/>
              <a:t>Physical Security Attacks</a:t>
            </a:r>
            <a:endParaRPr lang="en-US" dirty="0" smtClean="0"/>
          </a:p>
          <a:p>
            <a:pPr lvl="1"/>
            <a:r>
              <a:rPr lang="en-US" dirty="0" smtClean="0"/>
              <a:t>Post-exploitation techniques</a:t>
            </a:r>
          </a:p>
          <a:p>
            <a:pPr lvl="1"/>
            <a:endParaRPr lang="en-US" dirty="0" smtClean="0"/>
          </a:p>
          <a:p>
            <a:r>
              <a:rPr lang="en-US" dirty="0" smtClean="0"/>
              <a:t>We will be using 2 of the provided VM’s. In particular the Kali Linux and Metasploitable2 VMs will be used.</a:t>
            </a:r>
          </a:p>
          <a:p>
            <a:endParaRPr lang="en-US" dirty="0" smtClean="0"/>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40</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 xmlns:a16="http://schemas.microsoft.com/office/drawing/2014/main"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 xmlns:a16="http://schemas.microsoft.com/office/drawing/2014/main" id="{30934BE8-FA3C-435A-807A-87738D7D79F3}"/>
              </a:ext>
            </a:extLst>
          </p:cNvPr>
          <p:cNvSpPr>
            <a:spLocks noGrp="1"/>
          </p:cNvSpPr>
          <p:nvPr>
            <p:ph type="sldNum" sz="quarter" idx="12"/>
          </p:nvPr>
        </p:nvSpPr>
        <p:spPr/>
        <p:txBody>
          <a:bodyPr/>
          <a:lstStyle/>
          <a:p>
            <a:fld id="{2066355A-084C-D24E-9AD2-7E4FC41EA627}" type="slidenum">
              <a:rPr lang="en-US" smtClean="0"/>
              <a:pPr/>
              <a:t>41</a:t>
            </a:fld>
            <a:endParaRPr lang="en-US" dirty="0"/>
          </a:p>
        </p:txBody>
      </p:sp>
      <p:pic>
        <p:nvPicPr>
          <p:cNvPr id="6" name="Picture 5" descr="A picture containing clipart&#10;&#10;Description generated with very high confidence">
            <a:extLst>
              <a:ext uri="{FF2B5EF4-FFF2-40B4-BE49-F238E27FC236}">
                <a16:creationId xmlns="" xmlns:a16="http://schemas.microsoft.com/office/drawing/2014/main"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 xmlns:a16="http://schemas.microsoft.com/office/drawing/2014/main"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 xmlns:a16="http://schemas.microsoft.com/office/drawing/2014/main"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 xmlns:p14="http://schemas.microsoft.com/office/powerpoint/2010/main" val="194816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Wireless &amp; RF-based vulnerabilities</a:t>
            </a:r>
          </a:p>
          <a:p>
            <a:r>
              <a:rPr lang="en-US" dirty="0" smtClean="0"/>
              <a:t>Application vulnerabilities</a:t>
            </a:r>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 xmlns:a16="http://schemas.microsoft.com/office/drawing/2014/main"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 xmlns:p14="http://schemas.microsoft.com/office/powerpoint/2010/main"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 xmlns:a16="http://schemas.microsoft.com/office/drawing/2014/main"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59437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 xmlns:a16="http://schemas.microsoft.com/office/drawing/2014/main" id="{392274BE-9EA5-4C31-A5F4-AF666394746A}"/>
              </a:ext>
            </a:extLst>
          </p:cNvPr>
          <p:cNvSpPr/>
          <p:nvPr/>
        </p:nvSpPr>
        <p:spPr>
          <a:xfrm>
            <a:off x="626659" y="307753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5" name="Rectangle 14">
            <a:extLst>
              <a:ext uri="{FF2B5EF4-FFF2-40B4-BE49-F238E27FC236}">
                <a16:creationId xmlns="" xmlns:a16="http://schemas.microsoft.com/office/drawing/2014/main" id="{392274BE-9EA5-4C31-A5F4-AF666394746A}"/>
              </a:ext>
            </a:extLst>
          </p:cNvPr>
          <p:cNvSpPr/>
          <p:nvPr/>
        </p:nvSpPr>
        <p:spPr>
          <a:xfrm>
            <a:off x="613683" y="348285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6" name="Rectangle 15">
            <a:extLst>
              <a:ext uri="{FF2B5EF4-FFF2-40B4-BE49-F238E27FC236}">
                <a16:creationId xmlns="" xmlns:a16="http://schemas.microsoft.com/office/drawing/2014/main" id="{392274BE-9EA5-4C31-A5F4-AF666394746A}"/>
              </a:ext>
            </a:extLst>
          </p:cNvPr>
          <p:cNvSpPr/>
          <p:nvPr/>
        </p:nvSpPr>
        <p:spPr>
          <a:xfrm>
            <a:off x="620163" y="389791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Tree>
    <p:extLst>
      <p:ext uri="{BB962C8B-B14F-4D97-AF65-F5344CB8AC3E}">
        <p14:creationId xmlns="" xmlns:p14="http://schemas.microsoft.com/office/powerpoint/2010/main"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a form of Social Engineering?</a:t>
            </a:r>
            <a:endParaRPr lang="en-US" dirty="0"/>
          </a:p>
          <a:p>
            <a:pPr marL="0" indent="0">
              <a:buNone/>
            </a:pPr>
            <a:endParaRPr lang="en-US" dirty="0"/>
          </a:p>
          <a:p>
            <a:pPr marL="342900" indent="-342900">
              <a:buAutoNum type="alphaLcPeriod"/>
            </a:pPr>
            <a:r>
              <a:rPr lang="en-US" dirty="0" smtClean="0"/>
              <a:t>Spear Phishing</a:t>
            </a:r>
            <a:endParaRPr lang="en-US" dirty="0" smtClean="0"/>
          </a:p>
          <a:p>
            <a:pPr marL="342900" indent="-342900">
              <a:buAutoNum type="alphaLcPeriod"/>
            </a:pPr>
            <a:r>
              <a:rPr lang="en-US" dirty="0" smtClean="0"/>
              <a:t>Whaling</a:t>
            </a:r>
            <a:endParaRPr lang="en-US" dirty="0" smtClean="0"/>
          </a:p>
          <a:p>
            <a:pPr marL="342900" indent="-342900">
              <a:buAutoNum type="alphaLcPeriod"/>
            </a:pPr>
            <a:r>
              <a:rPr lang="en-US" dirty="0" smtClean="0"/>
              <a:t>Creating a USB drop stick</a:t>
            </a:r>
            <a:endParaRPr lang="en-US" dirty="0" smtClean="0"/>
          </a:p>
          <a:p>
            <a:pPr marL="342900" indent="-342900">
              <a:buAutoNum type="alphaLcPeriod"/>
            </a:pPr>
            <a:r>
              <a:rPr lang="en-US" dirty="0" smtClean="0"/>
              <a:t>Credential Harvesting</a:t>
            </a:r>
          </a:p>
          <a:p>
            <a:pPr marL="342900" indent="-342900">
              <a:buAutoNum type="alphaLcPeriod"/>
            </a:pPr>
            <a:r>
              <a:rPr lang="en-US" dirty="0" smtClean="0"/>
              <a:t>Impersonation</a:t>
            </a:r>
            <a:endParaRPr lang="en-US" dirty="0" smtClean="0"/>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p14="http://schemas.microsoft.com/office/powerpoint/2010/main" xmlns=""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3573</TotalTime>
  <Words>2777</Words>
  <Application>Microsoft Office PowerPoint</Application>
  <PresentationFormat>On-screen Show (16:9)</PresentationFormat>
  <Paragraphs>336</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 – ANSWER SLIDE</vt:lpstr>
      <vt:lpstr>POLL</vt:lpstr>
      <vt:lpstr>POLL – ANSWER SLIDE</vt:lpstr>
      <vt:lpstr>POLL</vt:lpstr>
      <vt:lpstr>POLL – ANSWER SLIDE</vt:lpstr>
      <vt:lpstr>Attacks and Exploits – Domain 3.3</vt:lpstr>
      <vt:lpstr>Attacks and Exploits – Domain 3.3</vt:lpstr>
      <vt:lpstr>Attacks and Exploits – Domain 3.3</vt:lpstr>
      <vt:lpstr>Attacks and Exploits – Domain 3.3</vt:lpstr>
      <vt:lpstr>Attacks and Exploits – Domain 3.3</vt:lpstr>
      <vt:lpstr>Attacks and Exploits – Domain 3.3</vt:lpstr>
      <vt:lpstr>Attacks and Exploits – Domain 3.4</vt:lpstr>
      <vt:lpstr>Attacks and Exploits – Domain 3.4</vt:lpstr>
      <vt:lpstr>DEMO</vt:lpstr>
      <vt:lpstr>Demo – Basic Command Reference</vt:lpstr>
      <vt:lpstr>Demo – Basic Command Reference</vt:lpstr>
      <vt:lpstr>Demo – Basic Command Reference</vt:lpstr>
      <vt:lpstr>Demo – Basic Command Reference</vt:lpstr>
      <vt:lpstr>Attacks and Exploits – Domain 3.4</vt:lpstr>
      <vt:lpstr>Attacks and Exploits – Domain 3.4</vt:lpstr>
      <vt:lpstr>Attacks and Exploits – Domain 3.4</vt:lpstr>
      <vt:lpstr>Attacks and Exploits – Domain 3.4</vt:lpstr>
      <vt:lpstr>DEMO</vt:lpstr>
      <vt:lpstr>Demo – Basic Command Reference</vt:lpstr>
      <vt:lpstr>Demo – Basic Command Reference</vt:lpstr>
      <vt:lpstr>Chat Question</vt:lpstr>
      <vt:lpstr>Attacks and Exploits – Domain 3.4</vt:lpstr>
      <vt:lpstr>Attacks and Exploits – Domain 3.4</vt:lpstr>
      <vt:lpstr>Attacks and Exploits – Domain 3.4</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233</cp:revision>
  <cp:lastPrinted>2013-07-30T16:42:49Z</cp:lastPrinted>
  <dcterms:created xsi:type="dcterms:W3CDTF">2010-04-12T23:12:02Z</dcterms:created>
  <dcterms:modified xsi:type="dcterms:W3CDTF">2018-06-13T07:22:32Z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