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60"/>
  </p:notesMasterIdLst>
  <p:handoutMasterIdLst>
    <p:handoutMasterId r:id="rId61"/>
  </p:handoutMasterIdLst>
  <p:sldIdLst>
    <p:sldId id="296" r:id="rId5"/>
    <p:sldId id="675" r:id="rId6"/>
    <p:sldId id="477" r:id="rId7"/>
    <p:sldId id="299" r:id="rId8"/>
    <p:sldId id="305" r:id="rId9"/>
    <p:sldId id="676" r:id="rId10"/>
    <p:sldId id="677" r:id="rId11"/>
    <p:sldId id="725" r:id="rId12"/>
    <p:sldId id="679" r:id="rId13"/>
    <p:sldId id="685" r:id="rId14"/>
    <p:sldId id="686" r:id="rId15"/>
    <p:sldId id="687" r:id="rId16"/>
    <p:sldId id="688" r:id="rId17"/>
    <p:sldId id="689" r:id="rId18"/>
    <p:sldId id="680" r:id="rId19"/>
    <p:sldId id="690" r:id="rId20"/>
    <p:sldId id="693" r:id="rId21"/>
    <p:sldId id="692" r:id="rId22"/>
    <p:sldId id="691" r:id="rId23"/>
    <p:sldId id="694" r:id="rId24"/>
    <p:sldId id="695" r:id="rId25"/>
    <p:sldId id="696" r:id="rId26"/>
    <p:sldId id="697" r:id="rId27"/>
    <p:sldId id="701" r:id="rId28"/>
    <p:sldId id="702" r:id="rId29"/>
    <p:sldId id="699" r:id="rId30"/>
    <p:sldId id="700" r:id="rId31"/>
    <p:sldId id="703" r:id="rId32"/>
    <p:sldId id="704" r:id="rId33"/>
    <p:sldId id="705" r:id="rId34"/>
    <p:sldId id="706" r:id="rId35"/>
    <p:sldId id="707" r:id="rId36"/>
    <p:sldId id="708" r:id="rId37"/>
    <p:sldId id="709" r:id="rId38"/>
    <p:sldId id="698" r:id="rId39"/>
    <p:sldId id="710" r:id="rId40"/>
    <p:sldId id="711"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681" r:id="rId54"/>
    <p:sldId id="682" r:id="rId55"/>
    <p:sldId id="724" r:id="rId56"/>
    <p:sldId id="683" r:id="rId57"/>
    <p:sldId id="684" r:id="rId58"/>
    <p:sldId id="678"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 xmlns:p15="http://schemas.microsoft.com/office/powerpoint/2012/main"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7/21/2018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7/21/2018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A0299C-E15C-48E4-817E-93A47249E6BC}"/>
              </a:ext>
            </a:extLst>
          </p:cNvPr>
          <p:cNvSpPr>
            <a:spLocks noGrp="1"/>
          </p:cNvSpPr>
          <p:nvPr>
            <p:ph type="dt" sz="half" idx="10"/>
          </p:nvPr>
        </p:nvSpPr>
        <p:spPr/>
        <p:txBody>
          <a:bodyPr/>
          <a:lstStyle/>
          <a:p>
            <a:fld id="{718DF830-84EC-4541-9CE5-2E15E750B275}" type="datetimeFigureOut">
              <a:rPr lang="en-US" smtClean="0"/>
              <a:pPr/>
              <a:t>7/21/2018</a:t>
            </a:fld>
            <a:endParaRPr lang="en-US"/>
          </a:p>
        </p:txBody>
      </p:sp>
      <p:sp>
        <p:nvSpPr>
          <p:cNvPr id="4" name="Footer Placeholder 3">
            <a:extLst>
              <a:ext uri="{FF2B5EF4-FFF2-40B4-BE49-F238E27FC236}">
                <a16:creationId xmlns="" xmlns:a16="http://schemas.microsoft.com/office/drawing/2014/main"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 xmlns:p14="http://schemas.microsoft.com/office/powerpoint/2010/main"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 xmlns:a16="http://schemas.microsoft.com/office/drawing/2014/main"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9: </a:t>
            </a:r>
            <a:r>
              <a:rPr lang="en-US" sz="2400" dirty="0" smtClean="0"/>
              <a:t>Penetration Tools II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07/17/2018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 xmlns:p14="http://schemas.microsoft.com/office/powerpoint/2010/main"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What does the following </a:t>
            </a:r>
            <a:r>
              <a:rPr lang="en-US" dirty="0" err="1" smtClean="0"/>
              <a:t>nmap</a:t>
            </a:r>
            <a:r>
              <a:rPr lang="en-US" dirty="0" smtClean="0"/>
              <a:t> scan do?</a:t>
            </a:r>
          </a:p>
          <a:p>
            <a:pPr marL="0" indent="0">
              <a:buNone/>
            </a:pPr>
            <a:r>
              <a:rPr lang="en-US" dirty="0" err="1" smtClean="0"/>
              <a:t>nmap</a:t>
            </a:r>
            <a:r>
              <a:rPr lang="en-US" dirty="0" smtClean="0"/>
              <a:t> -</a:t>
            </a:r>
            <a:r>
              <a:rPr lang="en-US" dirty="0" err="1" smtClean="0"/>
              <a:t>sS</a:t>
            </a:r>
            <a:r>
              <a:rPr lang="en-US" dirty="0" smtClean="0"/>
              <a:t> –p 53 -</a:t>
            </a:r>
            <a:r>
              <a:rPr lang="en-US" dirty="0" err="1" smtClean="0"/>
              <a:t>sV</a:t>
            </a:r>
            <a:r>
              <a:rPr lang="en-US" dirty="0" smtClean="0"/>
              <a:t> -T4 </a:t>
            </a:r>
            <a:r>
              <a:rPr lang="en-US" dirty="0" err="1" smtClean="0"/>
              <a:t>x.x.x.x</a:t>
            </a:r>
            <a:r>
              <a:rPr lang="en-US" dirty="0" smtClean="0"/>
              <a:t>/24 -</a:t>
            </a:r>
            <a:r>
              <a:rPr lang="en-US" dirty="0" err="1" smtClean="0"/>
              <a:t>oG</a:t>
            </a:r>
            <a:r>
              <a:rPr lang="en-US" dirty="0" smtClean="0"/>
              <a:t> file</a:t>
            </a:r>
            <a:endParaRPr lang="en-US" dirty="0"/>
          </a:p>
          <a:p>
            <a:pPr marL="457200" indent="-457200">
              <a:buAutoNum type="alphaLcPeriod"/>
            </a:pPr>
            <a:r>
              <a:rPr lang="en-US" dirty="0" err="1" smtClean="0"/>
              <a:t>nmap</a:t>
            </a:r>
            <a:r>
              <a:rPr lang="en-US" dirty="0" smtClean="0"/>
              <a:t> sends 53 packets with a slow full scan, versioning, file as input</a:t>
            </a:r>
          </a:p>
          <a:p>
            <a:pPr marL="457200" indent="-457200">
              <a:buFont typeface="Wingdings" charset="2"/>
              <a:buAutoNum type="alphaLcPeriod"/>
            </a:pPr>
            <a:r>
              <a:rPr lang="en-US" dirty="0" err="1" smtClean="0"/>
              <a:t>nmap</a:t>
            </a:r>
            <a:r>
              <a:rPr lang="en-US" dirty="0" smtClean="0"/>
              <a:t> scans port 53 with a fast full scan, OS detection, file as input</a:t>
            </a:r>
          </a:p>
          <a:p>
            <a:pPr marL="457200" indent="-457200">
              <a:buFont typeface="Wingdings" charset="2"/>
              <a:buAutoNum type="alphaLcPeriod"/>
            </a:pPr>
            <a:r>
              <a:rPr lang="en-US" dirty="0" err="1" smtClean="0">
                <a:solidFill>
                  <a:schemeClr val="accent5">
                    <a:lumMod val="40000"/>
                    <a:lumOff val="60000"/>
                  </a:schemeClr>
                </a:solidFill>
              </a:rPr>
              <a:t>nmap</a:t>
            </a:r>
            <a:r>
              <a:rPr lang="en-US" dirty="0" smtClean="0">
                <a:solidFill>
                  <a:schemeClr val="accent5">
                    <a:lumMod val="40000"/>
                    <a:lumOff val="60000"/>
                  </a:schemeClr>
                </a:solidFill>
              </a:rPr>
              <a:t> scan port 53 with a fast stealth scan, versioning, file as output</a:t>
            </a:r>
          </a:p>
          <a:p>
            <a:pPr marL="457200" indent="-457200">
              <a:buFont typeface="Wingdings" charset="2"/>
              <a:buAutoNum type="alphaLcPeriod"/>
            </a:pPr>
            <a:r>
              <a:rPr lang="en-US" dirty="0" err="1" smtClean="0"/>
              <a:t>nmap</a:t>
            </a:r>
            <a:r>
              <a:rPr lang="en-US" dirty="0" smtClean="0"/>
              <a:t> sends 53 packets with a stealth scan, versioning, file as output</a:t>
            </a:r>
          </a:p>
          <a:p>
            <a:pPr marL="457200" indent="-457200">
              <a:buFont typeface="Wingdings" charset="2"/>
              <a:buAutoNum type="alphaLcPeriod"/>
            </a:pPr>
            <a:r>
              <a:rPr lang="en-US" dirty="0" err="1" smtClean="0"/>
              <a:t>nmap</a:t>
            </a:r>
            <a:r>
              <a:rPr lang="en-US" dirty="0" smtClean="0"/>
              <a:t> scans port 53 with a full scan, OS detection, file as input</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is NOT a use case for penetration testing tools?</a:t>
            </a:r>
            <a:endParaRPr lang="en-US" dirty="0"/>
          </a:p>
          <a:p>
            <a:pPr marL="457200" indent="-457200">
              <a:buAutoNum type="alphaLcPeriod"/>
            </a:pPr>
            <a:r>
              <a:rPr lang="en-US" dirty="0" smtClean="0"/>
              <a:t>Reconnaissance</a:t>
            </a:r>
          </a:p>
          <a:p>
            <a:pPr marL="457200" indent="-457200">
              <a:buFont typeface="Wingdings" charset="2"/>
              <a:buAutoNum type="alphaLcPeriod"/>
            </a:pPr>
            <a:r>
              <a:rPr lang="en-US" dirty="0" smtClean="0"/>
              <a:t>Enumeration</a:t>
            </a:r>
          </a:p>
          <a:p>
            <a:pPr marL="457200" indent="-457200">
              <a:buFont typeface="Wingdings" charset="2"/>
              <a:buAutoNum type="alphaLcPeriod"/>
            </a:pPr>
            <a:r>
              <a:rPr lang="en-US" dirty="0" smtClean="0"/>
              <a:t>Debugging</a:t>
            </a:r>
          </a:p>
          <a:p>
            <a:pPr marL="457200" indent="-457200">
              <a:buFont typeface="Wingdings" charset="2"/>
              <a:buAutoNum type="alphaLcPeriod"/>
            </a:pPr>
            <a:r>
              <a:rPr lang="en-US" dirty="0" smtClean="0"/>
              <a:t>Evasion</a:t>
            </a:r>
          </a:p>
          <a:p>
            <a:pPr marL="457200" indent="-457200">
              <a:buFont typeface="Wingdings" charset="2"/>
              <a:buAutoNum type="alphaLcPeriod"/>
            </a:pPr>
            <a:r>
              <a:rPr lang="en-US" dirty="0" smtClean="0"/>
              <a:t>Forensics</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is NOT a use case for penetration testing tools?</a:t>
            </a:r>
            <a:endParaRPr lang="en-US" dirty="0"/>
          </a:p>
          <a:p>
            <a:pPr marL="457200" indent="-457200">
              <a:buAutoNum type="alphaLcPeriod"/>
            </a:pPr>
            <a:r>
              <a:rPr lang="en-US" dirty="0" smtClean="0"/>
              <a:t>Reconnaissance</a:t>
            </a:r>
          </a:p>
          <a:p>
            <a:pPr marL="457200" indent="-457200">
              <a:buFont typeface="Wingdings" charset="2"/>
              <a:buAutoNum type="alphaLcPeriod"/>
            </a:pPr>
            <a:r>
              <a:rPr lang="en-US" dirty="0" smtClean="0"/>
              <a:t>Enumeration</a:t>
            </a:r>
          </a:p>
          <a:p>
            <a:pPr marL="457200" indent="-457200">
              <a:buFont typeface="Wingdings" charset="2"/>
              <a:buAutoNum type="alphaLcPeriod"/>
            </a:pPr>
            <a:r>
              <a:rPr lang="en-US" dirty="0" smtClean="0">
                <a:solidFill>
                  <a:schemeClr val="accent5">
                    <a:lumMod val="40000"/>
                    <a:lumOff val="60000"/>
                  </a:schemeClr>
                </a:solidFill>
              </a:rPr>
              <a:t>Debugging</a:t>
            </a:r>
          </a:p>
          <a:p>
            <a:pPr marL="457200" indent="-457200">
              <a:buFont typeface="Wingdings" charset="2"/>
              <a:buAutoNum type="alphaLcPeriod"/>
            </a:pPr>
            <a:r>
              <a:rPr lang="en-US" dirty="0" smtClean="0"/>
              <a:t>Evasion</a:t>
            </a:r>
          </a:p>
          <a:p>
            <a:pPr marL="457200" indent="-457200">
              <a:buFont typeface="Wingdings" charset="2"/>
              <a:buAutoNum type="alphaLcPeriod"/>
            </a:pPr>
            <a:r>
              <a:rPr lang="en-US" dirty="0" smtClean="0"/>
              <a:t>Forensics</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penetration testing tools is NOT in the objectives?</a:t>
            </a:r>
            <a:endParaRPr lang="en-US" dirty="0"/>
          </a:p>
          <a:p>
            <a:pPr marL="457200" indent="-457200">
              <a:buAutoNum type="alphaLcPeriod"/>
            </a:pPr>
            <a:r>
              <a:rPr lang="en-US" dirty="0" err="1" smtClean="0"/>
              <a:t>Nikto</a:t>
            </a:r>
            <a:endParaRPr lang="en-US" dirty="0" smtClean="0"/>
          </a:p>
          <a:p>
            <a:pPr marL="457200" indent="-457200">
              <a:buFont typeface="Wingdings" charset="2"/>
              <a:buAutoNum type="alphaLcPeriod"/>
            </a:pPr>
            <a:r>
              <a:rPr lang="en-US" dirty="0" smtClean="0"/>
              <a:t>Cain and Abel</a:t>
            </a:r>
          </a:p>
          <a:p>
            <a:pPr marL="457200" indent="-457200">
              <a:buFont typeface="Wingdings" charset="2"/>
              <a:buAutoNum type="alphaLcPeriod"/>
            </a:pPr>
            <a:r>
              <a:rPr lang="en-US" dirty="0" err="1" smtClean="0"/>
              <a:t>Shodan</a:t>
            </a:r>
            <a:endParaRPr lang="en-US" dirty="0" smtClean="0"/>
          </a:p>
          <a:p>
            <a:pPr marL="457200" indent="-457200">
              <a:buFont typeface="Wingdings" charset="2"/>
              <a:buAutoNum type="alphaLcPeriod"/>
            </a:pPr>
            <a:r>
              <a:rPr lang="en-US" dirty="0" smtClean="0"/>
              <a:t>Kali Linux</a:t>
            </a:r>
          </a:p>
          <a:p>
            <a:pPr marL="457200" indent="-457200">
              <a:buFont typeface="Wingdings" charset="2"/>
              <a:buAutoNum type="alphaLcPeriod"/>
            </a:pPr>
            <a:r>
              <a:rPr lang="en-US" dirty="0" err="1" smtClean="0"/>
              <a:t>ncat</a:t>
            </a:r>
            <a:r>
              <a:rPr lang="en-US" dirty="0" smtClean="0"/>
              <a:t> and </a:t>
            </a:r>
            <a:r>
              <a:rPr lang="en-US" dirty="0" err="1" smtClean="0"/>
              <a:t>netcat</a:t>
            </a:r>
            <a:endParaRPr lang="en-US" dirty="0" smtClean="0"/>
          </a:p>
          <a:p>
            <a:pPr marL="457200" indent="-457200">
              <a:buFont typeface="Wingdings" charset="2"/>
              <a:buAutoNum type="alphaLcPeriod"/>
            </a:pPr>
            <a:r>
              <a:rPr lang="en-US" dirty="0" smtClean="0"/>
              <a:t>None are listed in the objectives</a:t>
            </a:r>
          </a:p>
          <a:p>
            <a:pPr marL="457200" indent="-457200">
              <a:buFont typeface="Wingdings" charset="2"/>
              <a:buAutoNum type="alphaLcPeriod"/>
            </a:pPr>
            <a:r>
              <a:rPr lang="en-US" dirty="0" smtClean="0"/>
              <a:t>All are listed in the objectives</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penetration testing tools is NOT in the objectives?</a:t>
            </a:r>
            <a:endParaRPr lang="en-US" dirty="0"/>
          </a:p>
          <a:p>
            <a:pPr marL="457200" indent="-457200">
              <a:buAutoNum type="alphaLcPeriod"/>
            </a:pPr>
            <a:r>
              <a:rPr lang="en-US" dirty="0" err="1" smtClean="0"/>
              <a:t>Nikto</a:t>
            </a:r>
            <a:endParaRPr lang="en-US" dirty="0" smtClean="0"/>
          </a:p>
          <a:p>
            <a:pPr marL="457200" indent="-457200">
              <a:buFont typeface="Wingdings" charset="2"/>
              <a:buAutoNum type="alphaLcPeriod"/>
            </a:pPr>
            <a:r>
              <a:rPr lang="en-US" dirty="0" smtClean="0"/>
              <a:t>Cain and Abel</a:t>
            </a:r>
          </a:p>
          <a:p>
            <a:pPr marL="457200" indent="-457200">
              <a:buFont typeface="Wingdings" charset="2"/>
              <a:buAutoNum type="alphaLcPeriod"/>
            </a:pPr>
            <a:r>
              <a:rPr lang="en-US" dirty="0" err="1" smtClean="0"/>
              <a:t>Shodan</a:t>
            </a:r>
            <a:endParaRPr lang="en-US" dirty="0" smtClean="0"/>
          </a:p>
          <a:p>
            <a:pPr marL="457200" indent="-457200">
              <a:buFont typeface="Wingdings" charset="2"/>
              <a:buAutoNum type="alphaLcPeriod"/>
            </a:pPr>
            <a:r>
              <a:rPr lang="en-US" dirty="0" smtClean="0">
                <a:solidFill>
                  <a:schemeClr val="accent5">
                    <a:lumMod val="40000"/>
                    <a:lumOff val="60000"/>
                  </a:schemeClr>
                </a:solidFill>
              </a:rPr>
              <a:t>Kali Linux</a:t>
            </a:r>
          </a:p>
          <a:p>
            <a:pPr marL="457200" indent="-457200">
              <a:buFont typeface="Wingdings" charset="2"/>
              <a:buAutoNum type="alphaLcPeriod"/>
            </a:pPr>
            <a:r>
              <a:rPr lang="en-US" dirty="0" err="1" smtClean="0"/>
              <a:t>ncat</a:t>
            </a:r>
            <a:r>
              <a:rPr lang="en-US" dirty="0" smtClean="0"/>
              <a:t> and </a:t>
            </a:r>
            <a:r>
              <a:rPr lang="en-US" dirty="0" err="1" smtClean="0"/>
              <a:t>netcat</a:t>
            </a:r>
            <a:endParaRPr lang="en-US" dirty="0" smtClean="0"/>
          </a:p>
          <a:p>
            <a:pPr marL="457200" indent="-457200">
              <a:buFont typeface="Wingdings" charset="2"/>
              <a:buAutoNum type="alphaLcPeriod"/>
            </a:pPr>
            <a:r>
              <a:rPr lang="en-US" dirty="0" smtClean="0"/>
              <a:t>None are listed in the objectives</a:t>
            </a:r>
          </a:p>
          <a:p>
            <a:pPr marL="457200" indent="-457200">
              <a:buFont typeface="Wingdings" charset="2"/>
              <a:buAutoNum type="alphaLcPeriod"/>
            </a:pPr>
            <a:r>
              <a:rPr lang="en-US" dirty="0" smtClean="0"/>
              <a:t>All are listed in the objectives</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Penetration Tools – Domain 4.4</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15</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71450" y="2508152"/>
            <a:ext cx="8799513" cy="22479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There are basically two ways to handle this sub domain:</a:t>
            </a:r>
          </a:p>
          <a:p>
            <a:pPr marL="800100" lvl="1" indent="-342900">
              <a:buAutoNum type="arabicParenR"/>
            </a:pPr>
            <a:r>
              <a:rPr lang="en-US" dirty="0" smtClean="0"/>
              <a:t>Assume or require previous basic programming experience and then teach to the specific objectives covered by Exam.</a:t>
            </a:r>
          </a:p>
          <a:p>
            <a:pPr marL="800100" lvl="1" indent="-342900">
              <a:buAutoNum type="arabicParenR"/>
            </a:pPr>
            <a:r>
              <a:rPr lang="en-US" dirty="0" smtClean="0"/>
              <a:t>Teach basic programming concepts, introduce all four of the possible languages, and cover the objectives from the Exam.</a:t>
            </a:r>
          </a:p>
          <a:p>
            <a:r>
              <a:rPr lang="en-US" dirty="0" smtClean="0"/>
              <a:t>I have chosen the second option for a few of reasons:</a:t>
            </a:r>
          </a:p>
          <a:p>
            <a:pPr marL="800100" lvl="1" indent="-342900">
              <a:buAutoNum type="arabicParenR"/>
            </a:pPr>
            <a:r>
              <a:rPr lang="en-US" dirty="0" smtClean="0"/>
              <a:t>Around 25% of our class does not have previous programming experience.</a:t>
            </a:r>
          </a:p>
          <a:p>
            <a:pPr marL="800100" lvl="1" indent="-342900">
              <a:buAutoNum type="arabicParenR"/>
            </a:pPr>
            <a:r>
              <a:rPr lang="en-US" dirty="0" smtClean="0"/>
              <a:t>I simply believe this is the better approach.</a:t>
            </a:r>
          </a:p>
          <a:p>
            <a:pPr marL="800100" lvl="1" indent="-342900">
              <a:buAutoNum type="arabicParenR"/>
            </a:pPr>
            <a:r>
              <a:rPr lang="en-US" dirty="0" smtClean="0"/>
              <a:t>I have come up with what I hope is a unique way to present this material that I think you will find useful, educational and hopefully even fun.</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What is programming?</a:t>
            </a:r>
          </a:p>
          <a:p>
            <a:pPr lvl="1"/>
            <a:r>
              <a:rPr lang="en-US" dirty="0" smtClean="0"/>
              <a:t>the act of instructing computers , via a sequence of instructions called a program or script, to perform tasks and solve problems.</a:t>
            </a:r>
          </a:p>
          <a:p>
            <a:r>
              <a:rPr lang="en-US" dirty="0" smtClean="0"/>
              <a:t>How are programs written?</a:t>
            </a:r>
          </a:p>
          <a:p>
            <a:pPr lvl="1"/>
            <a:r>
              <a:rPr lang="en-US" dirty="0" smtClean="0"/>
              <a:t>Machine code was used for early programs, written in the instruction set of the particular machine, often directly in binary. Assembly languages were then developed that let the programmer specify instruction in a text format with abbreviations for operations and meaningful names for interacting with stored values.  However, this was limited by the fact that any two machines with different instruction sets also had different versions of machine code or Assembly language.</a:t>
            </a:r>
          </a:p>
          <a:p>
            <a:pPr lvl="1"/>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4FA6EF8-9439-40FB-B525-0B4524B9039D}"/>
              </a:ext>
            </a:extLst>
          </p:cNvPr>
          <p:cNvSpPr>
            <a:spLocks noGrp="1"/>
          </p:cNvSpPr>
          <p:nvPr>
            <p:ph type="title"/>
          </p:nvPr>
        </p:nvSpPr>
        <p:spPr>
          <a:xfrm>
            <a:off x="722313" y="1955144"/>
            <a:ext cx="7772400" cy="1021556"/>
          </a:xfrm>
        </p:spPr>
        <p:txBody>
          <a:bodyPr/>
          <a:lstStyle/>
          <a:p>
            <a:r>
              <a:rPr lang="en-US" dirty="0" smtClean="0"/>
              <a:t>VIDEO</a:t>
            </a:r>
            <a:br>
              <a:rPr lang="en-US" dirty="0" smtClean="0"/>
            </a:br>
            <a:endParaRPr lang="en-US" dirty="0"/>
          </a:p>
        </p:txBody>
      </p:sp>
      <p:sp>
        <p:nvSpPr>
          <p:cNvPr id="7" name="Text Placeholder 6">
            <a:extLst>
              <a:ext uri="{FF2B5EF4-FFF2-40B4-BE49-F238E27FC236}">
                <a16:creationId xmlns:a16="http://schemas.microsoft.com/office/drawing/2014/main" xmlns="" id="{582AC503-FE08-4822-8EE6-7E4B2AF615C4}"/>
              </a:ext>
            </a:extLst>
          </p:cNvPr>
          <p:cNvSpPr>
            <a:spLocks noGrp="1"/>
          </p:cNvSpPr>
          <p:nvPr>
            <p:ph type="body" idx="1"/>
          </p:nvPr>
        </p:nvSpPr>
        <p:spPr>
          <a:xfrm>
            <a:off x="722313" y="2977443"/>
            <a:ext cx="7772400" cy="384175"/>
          </a:xfrm>
        </p:spPr>
        <p:txBody>
          <a:bodyPr/>
          <a:lstStyle/>
          <a:p>
            <a:r>
              <a:rPr lang="en-US" dirty="0" err="1" smtClean="0"/>
              <a:t>Minecraft</a:t>
            </a:r>
            <a:r>
              <a:rPr lang="en-US" dirty="0" smtClean="0"/>
              <a:t> CPU and programming video</a:t>
            </a:r>
          </a:p>
          <a:p>
            <a:r>
              <a:rPr lang="en-US" dirty="0" smtClean="0"/>
              <a:t>https://www.youtube.com/watch?v=yuMlhKI-pzE</a:t>
            </a:r>
          </a:p>
        </p:txBody>
      </p:sp>
      <p:sp>
        <p:nvSpPr>
          <p:cNvPr id="4" name="Slide Number Placeholder 3">
            <a:extLst>
              <a:ext uri="{FF2B5EF4-FFF2-40B4-BE49-F238E27FC236}">
                <a16:creationId xmlns:a16="http://schemas.microsoft.com/office/drawing/2014/main" xmlns="" id="{374343E0-BB2D-43B1-8CB7-B2C3F99719B4}"/>
              </a:ext>
            </a:extLst>
          </p:cNvPr>
          <p:cNvSpPr>
            <a:spLocks noGrp="1"/>
          </p:cNvSpPr>
          <p:nvPr>
            <p:ph type="sldNum" sz="quarter" idx="12"/>
          </p:nvPr>
        </p:nvSpPr>
        <p:spPr/>
        <p:txBody>
          <a:bodyPr/>
          <a:lstStyle/>
          <a:p>
            <a:fld id="{2066355A-084C-D24E-9AD2-7E4FC41EA627}" type="slidenum">
              <a:rPr lang="en-US" smtClean="0"/>
              <a:pPr/>
              <a:t>18</a:t>
            </a:fld>
            <a:endParaRPr lang="en-US"/>
          </a:p>
        </p:txBody>
      </p:sp>
      <p:pic>
        <p:nvPicPr>
          <p:cNvPr id="8" name="Picture 7" descr="A close up of a sign&#10;&#10;Description generated with very high confidence">
            <a:extLst>
              <a:ext uri="{FF2B5EF4-FFF2-40B4-BE49-F238E27FC236}">
                <a16:creationId xmlns:a16="http://schemas.microsoft.com/office/drawing/2014/main" xmlns=""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p14="http://schemas.microsoft.com/office/powerpoint/2010/main" xmlns="" val="391060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How are programs written?</a:t>
            </a:r>
          </a:p>
          <a:p>
            <a:pPr lvl="1"/>
            <a:r>
              <a:rPr lang="en-US" dirty="0" smtClean="0"/>
              <a:t>Today most programs are writing in a Higher-level language that allow the programmer to write programs that are more abstract, and less bound to the underlying hardware.  Early examples of higher-level languages include Fortran (derived from Formula Translation), COBOL (acronym for Common Business-Oriented Language), Lisp (derives from </a:t>
            </a:r>
            <a:r>
              <a:rPr lang="en-US" dirty="0" err="1" smtClean="0"/>
              <a:t>LISt</a:t>
            </a:r>
            <a:r>
              <a:rPr lang="en-US" dirty="0" smtClean="0"/>
              <a:t> Processor), and BASIC (Beginner's All-Purpose Symbolic Instruction Code).</a:t>
            </a:r>
          </a:p>
          <a:p>
            <a:pPr lvl="1"/>
            <a:r>
              <a:rPr lang="en-US" dirty="0" smtClean="0"/>
              <a:t>Most programs are simply text files (or a collection of related text files) and we have developed very powerful text or code editors to help us write programs.  Today’s editors and integrated development environments (IDE) provide for error and syntax checking, and other features such as color coding to help make programming easier and to help prevent mistakes and bugs.</a:t>
            </a:r>
          </a:p>
          <a:p>
            <a:pPr lvl="1"/>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754940" y="1396987"/>
              <a:ext cx="927100" cy="8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766690" y="3518974"/>
              <a:ext cx="852034" cy="790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bwMode="auto">
            <a:xfrm>
              <a:off x="754940" y="2498532"/>
              <a:ext cx="909638" cy="84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 xmlns:p14="http://schemas.microsoft.com/office/powerpoint/2010/main"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Scripting and Programming 101</a:t>
            </a:r>
          </a:p>
          <a:p>
            <a:pPr lvl="1"/>
            <a:r>
              <a:rPr lang="en-US" dirty="0" smtClean="0"/>
              <a:t>Don’t Panic! </a:t>
            </a:r>
            <a:r>
              <a:rPr lang="en-US" dirty="0" smtClean="0">
                <a:sym typeface="Wingdings" pitchFamily="2" charset="2"/>
              </a:rPr>
              <a:t></a:t>
            </a:r>
          </a:p>
          <a:p>
            <a:pPr lvl="1"/>
            <a:r>
              <a:rPr lang="en-US" dirty="0" smtClean="0"/>
              <a:t>Scripts are just short programs that automate the execution of tasks that could alternatively be executed one-by-one at the command line.</a:t>
            </a:r>
            <a:endParaRPr lang="en-US" dirty="0" smtClean="0">
              <a:sym typeface="Wingdings" pitchFamily="2" charset="2"/>
            </a:endParaRPr>
          </a:p>
          <a:p>
            <a:pPr lvl="1"/>
            <a:r>
              <a:rPr lang="en-US" dirty="0" smtClean="0"/>
              <a:t>All programming languages, including scripting languages, have a collection of commands or keywords and a set of rules on how to use them. This set of rules for writing a program or script in any given language is called the Syntax. Once you learn the keywords and Syntax, you can use an editor to write your code.</a:t>
            </a:r>
          </a:p>
          <a:p>
            <a:pPr lvl="2"/>
            <a:r>
              <a:rPr lang="en-US" dirty="0" smtClean="0"/>
              <a:t>Interpreted languages (each line of code is run or interpreted line by line)</a:t>
            </a:r>
          </a:p>
          <a:p>
            <a:pPr lvl="2"/>
            <a:r>
              <a:rPr lang="en-US" dirty="0" smtClean="0"/>
              <a:t>Compiled languages (code is compiled to convert it into executable binary code)</a:t>
            </a:r>
          </a:p>
          <a:p>
            <a:pPr lvl="2"/>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Scripting and Programming 101</a:t>
            </a:r>
          </a:p>
          <a:p>
            <a:pPr lvl="1"/>
            <a:r>
              <a:rPr lang="en-US" dirty="0" smtClean="0"/>
              <a:t>Programming languages also support variables within their Syntax. Variables in programming are simply named placeholders for some other value. The variable name is used in code to reference the stored value. For example, a website which requires a login might store the user name in a variable called $</a:t>
            </a:r>
            <a:r>
              <a:rPr lang="en-US" dirty="0" err="1" smtClean="0"/>
              <a:t>UserName</a:t>
            </a:r>
            <a:r>
              <a:rPr lang="en-US" dirty="0" smtClean="0"/>
              <a:t>.</a:t>
            </a:r>
          </a:p>
          <a:p>
            <a:pPr lvl="1"/>
            <a:r>
              <a:rPr lang="en-US" dirty="0" smtClean="0"/>
              <a:t>Be aware that most languages have rules for naming a variable, much like file naming rules for an operating system, where certain special characters are not allowed. It is good practice to use short, descriptive names and no spaces.</a:t>
            </a:r>
          </a:p>
          <a:p>
            <a:pPr lvl="1"/>
            <a:r>
              <a:rPr lang="en-US" dirty="0" smtClean="0"/>
              <a:t>An important concept related to variables is Scope, the visibility of variables a script or program can see or use. Most languages have both global and local scopes, so if a variable is not working as expected, it could be a scope issue.</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a:xfrm>
            <a:off x="457200" y="1170967"/>
            <a:ext cx="8229600" cy="3394472"/>
          </a:xfrm>
        </p:spPr>
        <p:txBody>
          <a:bodyPr/>
          <a:lstStyle/>
          <a:p>
            <a:r>
              <a:rPr lang="en-US" dirty="0" smtClean="0"/>
              <a:t>Scripting and Programming 101</a:t>
            </a:r>
          </a:p>
          <a:p>
            <a:pPr lvl="1"/>
            <a:r>
              <a:rPr lang="en-US" dirty="0" smtClean="0"/>
              <a:t>For a script or program to be more than just a list of individual commands, the languages support flow control functions such as IF-statements and Loops.</a:t>
            </a:r>
          </a:p>
          <a:p>
            <a:pPr lvl="1"/>
            <a:r>
              <a:rPr lang="en-US" dirty="0" smtClean="0"/>
              <a:t>IF-statements allow a script or program to produce different results based on particular criteria. Most languages support more complex constructs using </a:t>
            </a:r>
            <a:r>
              <a:rPr lang="en-US" dirty="0" err="1" smtClean="0"/>
              <a:t>ElseIF</a:t>
            </a:r>
            <a:r>
              <a:rPr lang="en-US" dirty="0" smtClean="0"/>
              <a:t> and Else as well.  Think:  IF this, do that…</a:t>
            </a:r>
          </a:p>
          <a:p>
            <a:pPr lvl="1"/>
            <a:r>
              <a:rPr lang="en-US" dirty="0" smtClean="0"/>
              <a:t>While there are different types of Loops, these structures allow a script or program to repeat steps as needed based upon certain criteria. There are a number of common loop types, including While, Do, and For.</a:t>
            </a:r>
          </a:p>
          <a:p>
            <a:pPr lvl="1"/>
            <a:r>
              <a:rPr lang="en-US" dirty="0" smtClean="0"/>
              <a:t>To support conditional criteria, languages support Operators such as the standard math (+, -, *, /), logical (&lt;, &gt;, =, ==), and others. The plus sign has two meanings, addition on numbers or concatenation on strings.</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Scripting and Programming 101</a:t>
            </a:r>
          </a:p>
          <a:p>
            <a:pPr lvl="1"/>
            <a:r>
              <a:rPr lang="en-US" dirty="0" smtClean="0"/>
              <a:t>Another important part of programming is the concept of Functions, or scripts within scripts.</a:t>
            </a:r>
          </a:p>
          <a:p>
            <a:pPr lvl="1"/>
            <a:r>
              <a:rPr lang="en-US" dirty="0" smtClean="0"/>
              <a:t>Functions allow a programmer to group together a number of commands and give that group a name. These are particularly useful if there are certain tasks which need to be performed several times. Instead of writing out the same code over and over again throughout the program, functions allow the code to be written once, then called via the function name every time it is needed.</a:t>
            </a:r>
          </a:p>
          <a:p>
            <a:pPr lvl="1"/>
            <a:r>
              <a:rPr lang="en-US" dirty="0" smtClean="0"/>
              <a:t>Functions also make it easier to re-use code and share this code and functionality across multiple scripts or programs.</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Scripting and Programming 101</a:t>
            </a:r>
          </a:p>
          <a:p>
            <a:pPr lvl="1"/>
            <a:r>
              <a:rPr lang="en-US" dirty="0" smtClean="0"/>
              <a:t>Of the types of programming, Procedural &amp; Object-Oriented are most common.</a:t>
            </a:r>
          </a:p>
          <a:p>
            <a:pPr lvl="1"/>
            <a:r>
              <a:rPr lang="en-US" dirty="0" smtClean="0"/>
              <a:t>Procedural programming is a programming paradigm, based upon the concept of the procedure call. Procedures  (often also called routines, subroutines, or functions) are simply a collection of computational steps to be carried out. Any given procedure or function may be called at any point in a program's execution.  Generally, procedural programs or scripts are organized in a fairly linear way, though flow control statements and functions can change the order of execution.</a:t>
            </a:r>
          </a:p>
          <a:p>
            <a:pPr lvl="1"/>
            <a:r>
              <a:rPr lang="en-US" dirty="0" smtClean="0"/>
              <a:t>Object-oriented programming (OOP) is a programming paradigm based on the concept of "objects", which may contain data, in the form of fields, properties or attributes; and code, in the form of procedures, often known as methods.</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7" name="Content Placeholder 6"/>
          <p:cNvSpPr>
            <a:spLocks noGrp="1"/>
          </p:cNvSpPr>
          <p:nvPr>
            <p:ph sz="half" idx="1"/>
          </p:nvPr>
        </p:nvSpPr>
        <p:spPr/>
        <p:txBody>
          <a:bodyPr/>
          <a:lstStyle/>
          <a:p>
            <a:r>
              <a:rPr lang="en-US" dirty="0" smtClean="0"/>
              <a:t>Components of Procedural Programs &amp; Languages</a:t>
            </a:r>
          </a:p>
          <a:p>
            <a:endParaRPr lang="en-US" dirty="0" smtClean="0"/>
          </a:p>
          <a:p>
            <a:r>
              <a:rPr lang="en-US" dirty="0" smtClean="0"/>
              <a:t>Procedural</a:t>
            </a:r>
          </a:p>
          <a:p>
            <a:pPr lvl="1"/>
            <a:r>
              <a:rPr lang="en-US" dirty="0" smtClean="0"/>
              <a:t>Syntax</a:t>
            </a:r>
          </a:p>
          <a:p>
            <a:pPr lvl="1"/>
            <a:r>
              <a:rPr lang="en-US" dirty="0" smtClean="0"/>
              <a:t>Key or Reserved words</a:t>
            </a:r>
          </a:p>
          <a:p>
            <a:pPr lvl="1"/>
            <a:r>
              <a:rPr lang="en-US" dirty="0" smtClean="0"/>
              <a:t>Variables</a:t>
            </a:r>
          </a:p>
          <a:p>
            <a:pPr lvl="1"/>
            <a:r>
              <a:rPr lang="en-US" dirty="0" smtClean="0"/>
              <a:t>Functions</a:t>
            </a:r>
            <a:endParaRPr lang="en-US" dirty="0"/>
          </a:p>
        </p:txBody>
      </p:sp>
      <p:sp>
        <p:nvSpPr>
          <p:cNvPr id="8" name="Content Placeholder 7"/>
          <p:cNvSpPr>
            <a:spLocks noGrp="1"/>
          </p:cNvSpPr>
          <p:nvPr>
            <p:ph sz="half" idx="2"/>
          </p:nvPr>
        </p:nvSpPr>
        <p:spPr/>
        <p:txBody>
          <a:bodyPr/>
          <a:lstStyle/>
          <a:p>
            <a:r>
              <a:rPr lang="en-US" dirty="0" smtClean="0"/>
              <a:t>Components of Objected Oriented Programs &amp; Languages</a:t>
            </a:r>
          </a:p>
          <a:p>
            <a:endParaRPr lang="en-US" dirty="0" smtClean="0"/>
          </a:p>
          <a:p>
            <a:r>
              <a:rPr lang="en-US" dirty="0" smtClean="0"/>
              <a:t>Object Oriented</a:t>
            </a:r>
          </a:p>
          <a:p>
            <a:pPr lvl="1"/>
            <a:r>
              <a:rPr lang="en-US" dirty="0" smtClean="0"/>
              <a:t>Syntax</a:t>
            </a:r>
          </a:p>
          <a:p>
            <a:pPr lvl="1"/>
            <a:r>
              <a:rPr lang="en-US" dirty="0" smtClean="0"/>
              <a:t>Key or Reserved words</a:t>
            </a:r>
          </a:p>
          <a:p>
            <a:pPr lvl="1"/>
            <a:r>
              <a:rPr lang="en-US" dirty="0" smtClean="0"/>
              <a:t>Fields, properties, or attributes</a:t>
            </a:r>
          </a:p>
          <a:p>
            <a:pPr lvl="1"/>
            <a:r>
              <a:rPr lang="en-US" dirty="0" smtClean="0"/>
              <a:t>Methods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Fun example: Chaos Theory experiment in BASIC</a:t>
            </a:r>
          </a:p>
          <a:p>
            <a:pPr lvl="1"/>
            <a:r>
              <a:rPr lang="en-US" dirty="0" smtClean="0"/>
              <a:t>Put 3 dots in shape of a triangle on paper</a:t>
            </a:r>
          </a:p>
          <a:p>
            <a:pPr lvl="1"/>
            <a:r>
              <a:rPr lang="en-US" dirty="0" smtClean="0"/>
              <a:t>Label as shown</a:t>
            </a:r>
          </a:p>
          <a:p>
            <a:pPr lvl="1"/>
            <a:r>
              <a:rPr lang="en-US" dirty="0" smtClean="0"/>
              <a:t>Roll a six-side dice to determine start</a:t>
            </a:r>
          </a:p>
          <a:p>
            <a:pPr lvl="1"/>
            <a:r>
              <a:rPr lang="en-US" dirty="0" smtClean="0"/>
              <a:t>Then continue rolling  the die:</a:t>
            </a:r>
          </a:p>
          <a:p>
            <a:pPr lvl="2">
              <a:buNone/>
            </a:pPr>
            <a:r>
              <a:rPr lang="en-US" dirty="0" smtClean="0"/>
              <a:t>Rule is: move halfway to next indicated</a:t>
            </a:r>
          </a:p>
          <a:p>
            <a:pPr lvl="2">
              <a:buNone/>
            </a:pPr>
            <a:r>
              <a:rPr lang="en-US" dirty="0" smtClean="0"/>
              <a:t>dot based on die roll and then</a:t>
            </a:r>
          </a:p>
          <a:p>
            <a:pPr lvl="2">
              <a:buNone/>
            </a:pPr>
            <a:r>
              <a:rPr lang="en-US" dirty="0" smtClean="0"/>
              <a:t>place a new dot on the paper.</a:t>
            </a:r>
          </a:p>
          <a:p>
            <a:pPr lvl="1">
              <a:buFontTx/>
              <a:buChar char="-"/>
            </a:pPr>
            <a:r>
              <a:rPr lang="en-US" dirty="0" smtClean="0"/>
              <a:t>Rinse and repeat</a:t>
            </a:r>
          </a:p>
          <a:p>
            <a:pPr lvl="2">
              <a:buFontTx/>
              <a:buChar char="-"/>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pic>
        <p:nvPicPr>
          <p:cNvPr id="2055" name="Picture 7"/>
          <p:cNvPicPr>
            <a:picLocks noChangeAspect="1" noChangeArrowheads="1"/>
          </p:cNvPicPr>
          <p:nvPr/>
        </p:nvPicPr>
        <p:blipFill>
          <a:blip r:embed="rId2"/>
          <a:srcRect/>
          <a:stretch>
            <a:fillRect/>
          </a:stretch>
        </p:blipFill>
        <p:spPr bwMode="auto">
          <a:xfrm>
            <a:off x="5069731" y="1523107"/>
            <a:ext cx="3810000" cy="2857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What do you think will happen if we write and run a program to do the Chaos Theory experiment?  Will it fill in the triangle or ?</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pic>
        <p:nvPicPr>
          <p:cNvPr id="3077" name="Picture 5"/>
          <p:cNvPicPr>
            <a:picLocks noChangeAspect="1" noChangeArrowheads="1"/>
          </p:cNvPicPr>
          <p:nvPr/>
        </p:nvPicPr>
        <p:blipFill>
          <a:blip r:embed="rId2"/>
          <a:srcRect/>
          <a:stretch>
            <a:fillRect/>
          </a:stretch>
        </p:blipFill>
        <p:spPr bwMode="auto">
          <a:xfrm>
            <a:off x="2032000" y="939134"/>
            <a:ext cx="5080000" cy="38100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7" name="Content Placeholder 6"/>
          <p:cNvSpPr>
            <a:spLocks noGrp="1"/>
          </p:cNvSpPr>
          <p:nvPr>
            <p:ph sz="half" idx="1"/>
          </p:nvPr>
        </p:nvSpPr>
        <p:spPr>
          <a:xfrm>
            <a:off x="457200" y="733207"/>
            <a:ext cx="4038600" cy="3394472"/>
          </a:xfrm>
        </p:spPr>
        <p:txBody>
          <a:bodyPr/>
          <a:lstStyle/>
          <a:p>
            <a:pPr>
              <a:spcBef>
                <a:spcPts val="0"/>
              </a:spcBef>
              <a:buNone/>
            </a:pPr>
            <a:r>
              <a:rPr lang="en-US" sz="1100" dirty="0" smtClean="0"/>
              <a:t>R = 3</a:t>
            </a:r>
          </a:p>
          <a:p>
            <a:pPr>
              <a:spcBef>
                <a:spcPts val="0"/>
              </a:spcBef>
              <a:buNone/>
            </a:pPr>
            <a:r>
              <a:rPr lang="en-US" sz="1100" dirty="0" smtClean="0"/>
              <a:t>X = 200</a:t>
            </a:r>
          </a:p>
          <a:p>
            <a:pPr>
              <a:spcBef>
                <a:spcPts val="0"/>
              </a:spcBef>
              <a:buNone/>
            </a:pPr>
            <a:r>
              <a:rPr lang="en-US" sz="1100" dirty="0" smtClean="0"/>
              <a:t>Y = 10</a:t>
            </a:r>
          </a:p>
          <a:p>
            <a:pPr>
              <a:spcBef>
                <a:spcPts val="0"/>
              </a:spcBef>
              <a:buNone/>
            </a:pPr>
            <a:r>
              <a:rPr lang="en-US" sz="1100" dirty="0" smtClean="0"/>
              <a:t>BGCOLOR 255,255,255</a:t>
            </a:r>
          </a:p>
          <a:p>
            <a:pPr>
              <a:spcBef>
                <a:spcPts val="0"/>
              </a:spcBef>
              <a:buNone/>
            </a:pPr>
            <a:r>
              <a:rPr lang="en-US" sz="1100" dirty="0" smtClean="0"/>
              <a:t>COLOR 0,0,255</a:t>
            </a:r>
          </a:p>
          <a:p>
            <a:pPr>
              <a:spcBef>
                <a:spcPts val="0"/>
              </a:spcBef>
              <a:buNone/>
            </a:pPr>
            <a:r>
              <a:rPr lang="en-US" sz="1100" dirty="0" smtClean="0"/>
              <a:t>CIRCLE 200,10,R</a:t>
            </a:r>
          </a:p>
          <a:p>
            <a:pPr>
              <a:spcBef>
                <a:spcPts val="0"/>
              </a:spcBef>
              <a:buNone/>
            </a:pPr>
            <a:r>
              <a:rPr lang="en-US" sz="1100" dirty="0" smtClean="0"/>
              <a:t>CIRCLE 840,10,R</a:t>
            </a:r>
          </a:p>
          <a:p>
            <a:pPr>
              <a:spcBef>
                <a:spcPts val="0"/>
              </a:spcBef>
              <a:buNone/>
            </a:pPr>
            <a:r>
              <a:rPr lang="en-US" sz="1100" dirty="0" smtClean="0"/>
              <a:t>CIRCLE 520,640,R</a:t>
            </a:r>
          </a:p>
          <a:p>
            <a:pPr>
              <a:spcBef>
                <a:spcPts val="0"/>
              </a:spcBef>
              <a:buNone/>
            </a:pPr>
            <a:r>
              <a:rPr lang="en-US" sz="1100" dirty="0" smtClean="0"/>
              <a:t>COLOR 255,0,0</a:t>
            </a:r>
          </a:p>
          <a:p>
            <a:pPr>
              <a:spcBef>
                <a:spcPts val="0"/>
              </a:spcBef>
              <a:buNone/>
            </a:pPr>
            <a:r>
              <a:rPr lang="en-US" sz="1100" dirty="0" smtClean="0"/>
              <a:t>R = 1</a:t>
            </a:r>
          </a:p>
          <a:p>
            <a:pPr>
              <a:spcBef>
                <a:spcPts val="0"/>
              </a:spcBef>
              <a:buNone/>
            </a:pPr>
            <a:r>
              <a:rPr lang="en-US" sz="1100" dirty="0" smtClean="0"/>
              <a:t>LOOP:</a:t>
            </a:r>
          </a:p>
          <a:p>
            <a:pPr>
              <a:spcBef>
                <a:spcPts val="0"/>
              </a:spcBef>
              <a:buNone/>
            </a:pPr>
            <a:r>
              <a:rPr lang="en-US" sz="1100" dirty="0" smtClean="0"/>
              <a:t>RN = RND</a:t>
            </a:r>
          </a:p>
          <a:p>
            <a:pPr>
              <a:spcBef>
                <a:spcPts val="0"/>
              </a:spcBef>
              <a:buNone/>
            </a:pPr>
            <a:r>
              <a:rPr lang="en-US" sz="1100" dirty="0" smtClean="0"/>
              <a:t>IF RN &lt; 0.3333 THEN</a:t>
            </a:r>
          </a:p>
          <a:p>
            <a:pPr>
              <a:spcBef>
                <a:spcPts val="0"/>
              </a:spcBef>
              <a:buNone/>
            </a:pPr>
            <a:r>
              <a:rPr lang="en-US" sz="1100" dirty="0" smtClean="0"/>
              <a:t>    DX = X - 200</a:t>
            </a:r>
          </a:p>
          <a:p>
            <a:pPr>
              <a:spcBef>
                <a:spcPts val="0"/>
              </a:spcBef>
              <a:buNone/>
            </a:pPr>
            <a:r>
              <a:rPr lang="en-US" sz="1100" dirty="0" smtClean="0"/>
              <a:t>    DY = Y – 10</a:t>
            </a:r>
          </a:p>
          <a:p>
            <a:pPr>
              <a:spcBef>
                <a:spcPts val="0"/>
              </a:spcBef>
              <a:buNone/>
            </a:pPr>
            <a:r>
              <a:rPr lang="en-US" sz="1100" dirty="0" smtClean="0"/>
              <a:t>    XMODE = 1</a:t>
            </a:r>
          </a:p>
          <a:p>
            <a:pPr>
              <a:spcBef>
                <a:spcPts val="0"/>
              </a:spcBef>
              <a:buNone/>
            </a:pPr>
            <a:r>
              <a:rPr lang="en-US" sz="1100" dirty="0" smtClean="0"/>
              <a:t>    YMODE = 1</a:t>
            </a:r>
          </a:p>
          <a:p>
            <a:pPr>
              <a:spcBef>
                <a:spcPts val="0"/>
              </a:spcBef>
              <a:buNone/>
            </a:pPr>
            <a:r>
              <a:rPr lang="en-US" sz="1100" dirty="0" smtClean="0"/>
              <a:t>ELSE</a:t>
            </a:r>
          </a:p>
          <a:p>
            <a:pPr>
              <a:spcBef>
                <a:spcPts val="0"/>
              </a:spcBef>
              <a:buNone/>
            </a:pPr>
            <a:r>
              <a:rPr lang="en-US" sz="1100" dirty="0" smtClean="0"/>
              <a:t>     IF RN &lt; 0.6666 THEN</a:t>
            </a:r>
          </a:p>
          <a:p>
            <a:pPr>
              <a:spcBef>
                <a:spcPts val="0"/>
              </a:spcBef>
              <a:buNone/>
            </a:pPr>
            <a:r>
              <a:rPr lang="en-US" sz="1100" dirty="0" smtClean="0"/>
              <a:t>        DX = 840 - X</a:t>
            </a:r>
          </a:p>
          <a:p>
            <a:pPr>
              <a:spcBef>
                <a:spcPts val="0"/>
              </a:spcBef>
              <a:buNone/>
            </a:pPr>
            <a:r>
              <a:rPr lang="en-US" sz="1100" dirty="0" smtClean="0"/>
              <a:t>        DY = Y - 10</a:t>
            </a:r>
          </a:p>
          <a:p>
            <a:pPr>
              <a:spcBef>
                <a:spcPts val="0"/>
              </a:spcBef>
              <a:buNone/>
            </a:pPr>
            <a:r>
              <a:rPr lang="en-US" sz="1100" dirty="0" smtClean="0"/>
              <a:t>        YMODE = 1</a:t>
            </a:r>
          </a:p>
          <a:p>
            <a:pPr>
              <a:spcBef>
                <a:spcPts val="0"/>
              </a:spcBef>
              <a:buNone/>
            </a:pPr>
            <a:r>
              <a:rPr lang="en-US" sz="1100" dirty="0" smtClean="0"/>
              <a:t>     ELSE</a:t>
            </a:r>
          </a:p>
          <a:p>
            <a:pPr>
              <a:spcBef>
                <a:spcPts val="0"/>
              </a:spcBef>
              <a:buNone/>
            </a:pPr>
            <a:endParaRPr lang="en-US" sz="1100" dirty="0" smtClean="0"/>
          </a:p>
        </p:txBody>
      </p:sp>
      <p:sp>
        <p:nvSpPr>
          <p:cNvPr id="8" name="Content Placeholder 7"/>
          <p:cNvSpPr>
            <a:spLocks noGrp="1"/>
          </p:cNvSpPr>
          <p:nvPr>
            <p:ph sz="half" idx="2"/>
          </p:nvPr>
        </p:nvSpPr>
        <p:spPr>
          <a:xfrm>
            <a:off x="4648200" y="733207"/>
            <a:ext cx="4038600" cy="3394472"/>
          </a:xfrm>
        </p:spPr>
        <p:txBody>
          <a:bodyPr/>
          <a:lstStyle/>
          <a:p>
            <a:pPr>
              <a:spcBef>
                <a:spcPts val="0"/>
              </a:spcBef>
              <a:buNone/>
            </a:pPr>
            <a:r>
              <a:rPr lang="en-US" sz="1100" dirty="0" smtClean="0"/>
              <a:t>        IF X &gt; 520 THEN</a:t>
            </a:r>
            <a:br>
              <a:rPr lang="en-US" sz="1100" dirty="0" smtClean="0"/>
            </a:br>
            <a:r>
              <a:rPr lang="en-US" sz="1100" dirty="0" smtClean="0"/>
              <a:t>    DX = X -520</a:t>
            </a:r>
          </a:p>
          <a:p>
            <a:pPr>
              <a:spcBef>
                <a:spcPts val="0"/>
              </a:spcBef>
              <a:buNone/>
            </a:pPr>
            <a:r>
              <a:rPr lang="en-US" sz="1100" dirty="0" smtClean="0"/>
              <a:t>           DY = 640 - Y</a:t>
            </a:r>
          </a:p>
          <a:p>
            <a:pPr>
              <a:spcBef>
                <a:spcPts val="0"/>
              </a:spcBef>
              <a:buNone/>
            </a:pPr>
            <a:r>
              <a:rPr lang="en-US" sz="1100" dirty="0" smtClean="0"/>
              <a:t>           XMODE = 1</a:t>
            </a:r>
          </a:p>
          <a:p>
            <a:pPr>
              <a:spcBef>
                <a:spcPts val="0"/>
              </a:spcBef>
              <a:buNone/>
            </a:pPr>
            <a:r>
              <a:rPr lang="en-US" sz="1100" dirty="0" smtClean="0"/>
              <a:t>        ELSE</a:t>
            </a:r>
          </a:p>
          <a:p>
            <a:pPr>
              <a:spcBef>
                <a:spcPts val="0"/>
              </a:spcBef>
              <a:buNone/>
            </a:pPr>
            <a:r>
              <a:rPr lang="en-US" sz="1100" dirty="0" smtClean="0"/>
              <a:t>            DX = 520 - X</a:t>
            </a:r>
          </a:p>
          <a:p>
            <a:pPr>
              <a:spcBef>
                <a:spcPts val="0"/>
              </a:spcBef>
              <a:buNone/>
            </a:pPr>
            <a:r>
              <a:rPr lang="en-US" sz="1100" dirty="0" smtClean="0"/>
              <a:t>            DY = 640 - Y</a:t>
            </a:r>
          </a:p>
          <a:p>
            <a:pPr>
              <a:spcBef>
                <a:spcPts val="0"/>
              </a:spcBef>
              <a:buNone/>
            </a:pPr>
            <a:r>
              <a:rPr lang="en-US" sz="1100" dirty="0" smtClean="0"/>
              <a:t>        END IF</a:t>
            </a:r>
          </a:p>
          <a:p>
            <a:pPr>
              <a:spcBef>
                <a:spcPts val="0"/>
              </a:spcBef>
              <a:buNone/>
            </a:pPr>
            <a:r>
              <a:rPr lang="en-US" sz="1100" dirty="0" smtClean="0"/>
              <a:t>     END IF</a:t>
            </a:r>
          </a:p>
          <a:p>
            <a:pPr>
              <a:spcBef>
                <a:spcPts val="0"/>
              </a:spcBef>
              <a:buNone/>
            </a:pPr>
            <a:r>
              <a:rPr lang="en-US" sz="1100" dirty="0" smtClean="0"/>
              <a:t>END IF</a:t>
            </a:r>
          </a:p>
          <a:p>
            <a:pPr>
              <a:spcBef>
                <a:spcPts val="0"/>
              </a:spcBef>
              <a:buNone/>
            </a:pPr>
            <a:r>
              <a:rPr lang="en-US" sz="1100" dirty="0" smtClean="0"/>
              <a:t>IF XMODE = 1 THEN</a:t>
            </a:r>
          </a:p>
          <a:p>
            <a:pPr>
              <a:spcBef>
                <a:spcPts val="0"/>
              </a:spcBef>
              <a:buNone/>
            </a:pPr>
            <a:r>
              <a:rPr lang="en-US" sz="1100" dirty="0" smtClean="0"/>
              <a:t>     X = X - (DX/2)</a:t>
            </a:r>
          </a:p>
          <a:p>
            <a:pPr>
              <a:spcBef>
                <a:spcPts val="0"/>
              </a:spcBef>
              <a:buNone/>
            </a:pPr>
            <a:r>
              <a:rPr lang="en-US" sz="1100" dirty="0" smtClean="0"/>
              <a:t> ELSE</a:t>
            </a:r>
          </a:p>
          <a:p>
            <a:pPr>
              <a:spcBef>
                <a:spcPts val="0"/>
              </a:spcBef>
              <a:buNone/>
            </a:pPr>
            <a:r>
              <a:rPr lang="en-US" sz="1100" dirty="0" smtClean="0"/>
              <a:t>      X = X + (DX/2)</a:t>
            </a:r>
          </a:p>
          <a:p>
            <a:pPr>
              <a:spcBef>
                <a:spcPts val="0"/>
              </a:spcBef>
              <a:buNone/>
            </a:pPr>
            <a:r>
              <a:rPr lang="en-US" sz="1100" dirty="0" smtClean="0"/>
              <a:t>END IF</a:t>
            </a:r>
          </a:p>
          <a:p>
            <a:pPr>
              <a:spcBef>
                <a:spcPts val="0"/>
              </a:spcBef>
              <a:buNone/>
            </a:pPr>
            <a:r>
              <a:rPr lang="en-US" sz="1100" dirty="0" smtClean="0"/>
              <a:t>IF YMODE = 1 THEN</a:t>
            </a:r>
          </a:p>
          <a:p>
            <a:pPr>
              <a:spcBef>
                <a:spcPts val="0"/>
              </a:spcBef>
              <a:buNone/>
            </a:pPr>
            <a:r>
              <a:rPr lang="en-US" sz="1100" dirty="0" smtClean="0"/>
              <a:t>      Y = Y - (DY/2)</a:t>
            </a:r>
          </a:p>
          <a:p>
            <a:pPr>
              <a:spcBef>
                <a:spcPts val="0"/>
              </a:spcBef>
              <a:buNone/>
            </a:pPr>
            <a:r>
              <a:rPr lang="en-US" sz="1100" dirty="0" smtClean="0"/>
              <a:t>ELSE</a:t>
            </a:r>
          </a:p>
          <a:p>
            <a:pPr>
              <a:spcBef>
                <a:spcPts val="0"/>
              </a:spcBef>
              <a:buNone/>
            </a:pPr>
            <a:r>
              <a:rPr lang="en-US" sz="1100" dirty="0" smtClean="0"/>
              <a:t>      Y = Y + (DY/2)</a:t>
            </a:r>
          </a:p>
          <a:p>
            <a:pPr>
              <a:spcBef>
                <a:spcPts val="0"/>
              </a:spcBef>
              <a:buNone/>
            </a:pPr>
            <a:r>
              <a:rPr lang="en-US" sz="1100" dirty="0" smtClean="0"/>
              <a:t>END IF</a:t>
            </a:r>
          </a:p>
          <a:p>
            <a:pPr>
              <a:spcBef>
                <a:spcPts val="0"/>
              </a:spcBef>
              <a:buNone/>
            </a:pPr>
            <a:r>
              <a:rPr lang="en-US" sz="1100" dirty="0" smtClean="0"/>
              <a:t>POINT X,Y</a:t>
            </a:r>
          </a:p>
          <a:p>
            <a:pPr>
              <a:spcBef>
                <a:spcPts val="0"/>
              </a:spcBef>
              <a:buNone/>
            </a:pPr>
            <a:r>
              <a:rPr lang="en-US" sz="1100" dirty="0" smtClean="0"/>
              <a:t>XMODE = 0</a:t>
            </a:r>
          </a:p>
          <a:p>
            <a:pPr>
              <a:spcBef>
                <a:spcPts val="0"/>
              </a:spcBef>
              <a:buNone/>
            </a:pPr>
            <a:r>
              <a:rPr lang="en-US" sz="1100" dirty="0" smtClean="0"/>
              <a:t>YMODE = O</a:t>
            </a:r>
          </a:p>
          <a:p>
            <a:pPr>
              <a:spcBef>
                <a:spcPts val="0"/>
              </a:spcBef>
              <a:buNone/>
            </a:pPr>
            <a:r>
              <a:rPr lang="en-US" sz="1100" dirty="0" smtClean="0"/>
              <a:t>GOTO LOOP</a:t>
            </a:r>
          </a:p>
          <a:p>
            <a:pPr>
              <a:spcBef>
                <a:spcPts val="0"/>
              </a:spcBef>
              <a:buNone/>
            </a:pPr>
            <a:endParaRPr lang="en-US" sz="1100"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a:xfrm>
            <a:off x="8424863" y="4300319"/>
            <a:ext cx="261937" cy="273844"/>
          </a:xfrm>
        </p:spPr>
        <p:txBody>
          <a:bodyPr/>
          <a:lstStyle/>
          <a:p>
            <a:fld id="{91AF2B4D-6B12-4EDF-87BB-2B55CECB6611}" type="slidenum">
              <a:rPr lang="en-US" smtClean="0"/>
              <a:pPr/>
              <a:t>29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 xmlns:a16="http://schemas.microsoft.com/office/drawing/2014/main"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 xmlns:a16="http://schemas.microsoft.com/office/drawing/2014/main"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 xmlns:a16="http://schemas.microsoft.com/office/drawing/2014/main"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 xmlns:a16="http://schemas.microsoft.com/office/drawing/2014/main"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 xmlns:a16="http://schemas.microsoft.com/office/drawing/2014/main"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 xmlns:a16="http://schemas.microsoft.com/office/drawing/2014/main"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 xmlns:a16="http://schemas.microsoft.com/office/drawing/2014/main"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 xmlns:a16="http://schemas.microsoft.com/office/drawing/2014/main"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 xmlns:p14="http://schemas.microsoft.com/office/powerpoint/2010/main"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BASH (Bourne-again shell) is a shell and command language written by Brian Fox for the GNU Project as a free software replacement for the Bourne shell. BASH is found on Unix (this includes Macs) and Linux computers and is usually the default shell on such systems.  It also can be added to Windows in a number of ways.</a:t>
            </a:r>
          </a:p>
          <a:p>
            <a:r>
              <a:rPr lang="en-US" dirty="0" smtClean="0"/>
              <a:t>BASH (and other) shell scripts are simply text files, often with the .</a:t>
            </a:r>
            <a:r>
              <a:rPr lang="en-US" dirty="0" err="1" smtClean="0"/>
              <a:t>sh</a:t>
            </a:r>
            <a:r>
              <a:rPr lang="en-US" dirty="0" smtClean="0"/>
              <a:t> file extension though this is not technically required.</a:t>
            </a:r>
          </a:p>
          <a:p>
            <a:r>
              <a:rPr lang="en-US" dirty="0" smtClean="0"/>
              <a:t>One Note: For BASH (or other) shells scripts to run, they must be given the execute permission, usually with a command like:  </a:t>
            </a:r>
            <a:r>
              <a:rPr lang="en-US" dirty="0" err="1" smtClean="0"/>
              <a:t>chmod</a:t>
            </a:r>
            <a:r>
              <a:rPr lang="en-US" dirty="0" smtClean="0"/>
              <a:t> 755 script.sh</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a:xfrm>
            <a:off x="457200" y="995863"/>
            <a:ext cx="8229600" cy="3394472"/>
          </a:xfrm>
        </p:spPr>
        <p:txBody>
          <a:bodyPr/>
          <a:lstStyle/>
          <a:p>
            <a:r>
              <a:rPr lang="en-US" dirty="0" err="1" smtClean="0"/>
              <a:t>PowerShell</a:t>
            </a:r>
            <a:r>
              <a:rPr lang="en-US" dirty="0" smtClean="0"/>
              <a:t> (originally known as Windows </a:t>
            </a:r>
            <a:r>
              <a:rPr lang="en-US" dirty="0" err="1" smtClean="0"/>
              <a:t>PowerShell</a:t>
            </a:r>
            <a:r>
              <a:rPr lang="en-US" dirty="0" smtClean="0"/>
              <a:t>) is a task automation and configuration management framework from Microsoft, consisting of a command-line shell and associated scripting language. </a:t>
            </a:r>
            <a:r>
              <a:rPr lang="en-US" dirty="0" err="1" smtClean="0"/>
              <a:t>PowerShell</a:t>
            </a:r>
            <a:r>
              <a:rPr lang="en-US" dirty="0" smtClean="0"/>
              <a:t> was made open-source and cross-platform in 2016 with the release of </a:t>
            </a:r>
            <a:r>
              <a:rPr lang="en-US" dirty="0" err="1" smtClean="0"/>
              <a:t>PowerShell</a:t>
            </a:r>
            <a:r>
              <a:rPr lang="en-US" dirty="0" smtClean="0"/>
              <a:t> Core. In </a:t>
            </a:r>
            <a:r>
              <a:rPr lang="en-US" dirty="0" err="1" smtClean="0"/>
              <a:t>PowerShell</a:t>
            </a:r>
            <a:r>
              <a:rPr lang="en-US" dirty="0" smtClean="0"/>
              <a:t>, tasks are generally performed by </a:t>
            </a:r>
            <a:r>
              <a:rPr lang="en-US" dirty="0" err="1" smtClean="0"/>
              <a:t>cmdlets</a:t>
            </a:r>
            <a:r>
              <a:rPr lang="en-US" dirty="0" smtClean="0"/>
              <a:t> (pronounced command-lets) and a series of </a:t>
            </a:r>
            <a:r>
              <a:rPr lang="en-US" dirty="0" err="1" smtClean="0"/>
              <a:t>cmdlets</a:t>
            </a:r>
            <a:r>
              <a:rPr lang="en-US" dirty="0" smtClean="0"/>
              <a:t> may be combined into scripts. </a:t>
            </a:r>
          </a:p>
          <a:p>
            <a:r>
              <a:rPr lang="en-US" dirty="0" smtClean="0"/>
              <a:t>One Note: On Windows by default, </a:t>
            </a:r>
            <a:r>
              <a:rPr lang="en-US" dirty="0" err="1" smtClean="0"/>
              <a:t>PowerShell</a:t>
            </a:r>
            <a:r>
              <a:rPr lang="en-US" dirty="0" smtClean="0"/>
              <a:t> scripts are restricted. To run scripts, either change this restriction globally (not recommended) or make a custom </a:t>
            </a:r>
            <a:r>
              <a:rPr lang="en-US" dirty="0" err="1" smtClean="0"/>
              <a:t>PowerShell</a:t>
            </a:r>
            <a:r>
              <a:rPr lang="en-US" dirty="0" smtClean="0"/>
              <a:t> Shortcut using this command line:</a:t>
            </a:r>
          </a:p>
          <a:p>
            <a:pPr>
              <a:buNone/>
            </a:pPr>
            <a:r>
              <a:rPr lang="en-US" dirty="0" smtClean="0"/>
              <a:t>		                  powershell.exe -Execution Policy Unrestricted</a:t>
            </a:r>
            <a:endParaRPr lang="en-US" b="1"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a:xfrm>
            <a:off x="457200" y="995863"/>
            <a:ext cx="8229600" cy="3394472"/>
          </a:xfrm>
        </p:spPr>
        <p:txBody>
          <a:bodyPr/>
          <a:lstStyle/>
          <a:p>
            <a:r>
              <a:rPr lang="en-US" dirty="0" smtClean="0"/>
              <a:t>Python is an interpreted high-level programming language for general-purpose programming which was created by Guido van </a:t>
            </a:r>
            <a:r>
              <a:rPr lang="en-US" dirty="0" err="1" smtClean="0"/>
              <a:t>Rossum</a:t>
            </a:r>
            <a:r>
              <a:rPr lang="en-US" dirty="0" smtClean="0"/>
              <a:t> in 1991. Python has a design philosophy that emphasizes code readability, using significant whitespace. It provides constructs that enable clear programming for both small and large scale projects.</a:t>
            </a:r>
          </a:p>
          <a:p>
            <a:r>
              <a:rPr lang="en-US" dirty="0" smtClean="0"/>
              <a:t>Python features a dynamic type system and automatic memory management. It supports multiple programming paradigms including, but not limited to, object-oriented and procedural, and has a large and comprehensive standard library.</a:t>
            </a:r>
            <a:endParaRPr lang="en-US" b="1"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a:xfrm>
            <a:off x="457200" y="995863"/>
            <a:ext cx="8229600" cy="3394472"/>
          </a:xfrm>
        </p:spPr>
        <p:txBody>
          <a:bodyPr/>
          <a:lstStyle/>
          <a:p>
            <a:r>
              <a:rPr lang="en-US" dirty="0" smtClean="0"/>
              <a:t>Ruby is a dynamic, interpreted, reflective, object-oriented, general-purpose programming language. It was designed and developed in the 1990s by Yukihiro "</a:t>
            </a:r>
            <a:r>
              <a:rPr lang="en-US" dirty="0" err="1" smtClean="0"/>
              <a:t>Matz</a:t>
            </a:r>
            <a:r>
              <a:rPr lang="en-US" dirty="0" smtClean="0"/>
              <a:t>" Matsumoto of Japan.</a:t>
            </a:r>
          </a:p>
          <a:p>
            <a:r>
              <a:rPr lang="en-US" dirty="0" smtClean="0"/>
              <a:t>According to the Yukihiro, Ruby was influenced by Perl, Smalltalk, Eiffel, </a:t>
            </a:r>
            <a:r>
              <a:rPr lang="en-US" dirty="0" err="1" smtClean="0"/>
              <a:t>Ada</a:t>
            </a:r>
            <a:r>
              <a:rPr lang="en-US" dirty="0" smtClean="0"/>
              <a:t>, and Lisp. It supports multiple programming paradigms, including functional, object-oriented, and imperative.</a:t>
            </a:r>
          </a:p>
          <a:p>
            <a:r>
              <a:rPr lang="en-US" dirty="0" smtClean="0"/>
              <a:t>Ruby has gained in prominence over the years, especially given the popularity of Ruby on Rails (or Rails), which is a server-side web application framework written in Ruby.</a:t>
            </a:r>
          </a:p>
          <a:p>
            <a:r>
              <a:rPr lang="en-US" dirty="0" smtClean="0"/>
              <a:t>See: https://poignant.guide/</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Penetration Tools – Domain 4.4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a:xfrm>
            <a:off x="457200" y="995863"/>
            <a:ext cx="8229600" cy="3394472"/>
          </a:xfrm>
        </p:spPr>
        <p:txBody>
          <a:bodyPr/>
          <a:lstStyle/>
          <a:p>
            <a:r>
              <a:rPr lang="en-US" dirty="0" smtClean="0"/>
              <a:t>As we cover the basics in each language, compare and contrast them, and examine the Exam objectives, I will provide examples in all four languages of each concept.  Most times these are identical examples, but not always.</a:t>
            </a:r>
          </a:p>
          <a:p>
            <a:r>
              <a:rPr lang="en-US" dirty="0" smtClean="0"/>
              <a:t>Code snippets will be presented using the template to follow, which is divided into four areas, one for each language covered by the objectives.</a:t>
            </a:r>
          </a:p>
          <a:p>
            <a:endParaRPr lang="en-US" dirty="0" smtClean="0"/>
          </a:p>
          <a:p>
            <a:r>
              <a:rPr lang="en-US" dirty="0" smtClean="0"/>
              <a:t>I would advise most to pick one area/language and focus mainly on those.</a:t>
            </a:r>
          </a:p>
          <a:p>
            <a:endParaRPr lang="en-US" dirty="0" smtClean="0"/>
          </a:p>
          <a:p>
            <a:r>
              <a:rPr lang="en-US" dirty="0" smtClean="0"/>
              <a:t>Let’s start where every programming class starts – Hello World!  </a:t>
            </a:r>
            <a:r>
              <a:rPr lang="en-US" dirty="0" smtClean="0">
                <a:sym typeface="Wingdings" pitchFamily="2" charset="2"/>
              </a:rPr>
              <a:t></a:t>
            </a:r>
          </a:p>
          <a:p>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34</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Hello World</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dirty="0" smtClean="0"/>
          </a:p>
          <a:p>
            <a:pPr>
              <a:spcBef>
                <a:spcPts val="0"/>
              </a:spcBef>
              <a:buNone/>
            </a:pPr>
            <a:r>
              <a:rPr lang="en-US" dirty="0" smtClean="0"/>
              <a:t>#!/bin/bash</a:t>
            </a:r>
          </a:p>
          <a:p>
            <a:pPr>
              <a:spcBef>
                <a:spcPts val="0"/>
              </a:spcBef>
              <a:buNone/>
            </a:pPr>
            <a:r>
              <a:rPr lang="en-US" dirty="0" smtClean="0"/>
              <a:t>#Hello World Bash Script</a:t>
            </a:r>
          </a:p>
          <a:p>
            <a:pPr>
              <a:spcBef>
                <a:spcPts val="0"/>
              </a:spcBef>
              <a:buNone/>
            </a:pPr>
            <a:r>
              <a:rPr lang="en-US" dirty="0" smtClean="0"/>
              <a:t>echo "Hello World!"</a:t>
            </a:r>
          </a:p>
          <a:p>
            <a:pPr>
              <a:buNone/>
            </a:pPr>
            <a:endParaRPr lang="en-US"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#Hello World </a:t>
            </a:r>
            <a:r>
              <a:rPr lang="en-US" dirty="0" err="1" smtClean="0"/>
              <a:t>PowerShell</a:t>
            </a:r>
            <a:r>
              <a:rPr lang="en-US" dirty="0" smtClean="0"/>
              <a:t> Script</a:t>
            </a:r>
          </a:p>
          <a:p>
            <a:pPr>
              <a:spcBef>
                <a:spcPts val="0"/>
              </a:spcBef>
              <a:buNone/>
            </a:pPr>
            <a:r>
              <a:rPr lang="en-US" dirty="0" smtClean="0"/>
              <a:t>echo "Hello World!"</a:t>
            </a:r>
          </a:p>
          <a:p>
            <a:pPr>
              <a:buNone/>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sp>
        <p:nvSpPr>
          <p:cNvPr id="11" name="TextBox 10"/>
          <p:cNvSpPr txBox="1"/>
          <p:nvPr/>
        </p:nvSpPr>
        <p:spPr>
          <a:xfrm>
            <a:off x="369648" y="2889115"/>
            <a:ext cx="4038600" cy="1323439"/>
          </a:xfrm>
          <a:prstGeom prst="rect">
            <a:avLst/>
          </a:prstGeom>
          <a:noFill/>
        </p:spPr>
        <p:txBody>
          <a:bodyPr wrap="square" rtlCol="0">
            <a:spAutoFit/>
          </a:bodyPr>
          <a:lstStyle/>
          <a:p>
            <a:r>
              <a:rPr lang="en-US" sz="2000" u="sng" dirty="0" smtClean="0"/>
              <a:t>Python</a:t>
            </a:r>
            <a:endParaRPr lang="en-US" sz="2000" dirty="0" smtClean="0"/>
          </a:p>
          <a:p>
            <a:endParaRPr lang="en-US" sz="2000" dirty="0" smtClean="0"/>
          </a:p>
          <a:p>
            <a:r>
              <a:rPr lang="en-US" sz="2000" dirty="0" smtClean="0"/>
              <a:t>#Hello World Python Script</a:t>
            </a:r>
          </a:p>
          <a:p>
            <a:r>
              <a:rPr lang="en-US" sz="2000" dirty="0" smtClean="0"/>
              <a:t>print (“Hello World!”)</a:t>
            </a:r>
            <a:endParaRPr lang="en-US" sz="2000" dirty="0"/>
          </a:p>
        </p:txBody>
      </p:sp>
      <p:sp>
        <p:nvSpPr>
          <p:cNvPr id="12" name="TextBox 11"/>
          <p:cNvSpPr txBox="1"/>
          <p:nvPr/>
        </p:nvSpPr>
        <p:spPr>
          <a:xfrm>
            <a:off x="4580104" y="2889115"/>
            <a:ext cx="4038600" cy="1631216"/>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smtClean="0"/>
              <a:t>#!/</a:t>
            </a:r>
            <a:r>
              <a:rPr lang="en-US" sz="2000" dirty="0" err="1" smtClean="0"/>
              <a:t>usr</a:t>
            </a:r>
            <a:r>
              <a:rPr lang="en-US" sz="2000" dirty="0" smtClean="0"/>
              <a:t>/bin/ruby</a:t>
            </a:r>
          </a:p>
          <a:p>
            <a:r>
              <a:rPr lang="en-US" sz="2000" dirty="0" smtClean="0"/>
              <a:t>#Hello World Ruby Script</a:t>
            </a:r>
          </a:p>
          <a:p>
            <a:r>
              <a:rPr lang="en-US" sz="2000" dirty="0" smtClean="0"/>
              <a:t>puts "Hello World!"</a:t>
            </a:r>
            <a:endParaRPr lang="en-US" sz="2000" dirty="0"/>
          </a:p>
        </p:txBody>
      </p:sp>
    </p:spTree>
    <p:extLst>
      <p:ext uri="{BB962C8B-B14F-4D97-AF65-F5344CB8AC3E}">
        <p14:creationId xmlns="" xmlns:p14="http://schemas.microsoft.com/office/powerpoint/2010/main"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Variables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p>
          <a:p>
            <a:pPr>
              <a:spcBef>
                <a:spcPts val="0"/>
              </a:spcBef>
              <a:buNone/>
            </a:pPr>
            <a:endParaRPr lang="en-US" dirty="0" smtClean="0"/>
          </a:p>
          <a:p>
            <a:pPr>
              <a:spcBef>
                <a:spcPts val="0"/>
              </a:spcBef>
              <a:buNone/>
            </a:pPr>
            <a:r>
              <a:rPr lang="en-US" dirty="0" smtClean="0"/>
              <a:t>#BASH variable declaration</a:t>
            </a:r>
          </a:p>
          <a:p>
            <a:pPr>
              <a:spcBef>
                <a:spcPts val="0"/>
              </a:spcBef>
              <a:buNone/>
            </a:pPr>
            <a:r>
              <a:rPr lang="en-US" dirty="0" err="1" smtClean="0"/>
              <a:t>SalesTaxRate</a:t>
            </a:r>
            <a:r>
              <a:rPr lang="en-US" dirty="0" smtClean="0"/>
              <a:t> = .0825</a:t>
            </a:r>
          </a:p>
          <a:p>
            <a:pPr>
              <a:spcBef>
                <a:spcPts val="0"/>
              </a:spcBef>
              <a:buNone/>
            </a:pPr>
            <a:r>
              <a:rPr lang="en-US" sz="1600" dirty="0" smtClean="0"/>
              <a:t>Note: Would use $</a:t>
            </a:r>
            <a:r>
              <a:rPr lang="en-US" sz="1600" dirty="0" err="1" smtClean="0"/>
              <a:t>SalesTaxRate</a:t>
            </a:r>
            <a:r>
              <a:rPr lang="en-US" sz="1600" dirty="0" smtClean="0"/>
              <a:t> to reference</a:t>
            </a:r>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a:t>
            </a:r>
            <a:r>
              <a:rPr lang="en-US" dirty="0" err="1" smtClean="0"/>
              <a:t>PowerShell</a:t>
            </a:r>
            <a:r>
              <a:rPr lang="en-US" dirty="0" smtClean="0"/>
              <a:t> variable declaration</a:t>
            </a:r>
          </a:p>
          <a:p>
            <a:pPr>
              <a:spcBef>
                <a:spcPts val="0"/>
              </a:spcBef>
              <a:buNone/>
            </a:pPr>
            <a:r>
              <a:rPr lang="en-US" dirty="0" smtClean="0"/>
              <a:t>$</a:t>
            </a:r>
            <a:r>
              <a:rPr lang="en-US" dirty="0" err="1" smtClean="0"/>
              <a:t>SalesTaxRate</a:t>
            </a:r>
            <a:r>
              <a:rPr lang="en-US" dirty="0" smtClean="0"/>
              <a:t> = .0825 </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sp>
        <p:nvSpPr>
          <p:cNvPr id="11" name="TextBox 10"/>
          <p:cNvSpPr txBox="1"/>
          <p:nvPr/>
        </p:nvSpPr>
        <p:spPr>
          <a:xfrm>
            <a:off x="369648" y="2889115"/>
            <a:ext cx="4038600" cy="1015663"/>
          </a:xfrm>
          <a:prstGeom prst="rect">
            <a:avLst/>
          </a:prstGeom>
          <a:noFill/>
        </p:spPr>
        <p:txBody>
          <a:bodyPr wrap="square" rtlCol="0">
            <a:spAutoFit/>
          </a:bodyPr>
          <a:lstStyle/>
          <a:p>
            <a:r>
              <a:rPr lang="en-US" sz="2000" u="sng" dirty="0" smtClean="0"/>
              <a:t>Python</a:t>
            </a:r>
            <a:endParaRPr lang="en-US" sz="2000" dirty="0" smtClean="0"/>
          </a:p>
          <a:p>
            <a:r>
              <a:rPr lang="en-US" sz="2000" dirty="0" smtClean="0"/>
              <a:t>#Python variable declaration</a:t>
            </a:r>
          </a:p>
          <a:p>
            <a:r>
              <a:rPr lang="en-US" sz="2000" dirty="0" err="1" smtClean="0"/>
              <a:t>SalesTaxRate</a:t>
            </a:r>
            <a:r>
              <a:rPr lang="en-US" sz="2000" dirty="0" smtClean="0"/>
              <a:t> = .0825</a:t>
            </a:r>
            <a:endParaRPr lang="en-US" sz="2000" dirty="0"/>
          </a:p>
        </p:txBody>
      </p:sp>
      <p:sp>
        <p:nvSpPr>
          <p:cNvPr id="12" name="TextBox 11"/>
          <p:cNvSpPr txBox="1"/>
          <p:nvPr/>
        </p:nvSpPr>
        <p:spPr>
          <a:xfrm>
            <a:off x="4580104" y="2889115"/>
            <a:ext cx="4038600" cy="1754326"/>
          </a:xfrm>
          <a:prstGeom prst="rect">
            <a:avLst/>
          </a:prstGeom>
          <a:noFill/>
        </p:spPr>
        <p:txBody>
          <a:bodyPr wrap="square" rtlCol="0">
            <a:spAutoFit/>
          </a:bodyPr>
          <a:lstStyle/>
          <a:p>
            <a:r>
              <a:rPr lang="en-US" sz="2000" u="sng" dirty="0" smtClean="0"/>
              <a:t>Ruby</a:t>
            </a:r>
            <a:endParaRPr lang="en-US" sz="2000" dirty="0" smtClean="0"/>
          </a:p>
          <a:p>
            <a:r>
              <a:rPr lang="en-US" sz="2000" dirty="0" smtClean="0"/>
              <a:t>#Ruby local variable declaration</a:t>
            </a:r>
          </a:p>
          <a:p>
            <a:r>
              <a:rPr lang="en-US" sz="2000" dirty="0" smtClean="0"/>
              <a:t>_</a:t>
            </a:r>
            <a:r>
              <a:rPr lang="en-US" sz="2000" dirty="0" err="1" smtClean="0"/>
              <a:t>SalesTaxRate</a:t>
            </a:r>
            <a:r>
              <a:rPr lang="en-US" sz="2000" dirty="0" smtClean="0"/>
              <a:t> = .0825</a:t>
            </a:r>
          </a:p>
          <a:p>
            <a:r>
              <a:rPr lang="en-US" sz="1600" dirty="0" smtClean="0"/>
              <a:t>Note: Ruby has many types of variables including Global ($), Local ( _ or lower case), Instance (@) and Class (@@)</a:t>
            </a:r>
            <a:endParaRPr lang="en-US" sz="1600" dirty="0"/>
          </a:p>
        </p:txBody>
      </p:sp>
    </p:spTree>
    <p:extLst>
      <p:ext uri="{BB962C8B-B14F-4D97-AF65-F5344CB8AC3E}">
        <p14:creationId xmlns="" xmlns:p14="http://schemas.microsoft.com/office/powerpoint/2010/main"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Constants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dirty="0" smtClean="0"/>
          </a:p>
          <a:p>
            <a:pPr>
              <a:spcBef>
                <a:spcPts val="0"/>
              </a:spcBef>
              <a:buNone/>
            </a:pPr>
            <a:r>
              <a:rPr lang="en-US" dirty="0" smtClean="0"/>
              <a:t>#BASH constant declaration</a:t>
            </a:r>
          </a:p>
          <a:p>
            <a:pPr>
              <a:spcBef>
                <a:spcPts val="0"/>
              </a:spcBef>
              <a:buNone/>
            </a:pPr>
            <a:r>
              <a:rPr lang="en-US" dirty="0" err="1" smtClean="0"/>
              <a:t>readonly</a:t>
            </a:r>
            <a:r>
              <a:rPr lang="en-US" dirty="0" smtClean="0"/>
              <a:t> </a:t>
            </a:r>
            <a:r>
              <a:rPr lang="en-US" dirty="0" err="1" smtClean="0"/>
              <a:t>SalesTaxRate</a:t>
            </a:r>
            <a:r>
              <a:rPr lang="en-US" dirty="0" smtClean="0"/>
              <a:t> = .0825</a:t>
            </a:r>
            <a:endParaRPr lang="en-US"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a:t>
            </a:r>
            <a:r>
              <a:rPr lang="en-US" dirty="0" err="1" smtClean="0"/>
              <a:t>PowerShell</a:t>
            </a:r>
            <a:r>
              <a:rPr lang="en-US" dirty="0" smtClean="0"/>
              <a:t> constant declaration</a:t>
            </a:r>
          </a:p>
          <a:p>
            <a:pPr>
              <a:spcBef>
                <a:spcPts val="0"/>
              </a:spcBef>
              <a:buNone/>
            </a:pPr>
            <a:r>
              <a:rPr lang="en-US" dirty="0" smtClean="0"/>
              <a:t>Set-Variable </a:t>
            </a:r>
            <a:r>
              <a:rPr lang="en-US" dirty="0" err="1" smtClean="0"/>
              <a:t>SalesTaxRate</a:t>
            </a:r>
            <a:r>
              <a:rPr lang="en-US" dirty="0" smtClean="0"/>
              <a:t> -option Constant -value .0825</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37</a:t>
            </a:fld>
            <a:endParaRPr lang="en-US"/>
          </a:p>
        </p:txBody>
      </p:sp>
      <p:sp>
        <p:nvSpPr>
          <p:cNvPr id="11" name="TextBox 10"/>
          <p:cNvSpPr txBox="1"/>
          <p:nvPr/>
        </p:nvSpPr>
        <p:spPr>
          <a:xfrm>
            <a:off x="369648" y="2889115"/>
            <a:ext cx="4038600" cy="1631216"/>
          </a:xfrm>
          <a:prstGeom prst="rect">
            <a:avLst/>
          </a:prstGeom>
          <a:noFill/>
        </p:spPr>
        <p:txBody>
          <a:bodyPr wrap="square" rtlCol="0">
            <a:spAutoFit/>
          </a:bodyPr>
          <a:lstStyle/>
          <a:p>
            <a:r>
              <a:rPr lang="en-US" sz="2000" u="sng" dirty="0" smtClean="0"/>
              <a:t>Python</a:t>
            </a:r>
            <a:endParaRPr lang="en-US" sz="2000" dirty="0" smtClean="0"/>
          </a:p>
          <a:p>
            <a:endParaRPr lang="en-US" sz="2000" dirty="0" smtClean="0"/>
          </a:p>
          <a:p>
            <a:r>
              <a:rPr lang="en-US" sz="2000" dirty="0" smtClean="0"/>
              <a:t>There is no constant in Python core, though some people have created their own functions for this.</a:t>
            </a:r>
            <a:endParaRPr lang="en-US" sz="2000" dirty="0"/>
          </a:p>
        </p:txBody>
      </p:sp>
      <p:sp>
        <p:nvSpPr>
          <p:cNvPr id="12" name="TextBox 11"/>
          <p:cNvSpPr txBox="1"/>
          <p:nvPr/>
        </p:nvSpPr>
        <p:spPr>
          <a:xfrm>
            <a:off x="4580104" y="2889115"/>
            <a:ext cx="4038600" cy="1815882"/>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smtClean="0"/>
              <a:t>#Ruby constant declaration</a:t>
            </a:r>
          </a:p>
          <a:p>
            <a:r>
              <a:rPr lang="en-US" sz="2000" dirty="0" err="1" smtClean="0"/>
              <a:t>SalesTaxRate</a:t>
            </a:r>
            <a:r>
              <a:rPr lang="en-US" sz="2000" dirty="0" smtClean="0"/>
              <a:t> = .0825</a:t>
            </a:r>
          </a:p>
          <a:p>
            <a:r>
              <a:rPr lang="en-US" sz="1600" dirty="0" smtClean="0"/>
              <a:t>Note: In Ruby a constant begins with a Capital letter.</a:t>
            </a:r>
            <a:endParaRPr lang="en-US" sz="1600" dirty="0"/>
          </a:p>
        </p:txBody>
      </p:sp>
    </p:spTree>
    <p:extLst>
      <p:ext uri="{BB962C8B-B14F-4D97-AF65-F5344CB8AC3E}">
        <p14:creationId xmlns="" xmlns:p14="http://schemas.microsoft.com/office/powerpoint/2010/main" val="66279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Arrays I (Basic or Indexed Arrays)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dirty="0" smtClean="0"/>
          </a:p>
          <a:p>
            <a:pPr>
              <a:spcBef>
                <a:spcPts val="0"/>
              </a:spcBef>
              <a:buNone/>
            </a:pPr>
            <a:r>
              <a:rPr lang="en-US" dirty="0" smtClean="0"/>
              <a:t>#BASH array declaration</a:t>
            </a:r>
          </a:p>
          <a:p>
            <a:pPr>
              <a:spcBef>
                <a:spcPts val="0"/>
              </a:spcBef>
              <a:buNone/>
            </a:pPr>
            <a:r>
              <a:rPr lang="en-US" dirty="0" err="1" smtClean="0"/>
              <a:t>tempArray</a:t>
            </a:r>
            <a:r>
              <a:rPr lang="en-US" dirty="0" smtClean="0"/>
              <a:t> = (value1, value2, value3)</a:t>
            </a:r>
            <a:endParaRPr lang="en-US"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a:t>
            </a:r>
            <a:r>
              <a:rPr lang="en-US" dirty="0" err="1" smtClean="0"/>
              <a:t>PowerShell</a:t>
            </a:r>
            <a:r>
              <a:rPr lang="en-US" dirty="0" smtClean="0"/>
              <a:t> array declaration</a:t>
            </a:r>
          </a:p>
          <a:p>
            <a:pPr>
              <a:spcBef>
                <a:spcPts val="0"/>
              </a:spcBef>
              <a:buNone/>
            </a:pPr>
            <a:r>
              <a:rPr lang="en-US" dirty="0" smtClean="0"/>
              <a:t>$</a:t>
            </a:r>
            <a:r>
              <a:rPr lang="en-US" dirty="0" err="1" smtClean="0"/>
              <a:t>tempArray</a:t>
            </a:r>
            <a:r>
              <a:rPr lang="en-US" dirty="0" smtClean="0"/>
              <a:t> = @(value1, value2, value3);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38</a:t>
            </a:fld>
            <a:endParaRPr lang="en-US"/>
          </a:p>
        </p:txBody>
      </p:sp>
      <p:sp>
        <p:nvSpPr>
          <p:cNvPr id="11" name="TextBox 10"/>
          <p:cNvSpPr txBox="1"/>
          <p:nvPr/>
        </p:nvSpPr>
        <p:spPr>
          <a:xfrm>
            <a:off x="369648" y="2889115"/>
            <a:ext cx="4038600" cy="1323439"/>
          </a:xfrm>
          <a:prstGeom prst="rect">
            <a:avLst/>
          </a:prstGeom>
          <a:noFill/>
        </p:spPr>
        <p:txBody>
          <a:bodyPr wrap="square" rtlCol="0">
            <a:spAutoFit/>
          </a:bodyPr>
          <a:lstStyle/>
          <a:p>
            <a:r>
              <a:rPr lang="en-US" sz="2000" u="sng" dirty="0" smtClean="0"/>
              <a:t>Python - List</a:t>
            </a:r>
            <a:endParaRPr lang="en-US" sz="2000" dirty="0" smtClean="0"/>
          </a:p>
          <a:p>
            <a:endParaRPr lang="en-US" sz="2000" dirty="0" smtClean="0"/>
          </a:p>
          <a:p>
            <a:r>
              <a:rPr lang="en-US" sz="2000" dirty="0" smtClean="0"/>
              <a:t>#Python list (array) declaration</a:t>
            </a:r>
          </a:p>
          <a:p>
            <a:r>
              <a:rPr lang="en-US" sz="2000" dirty="0" err="1" smtClean="0"/>
              <a:t>tempArray</a:t>
            </a:r>
            <a:r>
              <a:rPr lang="en-US" sz="2000" dirty="0" smtClean="0"/>
              <a:t> = [value1, value2, value3]</a:t>
            </a:r>
            <a:endParaRPr lang="en-US" sz="2000" dirty="0"/>
          </a:p>
        </p:txBody>
      </p:sp>
      <p:sp>
        <p:nvSpPr>
          <p:cNvPr id="12" name="TextBox 11"/>
          <p:cNvSpPr txBox="1"/>
          <p:nvPr/>
        </p:nvSpPr>
        <p:spPr>
          <a:xfrm>
            <a:off x="4580104" y="2889115"/>
            <a:ext cx="4038600" cy="1631216"/>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smtClean="0"/>
              <a:t>#Ruby array declaration</a:t>
            </a:r>
          </a:p>
          <a:p>
            <a:r>
              <a:rPr lang="en-US" sz="2000" dirty="0" err="1" smtClean="0"/>
              <a:t>tempArray</a:t>
            </a:r>
            <a:r>
              <a:rPr lang="en-US" sz="2000" dirty="0" smtClean="0"/>
              <a:t> = [value1, value2, value3]</a:t>
            </a:r>
          </a:p>
          <a:p>
            <a:endParaRPr lang="en-US" sz="2000" dirty="0" smtClean="0"/>
          </a:p>
        </p:txBody>
      </p:sp>
    </p:spTree>
    <p:extLst>
      <p:ext uri="{BB962C8B-B14F-4D97-AF65-F5344CB8AC3E}">
        <p14:creationId xmlns="" xmlns:p14="http://schemas.microsoft.com/office/powerpoint/2010/main" val="6627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Arrays II (Accessing an Array item, note zero offset)</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dirty="0" smtClean="0"/>
          </a:p>
          <a:p>
            <a:pPr>
              <a:spcBef>
                <a:spcPts val="0"/>
              </a:spcBef>
              <a:buNone/>
            </a:pPr>
            <a:r>
              <a:rPr lang="en-US" dirty="0" err="1" smtClean="0"/>
              <a:t>tempArray</a:t>
            </a:r>
            <a:r>
              <a:rPr lang="en-US" dirty="0" smtClean="0"/>
              <a:t> = (value1, value2, value3)</a:t>
            </a:r>
          </a:p>
          <a:p>
            <a:pPr>
              <a:spcBef>
                <a:spcPts val="0"/>
              </a:spcBef>
              <a:buNone/>
            </a:pPr>
            <a:r>
              <a:rPr lang="en-US" dirty="0" smtClean="0"/>
              <a:t>echo {$</a:t>
            </a:r>
            <a:r>
              <a:rPr lang="en-US" dirty="0" err="1" smtClean="0"/>
              <a:t>tempArray</a:t>
            </a:r>
            <a:r>
              <a:rPr lang="en-US" dirty="0" smtClean="0"/>
              <a:t>[0]}</a:t>
            </a:r>
          </a:p>
          <a:p>
            <a:pPr>
              <a:spcBef>
                <a:spcPts val="0"/>
              </a:spcBef>
              <a:buNone/>
            </a:pPr>
            <a:r>
              <a:rPr lang="en-US" dirty="0" smtClean="0"/>
              <a:t>Would output </a:t>
            </a:r>
            <a:r>
              <a:rPr lang="en-US" b="1" dirty="0" smtClean="0"/>
              <a:t>value1</a:t>
            </a:r>
            <a:endParaRPr lang="en-US" b="1"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a:t>
            </a:r>
            <a:r>
              <a:rPr lang="en-US" dirty="0" err="1" smtClean="0"/>
              <a:t>tempArray</a:t>
            </a:r>
            <a:r>
              <a:rPr lang="en-US" dirty="0" smtClean="0"/>
              <a:t> = @(val1, val2, val3);</a:t>
            </a:r>
          </a:p>
          <a:p>
            <a:pPr>
              <a:spcBef>
                <a:spcPts val="0"/>
              </a:spcBef>
              <a:buNone/>
            </a:pPr>
            <a:r>
              <a:rPr lang="en-US" dirty="0" smtClean="0"/>
              <a:t>echo $</a:t>
            </a:r>
            <a:r>
              <a:rPr lang="en-US" dirty="0" err="1" smtClean="0"/>
              <a:t>tempArray</a:t>
            </a:r>
            <a:r>
              <a:rPr lang="en-US" dirty="0" smtClean="0"/>
              <a:t>[1]</a:t>
            </a:r>
          </a:p>
          <a:p>
            <a:pPr>
              <a:spcBef>
                <a:spcPts val="0"/>
              </a:spcBef>
              <a:buNone/>
            </a:pPr>
            <a:r>
              <a:rPr lang="en-US" dirty="0" smtClean="0"/>
              <a:t>Would output </a:t>
            </a:r>
            <a:r>
              <a:rPr lang="en-US" b="1" dirty="0" smtClean="0"/>
              <a:t>val2</a:t>
            </a:r>
            <a:endParaRPr lang="en-US" b="1"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
        <p:nvSpPr>
          <p:cNvPr id="11" name="TextBox 10"/>
          <p:cNvSpPr txBox="1"/>
          <p:nvPr/>
        </p:nvSpPr>
        <p:spPr>
          <a:xfrm>
            <a:off x="369648" y="2889115"/>
            <a:ext cx="4038600" cy="1631216"/>
          </a:xfrm>
          <a:prstGeom prst="rect">
            <a:avLst/>
          </a:prstGeom>
          <a:noFill/>
        </p:spPr>
        <p:txBody>
          <a:bodyPr wrap="square" rtlCol="0">
            <a:spAutoFit/>
          </a:bodyPr>
          <a:lstStyle/>
          <a:p>
            <a:r>
              <a:rPr lang="en-US" sz="2000" u="sng" dirty="0" smtClean="0"/>
              <a:t>Python - List</a:t>
            </a:r>
            <a:endParaRPr lang="en-US" sz="2000" dirty="0" smtClean="0"/>
          </a:p>
          <a:p>
            <a:endParaRPr lang="en-US" sz="2000" dirty="0" smtClean="0"/>
          </a:p>
          <a:p>
            <a:r>
              <a:rPr lang="en-US" sz="2000" dirty="0" err="1" smtClean="0"/>
              <a:t>tempArray</a:t>
            </a:r>
            <a:r>
              <a:rPr lang="en-US" sz="2000" dirty="0" smtClean="0"/>
              <a:t> = [value1, value2, value3]</a:t>
            </a:r>
          </a:p>
          <a:p>
            <a:r>
              <a:rPr lang="en-US" sz="2000" dirty="0" smtClean="0"/>
              <a:t>print (</a:t>
            </a:r>
            <a:r>
              <a:rPr lang="en-US" sz="2000" dirty="0" err="1" smtClean="0"/>
              <a:t>tempArray</a:t>
            </a:r>
            <a:r>
              <a:rPr lang="en-US" sz="2000" dirty="0" smtClean="0"/>
              <a:t>[2])</a:t>
            </a:r>
          </a:p>
          <a:p>
            <a:r>
              <a:rPr lang="en-US" sz="2000" dirty="0" smtClean="0"/>
              <a:t>Would output </a:t>
            </a:r>
            <a:r>
              <a:rPr lang="en-US" sz="2000" b="1" dirty="0" smtClean="0"/>
              <a:t>value3</a:t>
            </a:r>
            <a:endParaRPr lang="en-US" sz="2000" b="1" dirty="0"/>
          </a:p>
        </p:txBody>
      </p:sp>
      <p:sp>
        <p:nvSpPr>
          <p:cNvPr id="12" name="TextBox 11"/>
          <p:cNvSpPr txBox="1"/>
          <p:nvPr/>
        </p:nvSpPr>
        <p:spPr>
          <a:xfrm>
            <a:off x="4580104" y="2889115"/>
            <a:ext cx="4038600" cy="1938992"/>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err="1" smtClean="0"/>
              <a:t>tempArray</a:t>
            </a:r>
            <a:r>
              <a:rPr lang="en-US" sz="2000" dirty="0" smtClean="0"/>
              <a:t> = [value1, value2, value3]</a:t>
            </a:r>
          </a:p>
          <a:p>
            <a:r>
              <a:rPr lang="en-US" sz="2000" dirty="0" smtClean="0"/>
              <a:t>puts </a:t>
            </a:r>
            <a:r>
              <a:rPr lang="en-US" sz="2000" dirty="0" err="1" smtClean="0"/>
              <a:t>tempArray</a:t>
            </a:r>
            <a:r>
              <a:rPr lang="en-US" sz="2000" dirty="0" smtClean="0"/>
              <a:t>[0]</a:t>
            </a:r>
          </a:p>
          <a:p>
            <a:r>
              <a:rPr lang="en-US" sz="2000" dirty="0" smtClean="0"/>
              <a:t>Would output </a:t>
            </a:r>
            <a:r>
              <a:rPr lang="en-US" sz="2000" b="1" dirty="0" smtClean="0"/>
              <a:t>value1</a:t>
            </a:r>
          </a:p>
          <a:p>
            <a:endParaRPr lang="en-US" sz="2000" dirty="0" smtClean="0"/>
          </a:p>
        </p:txBody>
      </p:sp>
    </p:spTree>
    <p:extLst>
      <p:ext uri="{BB962C8B-B14F-4D97-AF65-F5344CB8AC3E}">
        <p14:creationId xmlns="" xmlns:p14="http://schemas.microsoft.com/office/powerpoint/2010/main"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 xmlns:a16="http://schemas.microsoft.com/office/drawing/2014/main"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 xmlns:a16="http://schemas.microsoft.com/office/drawing/2014/main"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 xmlns:p14="http://schemas.microsoft.com/office/powerpoint/2010/main"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Arrays III (Named or Associative Arrays)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r>
              <a:rPr lang="en-US" dirty="0" smtClean="0"/>
              <a:t>declare -A </a:t>
            </a:r>
            <a:r>
              <a:rPr lang="en-US" dirty="0" err="1" smtClean="0"/>
              <a:t>MyArray</a:t>
            </a:r>
            <a:endParaRPr lang="en-US" dirty="0" smtClean="0"/>
          </a:p>
          <a:p>
            <a:pPr>
              <a:spcBef>
                <a:spcPts val="0"/>
              </a:spcBef>
              <a:buNone/>
            </a:pPr>
            <a:r>
              <a:rPr lang="en-US" dirty="0" err="1" smtClean="0"/>
              <a:t>MyArray</a:t>
            </a:r>
            <a:r>
              <a:rPr lang="en-US" dirty="0" smtClean="0"/>
              <a:t>[</a:t>
            </a:r>
            <a:r>
              <a:rPr lang="en-US" dirty="0" err="1" smtClean="0"/>
              <a:t>foo</a:t>
            </a:r>
            <a:r>
              <a:rPr lang="en-US" dirty="0" smtClean="0"/>
              <a:t>]=bar</a:t>
            </a:r>
          </a:p>
          <a:p>
            <a:pPr>
              <a:spcBef>
                <a:spcPts val="0"/>
              </a:spcBef>
              <a:buNone/>
            </a:pPr>
            <a:r>
              <a:rPr lang="en-US" dirty="0" smtClean="0"/>
              <a:t>echo ${</a:t>
            </a:r>
            <a:r>
              <a:rPr lang="en-US" dirty="0" err="1" smtClean="0"/>
              <a:t>MyArray</a:t>
            </a:r>
            <a:r>
              <a:rPr lang="en-US" dirty="0" smtClean="0"/>
              <a:t>[</a:t>
            </a:r>
            <a:r>
              <a:rPr lang="en-US" dirty="0" err="1" smtClean="0"/>
              <a:t>foo</a:t>
            </a:r>
            <a:r>
              <a:rPr lang="en-US" dirty="0" smtClean="0"/>
              <a:t>]}</a:t>
            </a:r>
          </a:p>
          <a:p>
            <a:pPr>
              <a:spcBef>
                <a:spcPts val="0"/>
              </a:spcBef>
              <a:buNone/>
            </a:pPr>
            <a:r>
              <a:rPr lang="en-US" dirty="0" smtClean="0"/>
              <a:t>Would output </a:t>
            </a:r>
            <a:r>
              <a:rPr lang="en-US" b="1" dirty="0" smtClean="0"/>
              <a:t>bar</a:t>
            </a:r>
            <a:endParaRPr lang="en-US" b="1"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r>
              <a:rPr lang="en-US" dirty="0" smtClean="0"/>
              <a:t>$</a:t>
            </a:r>
            <a:r>
              <a:rPr lang="en-US" dirty="0" err="1" smtClean="0"/>
              <a:t>MyArray</a:t>
            </a:r>
            <a:r>
              <a:rPr lang="en-US" dirty="0" smtClean="0"/>
              <a:t> = @{} </a:t>
            </a:r>
          </a:p>
          <a:p>
            <a:pPr>
              <a:spcBef>
                <a:spcPts val="0"/>
              </a:spcBef>
              <a:buNone/>
            </a:pPr>
            <a:r>
              <a:rPr lang="en-US" dirty="0" smtClean="0"/>
              <a:t>$MyArray.foo = 'bar‘</a:t>
            </a:r>
          </a:p>
          <a:p>
            <a:pPr>
              <a:spcBef>
                <a:spcPts val="0"/>
              </a:spcBef>
              <a:buNone/>
            </a:pPr>
            <a:r>
              <a:rPr lang="en-US" dirty="0" smtClean="0"/>
              <a:t>echo $MyArray.foo</a:t>
            </a:r>
          </a:p>
          <a:p>
            <a:pPr>
              <a:spcBef>
                <a:spcPts val="0"/>
              </a:spcBef>
              <a:buNone/>
            </a:pPr>
            <a:r>
              <a:rPr lang="en-US" dirty="0" smtClean="0"/>
              <a:t>Would output </a:t>
            </a:r>
            <a:r>
              <a:rPr lang="en-US" b="1" dirty="0" smtClean="0"/>
              <a:t>bar</a:t>
            </a:r>
            <a:endParaRPr lang="en-US" b="1"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40</a:t>
            </a:fld>
            <a:endParaRPr lang="en-US"/>
          </a:p>
        </p:txBody>
      </p:sp>
      <p:sp>
        <p:nvSpPr>
          <p:cNvPr id="11" name="TextBox 10"/>
          <p:cNvSpPr txBox="1"/>
          <p:nvPr/>
        </p:nvSpPr>
        <p:spPr>
          <a:xfrm>
            <a:off x="369648" y="2889115"/>
            <a:ext cx="4038600" cy="1631216"/>
          </a:xfrm>
          <a:prstGeom prst="rect">
            <a:avLst/>
          </a:prstGeom>
          <a:noFill/>
        </p:spPr>
        <p:txBody>
          <a:bodyPr wrap="square" rtlCol="0">
            <a:spAutoFit/>
          </a:bodyPr>
          <a:lstStyle/>
          <a:p>
            <a:r>
              <a:rPr lang="en-US" sz="2000" u="sng" dirty="0" smtClean="0"/>
              <a:t>Python - Dictionary</a:t>
            </a:r>
            <a:endParaRPr lang="en-US" sz="2000" dirty="0" smtClean="0"/>
          </a:p>
          <a:p>
            <a:endParaRPr lang="en-US" sz="2000" dirty="0" smtClean="0"/>
          </a:p>
          <a:p>
            <a:r>
              <a:rPr lang="en-US" sz="2000" dirty="0" err="1" smtClean="0"/>
              <a:t>MyArray</a:t>
            </a:r>
            <a:r>
              <a:rPr lang="en-US" sz="2000" dirty="0" smtClean="0"/>
              <a:t> = [{“</a:t>
            </a:r>
            <a:r>
              <a:rPr lang="en-US" sz="2000" dirty="0" err="1" smtClean="0"/>
              <a:t>foo</a:t>
            </a:r>
            <a:r>
              <a:rPr lang="en-US" sz="2000" dirty="0" smtClean="0"/>
              <a:t>”: “bar”}]</a:t>
            </a:r>
          </a:p>
          <a:p>
            <a:r>
              <a:rPr lang="en-US" sz="2000" dirty="0" smtClean="0"/>
              <a:t>print (</a:t>
            </a:r>
            <a:r>
              <a:rPr lang="en-US" sz="2000" dirty="0" err="1" smtClean="0"/>
              <a:t>MyArray</a:t>
            </a:r>
            <a:r>
              <a:rPr lang="en-US" sz="2000" dirty="0" smtClean="0"/>
              <a:t>[“</a:t>
            </a:r>
            <a:r>
              <a:rPr lang="en-US" sz="2000" dirty="0" err="1" smtClean="0"/>
              <a:t>foo</a:t>
            </a:r>
            <a:r>
              <a:rPr lang="en-US" sz="2000" dirty="0" smtClean="0"/>
              <a:t>”])</a:t>
            </a:r>
          </a:p>
          <a:p>
            <a:r>
              <a:rPr lang="en-US" sz="2000" dirty="0" smtClean="0"/>
              <a:t>Would output </a:t>
            </a:r>
            <a:r>
              <a:rPr lang="en-US" sz="2000" b="1" dirty="0" smtClean="0"/>
              <a:t>bar</a:t>
            </a:r>
            <a:endParaRPr lang="en-US" sz="2000" b="1" dirty="0"/>
          </a:p>
        </p:txBody>
      </p:sp>
      <p:sp>
        <p:nvSpPr>
          <p:cNvPr id="12" name="TextBox 11"/>
          <p:cNvSpPr txBox="1"/>
          <p:nvPr/>
        </p:nvSpPr>
        <p:spPr>
          <a:xfrm>
            <a:off x="4580104" y="2889115"/>
            <a:ext cx="4038600" cy="1938992"/>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smtClean="0"/>
              <a:t>_</a:t>
            </a:r>
            <a:r>
              <a:rPr lang="en-US" sz="2000" dirty="0" err="1" smtClean="0"/>
              <a:t>MyArray</a:t>
            </a:r>
            <a:r>
              <a:rPr lang="en-US" sz="2000" dirty="0" smtClean="0"/>
              <a:t> = {“</a:t>
            </a:r>
            <a:r>
              <a:rPr lang="en-US" sz="2000" dirty="0" err="1" smtClean="0"/>
              <a:t>foo</a:t>
            </a:r>
            <a:r>
              <a:rPr lang="en-US" sz="2000" dirty="0" smtClean="0"/>
              <a:t>” =&gt; bar”}</a:t>
            </a:r>
          </a:p>
          <a:p>
            <a:r>
              <a:rPr lang="en-US" sz="2000" dirty="0" smtClean="0"/>
              <a:t>puts _</a:t>
            </a:r>
            <a:r>
              <a:rPr lang="en-US" sz="2000" dirty="0" err="1" smtClean="0"/>
              <a:t>MyArray</a:t>
            </a:r>
            <a:r>
              <a:rPr lang="en-US" sz="2000" dirty="0" smtClean="0"/>
              <a:t>[“</a:t>
            </a:r>
            <a:r>
              <a:rPr lang="en-US" sz="2000" dirty="0" err="1" smtClean="0"/>
              <a:t>foo</a:t>
            </a:r>
            <a:r>
              <a:rPr lang="en-US" sz="2000" dirty="0" smtClean="0"/>
              <a:t>”]</a:t>
            </a:r>
          </a:p>
          <a:p>
            <a:r>
              <a:rPr lang="en-US" sz="2000" dirty="0" smtClean="0"/>
              <a:t>Would output </a:t>
            </a:r>
            <a:r>
              <a:rPr lang="en-US" sz="2000" b="1" dirty="0" smtClean="0"/>
              <a:t>bar</a:t>
            </a:r>
          </a:p>
          <a:p>
            <a:endParaRPr lang="en-US" sz="2000" dirty="0" smtClean="0"/>
          </a:p>
        </p:txBody>
      </p:sp>
    </p:spTree>
    <p:extLst>
      <p:ext uri="{BB962C8B-B14F-4D97-AF65-F5344CB8AC3E}">
        <p14:creationId xmlns="" xmlns:p14="http://schemas.microsoft.com/office/powerpoint/2010/main" val="6627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IF Statements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r>
              <a:rPr lang="en-US" dirty="0" smtClean="0"/>
              <a:t>if [$</a:t>
            </a:r>
            <a:r>
              <a:rPr lang="en-US" dirty="0" err="1" smtClean="0"/>
              <a:t>TotalSales</a:t>
            </a:r>
            <a:r>
              <a:rPr lang="en-US" dirty="0" smtClean="0"/>
              <a:t> -</a:t>
            </a:r>
            <a:r>
              <a:rPr lang="en-US" dirty="0" err="1" smtClean="0"/>
              <a:t>gt</a:t>
            </a:r>
            <a:r>
              <a:rPr lang="en-US" dirty="0" smtClean="0"/>
              <a:t> $</a:t>
            </a:r>
            <a:r>
              <a:rPr lang="en-US" dirty="0" err="1" smtClean="0"/>
              <a:t>BonusThreshold</a:t>
            </a:r>
            <a:r>
              <a:rPr lang="en-US" dirty="0" smtClean="0"/>
              <a:t>] then </a:t>
            </a:r>
          </a:p>
          <a:p>
            <a:pPr>
              <a:spcBef>
                <a:spcPts val="0"/>
              </a:spcBef>
              <a:buNone/>
            </a:pPr>
            <a:r>
              <a:rPr lang="en-US" dirty="0" smtClean="0"/>
              <a:t># Code to calculate bonus here </a:t>
            </a:r>
          </a:p>
          <a:p>
            <a:pPr>
              <a:spcBef>
                <a:spcPts val="0"/>
              </a:spcBef>
              <a:buNone/>
            </a:pPr>
            <a:r>
              <a:rPr lang="en-US" dirty="0" err="1" smtClean="0"/>
              <a:t>fi</a:t>
            </a:r>
            <a:endParaRPr lang="en-US"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dirty="0" smtClean="0"/>
          </a:p>
          <a:p>
            <a:pPr>
              <a:spcBef>
                <a:spcPts val="0"/>
              </a:spcBef>
              <a:buNone/>
            </a:pPr>
            <a:r>
              <a:rPr lang="en-US" dirty="0" smtClean="0"/>
              <a:t>If ($</a:t>
            </a:r>
            <a:r>
              <a:rPr lang="en-US" dirty="0" err="1" smtClean="0"/>
              <a:t>TotalSales</a:t>
            </a:r>
            <a:r>
              <a:rPr lang="en-US" dirty="0" smtClean="0"/>
              <a:t> -</a:t>
            </a:r>
            <a:r>
              <a:rPr lang="en-US" dirty="0" err="1" smtClean="0"/>
              <a:t>gt</a:t>
            </a:r>
            <a:r>
              <a:rPr lang="en-US" dirty="0" smtClean="0"/>
              <a:t> $</a:t>
            </a:r>
            <a:r>
              <a:rPr lang="en-US" dirty="0" err="1" smtClean="0"/>
              <a:t>BonusThreshold</a:t>
            </a:r>
            <a:r>
              <a:rPr lang="en-US" dirty="0" smtClean="0"/>
              <a:t>) { # Code to calculate bonus here </a:t>
            </a:r>
          </a:p>
          <a:p>
            <a:pPr>
              <a:spcBef>
                <a:spcPts val="0"/>
              </a:spcBef>
              <a:buNone/>
            </a:pPr>
            <a:r>
              <a:rPr lang="en-US" dirty="0" smtClean="0"/>
              <a: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41</a:t>
            </a:fld>
            <a:endParaRPr lang="en-US"/>
          </a:p>
        </p:txBody>
      </p:sp>
      <p:sp>
        <p:nvSpPr>
          <p:cNvPr id="11" name="TextBox 10"/>
          <p:cNvSpPr txBox="1"/>
          <p:nvPr/>
        </p:nvSpPr>
        <p:spPr>
          <a:xfrm>
            <a:off x="369648" y="2889115"/>
            <a:ext cx="4038600" cy="1631216"/>
          </a:xfrm>
          <a:prstGeom prst="rect">
            <a:avLst/>
          </a:prstGeom>
          <a:noFill/>
        </p:spPr>
        <p:txBody>
          <a:bodyPr wrap="square" rtlCol="0">
            <a:spAutoFit/>
          </a:bodyPr>
          <a:lstStyle/>
          <a:p>
            <a:r>
              <a:rPr lang="en-US" sz="2000" u="sng" dirty="0" smtClean="0"/>
              <a:t>Python</a:t>
            </a:r>
            <a:endParaRPr lang="en-US" sz="2000" dirty="0" smtClean="0"/>
          </a:p>
          <a:p>
            <a:endParaRPr lang="en-US" sz="2000" dirty="0" smtClean="0"/>
          </a:p>
          <a:p>
            <a:r>
              <a:rPr lang="en-US" sz="2000" dirty="0" smtClean="0"/>
              <a:t>if </a:t>
            </a:r>
            <a:r>
              <a:rPr lang="en-US" sz="2000" dirty="0" err="1" smtClean="0"/>
              <a:t>TotalSales</a:t>
            </a:r>
            <a:r>
              <a:rPr lang="en-US" sz="2000" dirty="0" smtClean="0"/>
              <a:t> &gt; </a:t>
            </a:r>
            <a:r>
              <a:rPr lang="en-US" sz="2000" dirty="0" err="1" smtClean="0"/>
              <a:t>BonusThreshold</a:t>
            </a:r>
            <a:r>
              <a:rPr lang="en-US" sz="2000" dirty="0" smtClean="0"/>
              <a:t>:</a:t>
            </a:r>
          </a:p>
          <a:p>
            <a:r>
              <a:rPr lang="en-US" sz="2000" dirty="0" smtClean="0"/>
              <a:t>    # Code to calculate bonus here </a:t>
            </a:r>
          </a:p>
          <a:p>
            <a:endParaRPr lang="en-US" sz="2000" dirty="0"/>
          </a:p>
        </p:txBody>
      </p:sp>
      <p:sp>
        <p:nvSpPr>
          <p:cNvPr id="12" name="TextBox 11"/>
          <p:cNvSpPr txBox="1"/>
          <p:nvPr/>
        </p:nvSpPr>
        <p:spPr>
          <a:xfrm>
            <a:off x="4580104" y="2889115"/>
            <a:ext cx="4038600" cy="1631216"/>
          </a:xfrm>
          <a:prstGeom prst="rect">
            <a:avLst/>
          </a:prstGeom>
          <a:noFill/>
        </p:spPr>
        <p:txBody>
          <a:bodyPr wrap="square" rtlCol="0">
            <a:spAutoFit/>
          </a:bodyPr>
          <a:lstStyle/>
          <a:p>
            <a:r>
              <a:rPr lang="en-US" sz="2000" u="sng" dirty="0" smtClean="0"/>
              <a:t>Ruby</a:t>
            </a:r>
            <a:endParaRPr lang="en-US" sz="2000" dirty="0" smtClean="0"/>
          </a:p>
          <a:p>
            <a:endParaRPr lang="en-US" sz="2000" dirty="0" smtClean="0"/>
          </a:p>
          <a:p>
            <a:r>
              <a:rPr lang="en-US" sz="2000" dirty="0" smtClean="0"/>
              <a:t>if _</a:t>
            </a:r>
            <a:r>
              <a:rPr lang="en-US" sz="2000" dirty="0" err="1" smtClean="0"/>
              <a:t>TotalSales</a:t>
            </a:r>
            <a:r>
              <a:rPr lang="en-US" sz="2000" dirty="0" smtClean="0"/>
              <a:t> &gt; _</a:t>
            </a:r>
            <a:r>
              <a:rPr lang="en-US" sz="2000" dirty="0" err="1" smtClean="0"/>
              <a:t>BonusThreshold</a:t>
            </a:r>
            <a:endParaRPr lang="en-US" sz="2000" dirty="0" smtClean="0"/>
          </a:p>
          <a:p>
            <a:r>
              <a:rPr lang="en-US" sz="2000" dirty="0" smtClean="0"/>
              <a:t>      # Code to calculate bonus here</a:t>
            </a:r>
          </a:p>
          <a:p>
            <a:r>
              <a:rPr lang="en-US" sz="2000" dirty="0" smtClean="0"/>
              <a:t>end </a:t>
            </a:r>
          </a:p>
        </p:txBody>
      </p:sp>
    </p:spTree>
    <p:extLst>
      <p:ext uri="{BB962C8B-B14F-4D97-AF65-F5344CB8AC3E}">
        <p14:creationId xmlns="" xmlns:p14="http://schemas.microsoft.com/office/powerpoint/2010/main" val="66279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IF / </a:t>
            </a:r>
            <a:r>
              <a:rPr lang="en-US" dirty="0" err="1" smtClean="0"/>
              <a:t>ElseIf</a:t>
            </a:r>
            <a:r>
              <a:rPr lang="en-US" dirty="0" smtClean="0"/>
              <a:t> (or </a:t>
            </a:r>
            <a:r>
              <a:rPr lang="en-US" dirty="0" err="1" smtClean="0"/>
              <a:t>Elsif</a:t>
            </a:r>
            <a:r>
              <a:rPr lang="en-US" dirty="0" smtClean="0"/>
              <a:t> or </a:t>
            </a:r>
            <a:r>
              <a:rPr lang="en-US" dirty="0" err="1" smtClean="0"/>
              <a:t>Elif</a:t>
            </a:r>
            <a:r>
              <a:rPr lang="en-US" dirty="0" smtClean="0"/>
              <a:t>)/ Else Statements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r>
              <a:rPr lang="en-US" sz="1200" dirty="0" smtClean="0"/>
              <a:t>if [&lt;condition&gt;] then </a:t>
            </a:r>
          </a:p>
          <a:p>
            <a:pPr>
              <a:spcBef>
                <a:spcPts val="0"/>
              </a:spcBef>
              <a:buNone/>
            </a:pPr>
            <a:r>
              <a:rPr lang="en-US" sz="1200" dirty="0" smtClean="0"/>
              <a:t>	# Code here </a:t>
            </a:r>
          </a:p>
          <a:p>
            <a:pPr>
              <a:spcBef>
                <a:spcPts val="0"/>
              </a:spcBef>
              <a:buNone/>
            </a:pPr>
            <a:r>
              <a:rPr lang="en-US" sz="1200" dirty="0" err="1" smtClean="0"/>
              <a:t>elif</a:t>
            </a:r>
            <a:r>
              <a:rPr lang="en-US" sz="1200" dirty="0" smtClean="0"/>
              <a:t> [&lt;condition&gt;] then</a:t>
            </a:r>
          </a:p>
          <a:p>
            <a:pPr>
              <a:spcBef>
                <a:spcPts val="0"/>
              </a:spcBef>
              <a:buNone/>
            </a:pPr>
            <a:r>
              <a:rPr lang="en-US" sz="1200" dirty="0" smtClean="0"/>
              <a:t>	# Code here</a:t>
            </a:r>
          </a:p>
          <a:p>
            <a:pPr>
              <a:spcBef>
                <a:spcPts val="0"/>
              </a:spcBef>
              <a:buNone/>
            </a:pPr>
            <a:r>
              <a:rPr lang="en-US" sz="1200" dirty="0" smtClean="0"/>
              <a:t>else</a:t>
            </a:r>
          </a:p>
          <a:p>
            <a:pPr>
              <a:spcBef>
                <a:spcPts val="0"/>
              </a:spcBef>
              <a:buNone/>
            </a:pPr>
            <a:r>
              <a:rPr lang="en-US" sz="1200" dirty="0" smtClean="0"/>
              <a:t>	# Code here</a:t>
            </a:r>
          </a:p>
          <a:p>
            <a:pPr>
              <a:spcBef>
                <a:spcPts val="0"/>
              </a:spcBef>
              <a:buNone/>
            </a:pPr>
            <a:r>
              <a:rPr lang="en-US" sz="1200" dirty="0" err="1" smtClean="0"/>
              <a:t>fi</a:t>
            </a:r>
            <a:endParaRPr lang="en-US" sz="12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r>
              <a:rPr lang="en-US" sz="1200" dirty="0" smtClean="0"/>
              <a:t>if (&lt;condition&gt;) { </a:t>
            </a:r>
          </a:p>
          <a:p>
            <a:pPr>
              <a:spcBef>
                <a:spcPts val="0"/>
              </a:spcBef>
              <a:buNone/>
            </a:pPr>
            <a:r>
              <a:rPr lang="en-US" sz="1200" dirty="0" smtClean="0"/>
              <a:t>	# Code here </a:t>
            </a:r>
          </a:p>
          <a:p>
            <a:pPr>
              <a:spcBef>
                <a:spcPts val="0"/>
              </a:spcBef>
              <a:buNone/>
            </a:pPr>
            <a:r>
              <a:rPr lang="en-US" sz="1200" dirty="0" smtClean="0"/>
              <a:t>} </a:t>
            </a:r>
            <a:r>
              <a:rPr lang="en-US" sz="1200" dirty="0" err="1" smtClean="0"/>
              <a:t>elseif</a:t>
            </a:r>
            <a:r>
              <a:rPr lang="en-US" sz="1200" dirty="0" smtClean="0"/>
              <a:t> (&lt;condition&gt;) {</a:t>
            </a:r>
          </a:p>
          <a:p>
            <a:pPr>
              <a:spcBef>
                <a:spcPts val="0"/>
              </a:spcBef>
              <a:buNone/>
            </a:pPr>
            <a:r>
              <a:rPr lang="en-US" sz="1200" dirty="0" smtClean="0"/>
              <a:t>	#Code here</a:t>
            </a:r>
          </a:p>
          <a:p>
            <a:pPr>
              <a:spcBef>
                <a:spcPts val="0"/>
              </a:spcBef>
              <a:buNone/>
            </a:pPr>
            <a:r>
              <a:rPr lang="en-US" sz="1200" dirty="0" smtClean="0"/>
              <a:t>} else {</a:t>
            </a:r>
          </a:p>
          <a:p>
            <a:pPr>
              <a:spcBef>
                <a:spcPts val="0"/>
              </a:spcBef>
              <a:buNone/>
            </a:pPr>
            <a:r>
              <a:rPr lang="en-US" sz="1200" dirty="0" smtClean="0"/>
              <a:t>	#Code here</a:t>
            </a:r>
          </a:p>
          <a:p>
            <a:pPr>
              <a:spcBef>
                <a:spcPts val="0"/>
              </a:spcBef>
              <a:buNone/>
            </a:pPr>
            <a:r>
              <a:rPr lang="en-US" sz="1200" dirty="0" smtClean="0"/>
              <a:t>}</a:t>
            </a:r>
            <a:endParaRPr lang="en-US" sz="12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42</a:t>
            </a:fld>
            <a:endParaRPr lang="en-US"/>
          </a:p>
        </p:txBody>
      </p:sp>
      <p:sp>
        <p:nvSpPr>
          <p:cNvPr id="11" name="TextBox 10"/>
          <p:cNvSpPr txBox="1"/>
          <p:nvPr/>
        </p:nvSpPr>
        <p:spPr>
          <a:xfrm>
            <a:off x="369648" y="2889115"/>
            <a:ext cx="4038600" cy="1508105"/>
          </a:xfrm>
          <a:prstGeom prst="rect">
            <a:avLst/>
          </a:prstGeom>
          <a:noFill/>
        </p:spPr>
        <p:txBody>
          <a:bodyPr wrap="square" rtlCol="0">
            <a:spAutoFit/>
          </a:bodyPr>
          <a:lstStyle/>
          <a:p>
            <a:r>
              <a:rPr lang="en-US" sz="2000" u="sng" dirty="0" smtClean="0"/>
              <a:t>Python</a:t>
            </a:r>
            <a:endParaRPr lang="en-US" sz="2000" dirty="0" smtClean="0"/>
          </a:p>
          <a:p>
            <a:r>
              <a:rPr lang="en-US" sz="1200" dirty="0" smtClean="0"/>
              <a:t> if &lt;condition&gt;:</a:t>
            </a:r>
          </a:p>
          <a:p>
            <a:r>
              <a:rPr lang="en-US" sz="1200" dirty="0" smtClean="0"/>
              <a:t>        # Code here</a:t>
            </a:r>
          </a:p>
          <a:p>
            <a:r>
              <a:rPr lang="en-US" sz="1200" dirty="0" smtClean="0"/>
              <a:t> </a:t>
            </a:r>
            <a:r>
              <a:rPr lang="en-US" sz="1200" dirty="0" err="1" smtClean="0"/>
              <a:t>elif</a:t>
            </a:r>
            <a:r>
              <a:rPr lang="en-US" sz="1200" dirty="0" smtClean="0"/>
              <a:t> &lt;condition&gt;:</a:t>
            </a:r>
          </a:p>
          <a:p>
            <a:r>
              <a:rPr lang="en-US" sz="1200" dirty="0" smtClean="0"/>
              <a:t>        # Code here</a:t>
            </a:r>
          </a:p>
          <a:p>
            <a:r>
              <a:rPr lang="en-US" sz="1200" dirty="0" smtClean="0"/>
              <a:t> else:</a:t>
            </a:r>
          </a:p>
          <a:p>
            <a:r>
              <a:rPr lang="en-US" sz="1200" dirty="0" smtClean="0"/>
              <a:t>        # Code here</a:t>
            </a:r>
            <a:endParaRPr lang="en-US" sz="1200" dirty="0"/>
          </a:p>
        </p:txBody>
      </p:sp>
      <p:sp>
        <p:nvSpPr>
          <p:cNvPr id="12" name="TextBox 11"/>
          <p:cNvSpPr txBox="1"/>
          <p:nvPr/>
        </p:nvSpPr>
        <p:spPr>
          <a:xfrm>
            <a:off x="4580104" y="2889115"/>
            <a:ext cx="4038600" cy="1692771"/>
          </a:xfrm>
          <a:prstGeom prst="rect">
            <a:avLst/>
          </a:prstGeom>
          <a:noFill/>
        </p:spPr>
        <p:txBody>
          <a:bodyPr wrap="square" rtlCol="0">
            <a:spAutoFit/>
          </a:bodyPr>
          <a:lstStyle/>
          <a:p>
            <a:r>
              <a:rPr lang="en-US" sz="2000" u="sng" dirty="0" smtClean="0"/>
              <a:t>Ruby</a:t>
            </a:r>
            <a:endParaRPr lang="en-US" sz="2000" dirty="0" smtClean="0"/>
          </a:p>
          <a:p>
            <a:r>
              <a:rPr lang="en-US" sz="1200" dirty="0" smtClean="0"/>
              <a:t>if &lt;condition&gt;</a:t>
            </a:r>
          </a:p>
          <a:p>
            <a:r>
              <a:rPr lang="en-US" sz="1200" dirty="0" smtClean="0"/>
              <a:t>	# Code here</a:t>
            </a:r>
          </a:p>
          <a:p>
            <a:r>
              <a:rPr lang="en-US" sz="1200" dirty="0" err="1" smtClean="0"/>
              <a:t>elsif</a:t>
            </a:r>
            <a:r>
              <a:rPr lang="en-US" sz="1200" dirty="0" smtClean="0"/>
              <a:t> &lt;condition&gt;</a:t>
            </a:r>
          </a:p>
          <a:p>
            <a:r>
              <a:rPr lang="en-US" sz="1200" dirty="0" smtClean="0"/>
              <a:t>	# Code here</a:t>
            </a:r>
          </a:p>
          <a:p>
            <a:r>
              <a:rPr lang="en-US" sz="1200" dirty="0" smtClean="0"/>
              <a:t>else</a:t>
            </a:r>
          </a:p>
          <a:p>
            <a:r>
              <a:rPr lang="en-US" sz="1200" dirty="0" smtClean="0"/>
              <a:t>	# Code here</a:t>
            </a:r>
          </a:p>
          <a:p>
            <a:r>
              <a:rPr lang="en-US" sz="1200" dirty="0" smtClean="0"/>
              <a:t>end</a:t>
            </a:r>
          </a:p>
        </p:txBody>
      </p:sp>
    </p:spTree>
    <p:extLst>
      <p:ext uri="{BB962C8B-B14F-4D97-AF65-F5344CB8AC3E}">
        <p14:creationId xmlns="" xmlns:p14="http://schemas.microsoft.com/office/powerpoint/2010/main" val="662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Loops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 – While Loop</a:t>
            </a:r>
            <a:endParaRPr lang="en-US" dirty="0" smtClean="0"/>
          </a:p>
          <a:p>
            <a:pPr>
              <a:spcBef>
                <a:spcPts val="0"/>
              </a:spcBef>
              <a:buNone/>
            </a:pPr>
            <a:endParaRPr lang="en-US" sz="1200" dirty="0" smtClean="0"/>
          </a:p>
          <a:p>
            <a:pPr>
              <a:spcBef>
                <a:spcPts val="0"/>
              </a:spcBef>
              <a:buNone/>
            </a:pPr>
            <a:r>
              <a:rPr lang="en-US" sz="1600" dirty="0" smtClean="0"/>
              <a:t>while [$this -</a:t>
            </a:r>
            <a:r>
              <a:rPr lang="en-US" sz="1600" dirty="0" err="1" smtClean="0"/>
              <a:t>eq</a:t>
            </a:r>
            <a:r>
              <a:rPr lang="en-US" sz="1600" dirty="0" smtClean="0"/>
              <a:t> $that]</a:t>
            </a:r>
          </a:p>
          <a:p>
            <a:pPr>
              <a:spcBef>
                <a:spcPts val="0"/>
              </a:spcBef>
              <a:buNone/>
            </a:pPr>
            <a:r>
              <a:rPr lang="en-US" sz="1600" dirty="0" smtClean="0"/>
              <a:t>do </a:t>
            </a:r>
          </a:p>
          <a:p>
            <a:pPr>
              <a:spcBef>
                <a:spcPts val="0"/>
              </a:spcBef>
              <a:buNone/>
            </a:pPr>
            <a:r>
              <a:rPr lang="en-US" sz="1600" dirty="0" smtClean="0"/>
              <a:t>	# commands </a:t>
            </a:r>
          </a:p>
          <a:p>
            <a:pPr>
              <a:spcBef>
                <a:spcPts val="0"/>
              </a:spcBef>
              <a:buNone/>
            </a:pPr>
            <a:r>
              <a:rPr lang="en-US" sz="1600" dirty="0" smtClean="0"/>
              <a:t>done</a:t>
            </a:r>
            <a:endParaRPr lang="en-US" sz="16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r>
              <a:rPr lang="en-US" u="sng" dirty="0" smtClean="0"/>
              <a:t> – Do While Loop</a:t>
            </a:r>
            <a:endParaRPr lang="en-US" dirty="0" smtClean="0"/>
          </a:p>
          <a:p>
            <a:pPr>
              <a:spcBef>
                <a:spcPts val="0"/>
              </a:spcBef>
              <a:buNone/>
            </a:pPr>
            <a:endParaRPr lang="en-US" sz="1200" dirty="0" smtClean="0"/>
          </a:p>
          <a:p>
            <a:pPr>
              <a:spcBef>
                <a:spcPts val="0"/>
              </a:spcBef>
              <a:buNone/>
            </a:pPr>
            <a:r>
              <a:rPr lang="en-US" sz="1600" dirty="0" smtClean="0"/>
              <a:t>Do { </a:t>
            </a:r>
          </a:p>
          <a:p>
            <a:pPr>
              <a:spcBef>
                <a:spcPts val="0"/>
              </a:spcBef>
              <a:buNone/>
            </a:pPr>
            <a:r>
              <a:rPr lang="en-US" sz="1600" dirty="0" smtClean="0"/>
              <a:t>	# commands </a:t>
            </a:r>
          </a:p>
          <a:p>
            <a:pPr>
              <a:spcBef>
                <a:spcPts val="0"/>
              </a:spcBef>
              <a:buNone/>
            </a:pPr>
            <a:r>
              <a:rPr lang="en-US" sz="1600" dirty="0" smtClean="0"/>
              <a:t>} While ($this -</a:t>
            </a:r>
            <a:r>
              <a:rPr lang="en-US" sz="1600" dirty="0" err="1" smtClean="0"/>
              <a:t>eq</a:t>
            </a:r>
            <a:r>
              <a:rPr lang="en-US" sz="1600" dirty="0" smtClean="0"/>
              <a:t> $that)</a:t>
            </a:r>
            <a:endParaRPr lang="en-US" sz="16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43</a:t>
            </a:fld>
            <a:endParaRPr lang="en-US"/>
          </a:p>
        </p:txBody>
      </p:sp>
      <p:sp>
        <p:nvSpPr>
          <p:cNvPr id="11" name="TextBox 10"/>
          <p:cNvSpPr txBox="1"/>
          <p:nvPr/>
        </p:nvSpPr>
        <p:spPr>
          <a:xfrm>
            <a:off x="369648" y="2889115"/>
            <a:ext cx="4038600" cy="1323439"/>
          </a:xfrm>
          <a:prstGeom prst="rect">
            <a:avLst/>
          </a:prstGeom>
          <a:noFill/>
        </p:spPr>
        <p:txBody>
          <a:bodyPr wrap="square" rtlCol="0">
            <a:spAutoFit/>
          </a:bodyPr>
          <a:lstStyle/>
          <a:p>
            <a:r>
              <a:rPr lang="en-US" sz="2000" u="sng" dirty="0" smtClean="0"/>
              <a:t>Python – For Loop</a:t>
            </a:r>
            <a:endParaRPr lang="en-US" sz="2000" dirty="0" smtClean="0"/>
          </a:p>
          <a:p>
            <a:endParaRPr lang="en-US" sz="1200" dirty="0" smtClean="0"/>
          </a:p>
          <a:p>
            <a:r>
              <a:rPr lang="en-US" sz="1600" dirty="0" err="1" smtClean="0"/>
              <a:t>tempArray</a:t>
            </a:r>
            <a:r>
              <a:rPr lang="en-US" sz="1600" dirty="0" smtClean="0"/>
              <a:t> = [value1, value2, value3]</a:t>
            </a:r>
          </a:p>
          <a:p>
            <a:r>
              <a:rPr lang="en-US" sz="1600" dirty="0" smtClean="0"/>
              <a:t>for x in </a:t>
            </a:r>
            <a:r>
              <a:rPr lang="en-US" sz="1600" dirty="0" err="1" smtClean="0"/>
              <a:t>tempArray</a:t>
            </a:r>
            <a:r>
              <a:rPr lang="en-US" sz="1600" dirty="0" smtClean="0"/>
              <a:t>:</a:t>
            </a:r>
          </a:p>
          <a:p>
            <a:r>
              <a:rPr lang="en-US" sz="1600" dirty="0" smtClean="0"/>
              <a:t>print (x)</a:t>
            </a:r>
            <a:endParaRPr lang="en-US" sz="1600" dirty="0"/>
          </a:p>
        </p:txBody>
      </p:sp>
      <p:sp>
        <p:nvSpPr>
          <p:cNvPr id="12" name="TextBox 11"/>
          <p:cNvSpPr txBox="1"/>
          <p:nvPr/>
        </p:nvSpPr>
        <p:spPr>
          <a:xfrm>
            <a:off x="4580104" y="2889115"/>
            <a:ext cx="4038600" cy="1569660"/>
          </a:xfrm>
          <a:prstGeom prst="rect">
            <a:avLst/>
          </a:prstGeom>
          <a:noFill/>
        </p:spPr>
        <p:txBody>
          <a:bodyPr wrap="square" rtlCol="0">
            <a:spAutoFit/>
          </a:bodyPr>
          <a:lstStyle/>
          <a:p>
            <a:r>
              <a:rPr lang="en-US" sz="2000" u="sng" dirty="0" smtClean="0"/>
              <a:t>Ruby – For Loop</a:t>
            </a:r>
            <a:endParaRPr lang="en-US" sz="2000" dirty="0" smtClean="0"/>
          </a:p>
          <a:p>
            <a:endParaRPr lang="en-US" sz="1200" dirty="0" smtClean="0"/>
          </a:p>
          <a:p>
            <a:r>
              <a:rPr lang="en-US" sz="1600" dirty="0" err="1" smtClean="0"/>
              <a:t>tempArray</a:t>
            </a:r>
            <a:r>
              <a:rPr lang="en-US" sz="1600" dirty="0" smtClean="0"/>
              <a:t> = [value1, value2, value3]</a:t>
            </a:r>
          </a:p>
          <a:p>
            <a:r>
              <a:rPr lang="en-US" sz="1600" dirty="0" smtClean="0"/>
              <a:t>for x in </a:t>
            </a:r>
            <a:r>
              <a:rPr lang="en-US" sz="1600" dirty="0" err="1" smtClean="0"/>
              <a:t>tempArray</a:t>
            </a:r>
            <a:endParaRPr lang="en-US" sz="1600" dirty="0" smtClean="0"/>
          </a:p>
          <a:p>
            <a:r>
              <a:rPr lang="en-US" sz="1600" dirty="0" smtClean="0"/>
              <a:t>	puts x</a:t>
            </a:r>
          </a:p>
          <a:p>
            <a:r>
              <a:rPr lang="en-US" sz="1600" dirty="0" smtClean="0"/>
              <a:t>end</a:t>
            </a:r>
          </a:p>
        </p:txBody>
      </p:sp>
    </p:spTree>
    <p:extLst>
      <p:ext uri="{BB962C8B-B14F-4D97-AF65-F5344CB8AC3E}">
        <p14:creationId xmlns="" xmlns:p14="http://schemas.microsoft.com/office/powerpoint/2010/main" val="6627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Comparison Operators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sz="1200" dirty="0" smtClean="0"/>
          </a:p>
          <a:p>
            <a:pPr>
              <a:spcBef>
                <a:spcPts val="0"/>
              </a:spcBef>
              <a:buNone/>
            </a:pPr>
            <a:r>
              <a:rPr lang="en-US" sz="1600" dirty="0" smtClean="0"/>
              <a:t>For integers Bash uses: -</a:t>
            </a:r>
            <a:r>
              <a:rPr lang="en-US" sz="1600" dirty="0" err="1" smtClean="0"/>
              <a:t>eq</a:t>
            </a:r>
            <a:r>
              <a:rPr lang="en-US" sz="1600" dirty="0" smtClean="0"/>
              <a:t> (equal), -ne (not equal), -</a:t>
            </a:r>
            <a:r>
              <a:rPr lang="en-US" sz="1600" dirty="0" err="1" smtClean="0"/>
              <a:t>gt</a:t>
            </a:r>
            <a:r>
              <a:rPr lang="en-US" sz="1600" dirty="0" smtClean="0"/>
              <a:t> (greater than), -</a:t>
            </a:r>
            <a:r>
              <a:rPr lang="en-US" sz="1600" dirty="0" err="1" smtClean="0"/>
              <a:t>ge</a:t>
            </a:r>
            <a:r>
              <a:rPr lang="en-US" sz="1600" dirty="0" smtClean="0"/>
              <a:t> (greater or equal), -</a:t>
            </a:r>
            <a:r>
              <a:rPr lang="en-US" sz="1600" dirty="0" err="1" smtClean="0"/>
              <a:t>lt</a:t>
            </a:r>
            <a:r>
              <a:rPr lang="en-US" sz="1600" dirty="0" smtClean="0"/>
              <a:t> (less than), and -le (less or equal)</a:t>
            </a:r>
          </a:p>
          <a:p>
            <a:pPr>
              <a:spcBef>
                <a:spcPts val="0"/>
              </a:spcBef>
              <a:buNone/>
            </a:pPr>
            <a:r>
              <a:rPr lang="en-US" sz="1600" dirty="0" smtClean="0"/>
              <a:t>For strings Bash uses: = or == (equals), != (not equal), &gt; (greater), and &lt; (less)</a:t>
            </a:r>
            <a:endParaRPr lang="en-US" sz="16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sz="1200" dirty="0" smtClean="0"/>
          </a:p>
          <a:p>
            <a:pPr>
              <a:spcBef>
                <a:spcPts val="0"/>
              </a:spcBef>
              <a:buNone/>
            </a:pPr>
            <a:r>
              <a:rPr lang="en-US" sz="1600" dirty="0" err="1" smtClean="0"/>
              <a:t>PowerShell</a:t>
            </a:r>
            <a:r>
              <a:rPr lang="en-US" sz="1600" dirty="0" smtClean="0"/>
              <a:t> uses: </a:t>
            </a:r>
            <a:r>
              <a:rPr lang="en-US" sz="1600" dirty="0" err="1" smtClean="0"/>
              <a:t>eq</a:t>
            </a:r>
            <a:r>
              <a:rPr lang="en-US" sz="1600" dirty="0" smtClean="0"/>
              <a:t> (equals), ne (not equal), </a:t>
            </a:r>
            <a:r>
              <a:rPr lang="en-US" sz="1600" dirty="0" err="1" smtClean="0"/>
              <a:t>gt</a:t>
            </a:r>
            <a:r>
              <a:rPr lang="en-US" sz="1600" dirty="0" smtClean="0"/>
              <a:t> (greater than), </a:t>
            </a:r>
            <a:r>
              <a:rPr lang="en-US" sz="1600" dirty="0" err="1" smtClean="0"/>
              <a:t>ge</a:t>
            </a:r>
            <a:r>
              <a:rPr lang="en-US" sz="1600" dirty="0" smtClean="0"/>
              <a:t> (greater or equal), </a:t>
            </a:r>
            <a:r>
              <a:rPr lang="en-US" sz="1600" dirty="0" err="1" smtClean="0"/>
              <a:t>lt</a:t>
            </a:r>
            <a:r>
              <a:rPr lang="en-US" sz="1600" dirty="0" smtClean="0"/>
              <a:t> (less than), and le (less or equal)</a:t>
            </a:r>
            <a:endParaRPr lang="en-US" sz="16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44</a:t>
            </a:fld>
            <a:endParaRPr lang="en-US"/>
          </a:p>
        </p:txBody>
      </p:sp>
      <p:sp>
        <p:nvSpPr>
          <p:cNvPr id="11" name="TextBox 10"/>
          <p:cNvSpPr txBox="1"/>
          <p:nvPr/>
        </p:nvSpPr>
        <p:spPr>
          <a:xfrm>
            <a:off x="369648" y="2889115"/>
            <a:ext cx="4038600" cy="1323439"/>
          </a:xfrm>
          <a:prstGeom prst="rect">
            <a:avLst/>
          </a:prstGeom>
          <a:noFill/>
        </p:spPr>
        <p:txBody>
          <a:bodyPr wrap="square" rtlCol="0">
            <a:spAutoFit/>
          </a:bodyPr>
          <a:lstStyle/>
          <a:p>
            <a:r>
              <a:rPr lang="en-US" sz="2000" u="sng" dirty="0" smtClean="0"/>
              <a:t>Python</a:t>
            </a:r>
            <a:endParaRPr lang="en-US" sz="2000" dirty="0" smtClean="0"/>
          </a:p>
          <a:p>
            <a:endParaRPr lang="en-US" sz="1200" dirty="0" smtClean="0"/>
          </a:p>
          <a:p>
            <a:r>
              <a:rPr lang="en-US" sz="1600" dirty="0" smtClean="0"/>
              <a:t>Python uses: == (equal), != or &lt;&gt; (not equal), &gt; (greater than), &gt;= (greater or equal), &lt; (less than), and &lt;= (less than or equal)</a:t>
            </a:r>
            <a:endParaRPr lang="en-US" sz="1600" dirty="0"/>
          </a:p>
        </p:txBody>
      </p:sp>
      <p:sp>
        <p:nvSpPr>
          <p:cNvPr id="12" name="TextBox 11"/>
          <p:cNvSpPr txBox="1"/>
          <p:nvPr/>
        </p:nvSpPr>
        <p:spPr>
          <a:xfrm>
            <a:off x="4580104" y="2889115"/>
            <a:ext cx="4038600" cy="1569660"/>
          </a:xfrm>
          <a:prstGeom prst="rect">
            <a:avLst/>
          </a:prstGeom>
          <a:noFill/>
        </p:spPr>
        <p:txBody>
          <a:bodyPr wrap="square" rtlCol="0">
            <a:spAutoFit/>
          </a:bodyPr>
          <a:lstStyle/>
          <a:p>
            <a:r>
              <a:rPr lang="en-US" sz="2000" u="sng" dirty="0" smtClean="0"/>
              <a:t>Ruby</a:t>
            </a:r>
            <a:endParaRPr lang="en-US" sz="2000" dirty="0" smtClean="0"/>
          </a:p>
          <a:p>
            <a:endParaRPr lang="en-US" sz="1200" dirty="0" smtClean="0"/>
          </a:p>
          <a:p>
            <a:r>
              <a:rPr lang="en-US" sz="1600" dirty="0" smtClean="0"/>
              <a:t>Ruby uses: == (equal), === (equal in case statements), != (not equal), &gt; (greater than), &gt;= (greater or equal), &lt; (less than), and &lt;= (less than or equal)</a:t>
            </a:r>
          </a:p>
        </p:txBody>
      </p:sp>
    </p:spTree>
    <p:extLst>
      <p:ext uri="{BB962C8B-B14F-4D97-AF65-F5344CB8AC3E}">
        <p14:creationId xmlns="" xmlns:p14="http://schemas.microsoft.com/office/powerpoint/2010/main" val="66279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String Operations</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sz="1200" dirty="0" smtClean="0"/>
          </a:p>
          <a:p>
            <a:pPr>
              <a:spcBef>
                <a:spcPts val="0"/>
              </a:spcBef>
              <a:buNone/>
            </a:pPr>
            <a:r>
              <a:rPr lang="en-US" sz="1600" dirty="0" err="1" smtClean="0"/>
              <a:t>testString</a:t>
            </a:r>
            <a:r>
              <a:rPr lang="en-US" sz="1600" dirty="0" smtClean="0"/>
              <a:t> = “Test String”</a:t>
            </a:r>
          </a:p>
          <a:p>
            <a:pPr>
              <a:spcBef>
                <a:spcPts val="0"/>
              </a:spcBef>
              <a:buNone/>
            </a:pPr>
            <a:r>
              <a:rPr lang="en-US" sz="1600" dirty="0" smtClean="0"/>
              <a:t>echo ${#</a:t>
            </a:r>
            <a:r>
              <a:rPr lang="en-US" sz="1600" dirty="0" err="1" smtClean="0"/>
              <a:t>testString</a:t>
            </a:r>
            <a:r>
              <a:rPr lang="en-US" sz="1600" dirty="0" smtClean="0"/>
              <a:t>}		# Returns 11</a:t>
            </a:r>
          </a:p>
          <a:p>
            <a:pPr>
              <a:spcBef>
                <a:spcPts val="0"/>
              </a:spcBef>
              <a:buNone/>
            </a:pPr>
            <a:r>
              <a:rPr lang="en-US" sz="1600" dirty="0" smtClean="0"/>
              <a:t>echo ${testString:0:4}		# Returns Test</a:t>
            </a:r>
          </a:p>
          <a:p>
            <a:pPr>
              <a:spcBef>
                <a:spcPts val="0"/>
              </a:spcBef>
              <a:buNone/>
            </a:pPr>
            <a:r>
              <a:rPr lang="en-US" sz="1600" dirty="0" smtClean="0"/>
              <a:t>echo ${</a:t>
            </a:r>
            <a:r>
              <a:rPr lang="en-US" sz="1600" dirty="0" err="1" smtClean="0"/>
              <a:t>testString</a:t>
            </a:r>
            <a:r>
              <a:rPr lang="en-US" sz="1600" dirty="0" smtClean="0"/>
              <a:t>/Test/Testing} # Returns Testing String</a:t>
            </a:r>
            <a:endParaRPr lang="en-US" sz="16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sz="1200" dirty="0" smtClean="0"/>
          </a:p>
          <a:p>
            <a:pPr>
              <a:spcBef>
                <a:spcPts val="0"/>
              </a:spcBef>
              <a:buNone/>
            </a:pPr>
            <a:r>
              <a:rPr lang="en-US" sz="1600" dirty="0" smtClean="0"/>
              <a:t>$</a:t>
            </a:r>
            <a:r>
              <a:rPr lang="en-US" sz="1600" dirty="0" err="1" smtClean="0"/>
              <a:t>testString</a:t>
            </a:r>
            <a:r>
              <a:rPr lang="en-US" sz="1600" dirty="0" smtClean="0"/>
              <a:t> = “Test String”</a:t>
            </a:r>
          </a:p>
          <a:p>
            <a:pPr>
              <a:spcBef>
                <a:spcPts val="0"/>
              </a:spcBef>
              <a:buNone/>
            </a:pPr>
            <a:r>
              <a:rPr lang="en-US" sz="1600" dirty="0" smtClean="0"/>
              <a:t>echo $</a:t>
            </a:r>
            <a:r>
              <a:rPr lang="en-US" sz="1600" dirty="0" err="1" smtClean="0"/>
              <a:t>testString</a:t>
            </a:r>
            <a:r>
              <a:rPr lang="en-US" sz="1600" dirty="0" smtClean="0"/>
              <a:t> + “2”		# Returns Test String2</a:t>
            </a:r>
          </a:p>
          <a:p>
            <a:pPr>
              <a:spcBef>
                <a:spcPts val="0"/>
              </a:spcBef>
              <a:buNone/>
            </a:pPr>
            <a:r>
              <a:rPr lang="en-US" sz="1600" dirty="0" smtClean="0"/>
              <a:t>$</a:t>
            </a:r>
            <a:r>
              <a:rPr lang="en-US" sz="1600" dirty="0" err="1" smtClean="0"/>
              <a:t>testString.Substring</a:t>
            </a:r>
            <a:r>
              <a:rPr lang="en-US" sz="1600" dirty="0" smtClean="0"/>
              <a:t>(0,4)	# Returns Test</a:t>
            </a:r>
          </a:p>
          <a:p>
            <a:pPr>
              <a:spcBef>
                <a:spcPts val="0"/>
              </a:spcBef>
              <a:buNone/>
            </a:pPr>
            <a:endParaRPr lang="en-US" sz="16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45</a:t>
            </a:fld>
            <a:endParaRPr lang="en-US"/>
          </a:p>
        </p:txBody>
      </p:sp>
      <p:sp>
        <p:nvSpPr>
          <p:cNvPr id="11" name="TextBox 10"/>
          <p:cNvSpPr txBox="1"/>
          <p:nvPr/>
        </p:nvSpPr>
        <p:spPr>
          <a:xfrm>
            <a:off x="369648" y="2889115"/>
            <a:ext cx="4038600" cy="1815882"/>
          </a:xfrm>
          <a:prstGeom prst="rect">
            <a:avLst/>
          </a:prstGeom>
          <a:noFill/>
        </p:spPr>
        <p:txBody>
          <a:bodyPr wrap="square" rtlCol="0">
            <a:spAutoFit/>
          </a:bodyPr>
          <a:lstStyle/>
          <a:p>
            <a:r>
              <a:rPr lang="en-US" sz="2000" u="sng" dirty="0" smtClean="0"/>
              <a:t>Python</a:t>
            </a:r>
            <a:endParaRPr lang="en-US" sz="2000" dirty="0" smtClean="0"/>
          </a:p>
          <a:p>
            <a:endParaRPr lang="en-US" sz="1200" dirty="0" smtClean="0"/>
          </a:p>
          <a:p>
            <a:r>
              <a:rPr lang="en-US" sz="1600" dirty="0" err="1" smtClean="0"/>
              <a:t>testString</a:t>
            </a:r>
            <a:r>
              <a:rPr lang="en-US" sz="1600" dirty="0" smtClean="0"/>
              <a:t> = “Test String”</a:t>
            </a:r>
          </a:p>
          <a:p>
            <a:r>
              <a:rPr lang="en-US" sz="1600" dirty="0" smtClean="0"/>
              <a:t>print </a:t>
            </a:r>
            <a:r>
              <a:rPr lang="en-US" sz="1600" dirty="0" err="1" smtClean="0"/>
              <a:t>testString.uppercase</a:t>
            </a:r>
            <a:r>
              <a:rPr lang="en-US" sz="1600" dirty="0" smtClean="0"/>
              <a:t>	#Returns TEST STRING</a:t>
            </a:r>
          </a:p>
          <a:p>
            <a:r>
              <a:rPr lang="en-US" sz="1600" dirty="0" smtClean="0"/>
              <a:t>print </a:t>
            </a:r>
            <a:r>
              <a:rPr lang="en-US" sz="1600" dirty="0" err="1" smtClean="0"/>
              <a:t>testString.replace</a:t>
            </a:r>
            <a:r>
              <a:rPr lang="en-US" sz="1600" dirty="0" smtClean="0"/>
              <a:t>(“Test”, “Testing”)</a:t>
            </a:r>
          </a:p>
          <a:p>
            <a:r>
              <a:rPr lang="en-US" sz="1600" dirty="0" smtClean="0"/>
              <a:t>#Returns Testing String</a:t>
            </a:r>
            <a:endParaRPr lang="en-US" sz="1600" dirty="0"/>
          </a:p>
        </p:txBody>
      </p:sp>
      <p:sp>
        <p:nvSpPr>
          <p:cNvPr id="12" name="TextBox 11"/>
          <p:cNvSpPr txBox="1"/>
          <p:nvPr/>
        </p:nvSpPr>
        <p:spPr>
          <a:xfrm>
            <a:off x="4580104" y="2889115"/>
            <a:ext cx="4038600" cy="1569660"/>
          </a:xfrm>
          <a:prstGeom prst="rect">
            <a:avLst/>
          </a:prstGeom>
          <a:noFill/>
        </p:spPr>
        <p:txBody>
          <a:bodyPr wrap="square" rtlCol="0">
            <a:spAutoFit/>
          </a:bodyPr>
          <a:lstStyle/>
          <a:p>
            <a:r>
              <a:rPr lang="en-US" sz="2000" u="sng" dirty="0" smtClean="0"/>
              <a:t>Ruby</a:t>
            </a:r>
            <a:endParaRPr lang="en-US" sz="2000" dirty="0" smtClean="0"/>
          </a:p>
          <a:p>
            <a:endParaRPr lang="en-US" sz="1200" dirty="0" smtClean="0"/>
          </a:p>
          <a:p>
            <a:r>
              <a:rPr lang="en-US" sz="1600" dirty="0" err="1" smtClean="0"/>
              <a:t>testString</a:t>
            </a:r>
            <a:r>
              <a:rPr lang="en-US" sz="1600" dirty="0" smtClean="0"/>
              <a:t> = “Test String”</a:t>
            </a:r>
          </a:p>
          <a:p>
            <a:r>
              <a:rPr lang="en-US" sz="1600" dirty="0" smtClean="0"/>
              <a:t>print </a:t>
            </a:r>
            <a:r>
              <a:rPr lang="en-US" sz="1600" dirty="0" err="1" smtClean="0"/>
              <a:t>testString.length</a:t>
            </a:r>
            <a:r>
              <a:rPr lang="en-US" sz="1600" dirty="0" smtClean="0"/>
              <a:t>		# Returns 11</a:t>
            </a:r>
          </a:p>
          <a:p>
            <a:r>
              <a:rPr lang="en-US" sz="1600" dirty="0" smtClean="0"/>
              <a:t>print </a:t>
            </a:r>
            <a:r>
              <a:rPr lang="en-US" sz="1600" dirty="0" err="1" smtClean="0"/>
              <a:t>testString.upcase</a:t>
            </a:r>
            <a:r>
              <a:rPr lang="en-US" sz="1600" dirty="0" smtClean="0"/>
              <a:t>	# Returns TEST STRING</a:t>
            </a:r>
          </a:p>
        </p:txBody>
      </p:sp>
    </p:spTree>
    <p:extLst>
      <p:ext uri="{BB962C8B-B14F-4D97-AF65-F5344CB8AC3E}">
        <p14:creationId xmlns="" xmlns:p14="http://schemas.microsoft.com/office/powerpoint/2010/main" val="662790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I/O (</a:t>
            </a:r>
            <a:r>
              <a:rPr lang="en-US" dirty="0" err="1" smtClean="0"/>
              <a:t>Input/Output</a:t>
            </a:r>
            <a:r>
              <a:rPr lang="en-US" dirty="0" smtClean="0"/>
              <a:t>)</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sz="1200" dirty="0" smtClean="0"/>
          </a:p>
          <a:p>
            <a:pPr>
              <a:spcBef>
                <a:spcPts val="0"/>
              </a:spcBef>
              <a:buNone/>
            </a:pPr>
            <a:r>
              <a:rPr lang="en-US" sz="1600" dirty="0" smtClean="0"/>
              <a:t>echo “Please enter your name”</a:t>
            </a:r>
          </a:p>
          <a:p>
            <a:pPr>
              <a:spcBef>
                <a:spcPts val="0"/>
              </a:spcBef>
              <a:buNone/>
            </a:pPr>
            <a:r>
              <a:rPr lang="en-US" sz="1600" dirty="0" smtClean="0"/>
              <a:t>read </a:t>
            </a:r>
            <a:r>
              <a:rPr lang="en-US" sz="1600" dirty="0" err="1" smtClean="0"/>
              <a:t>userName</a:t>
            </a:r>
            <a:endParaRPr lang="en-US" sz="1600" dirty="0" smtClean="0"/>
          </a:p>
          <a:p>
            <a:pPr>
              <a:spcBef>
                <a:spcPts val="0"/>
              </a:spcBef>
              <a:buNone/>
            </a:pPr>
            <a:r>
              <a:rPr lang="en-US" sz="1600" dirty="0" smtClean="0"/>
              <a:t>echo “Hello $username!”</a:t>
            </a:r>
            <a:endParaRPr lang="en-US" sz="16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sz="1200" dirty="0" smtClean="0"/>
          </a:p>
          <a:p>
            <a:pPr>
              <a:spcBef>
                <a:spcPts val="0"/>
              </a:spcBef>
              <a:buNone/>
            </a:pPr>
            <a:r>
              <a:rPr lang="en-US" sz="1600" dirty="0" smtClean="0"/>
              <a:t>$</a:t>
            </a:r>
            <a:r>
              <a:rPr lang="en-US" sz="1600" dirty="0" err="1" smtClean="0"/>
              <a:t>userName</a:t>
            </a:r>
            <a:r>
              <a:rPr lang="en-US" sz="1600" dirty="0" smtClean="0"/>
              <a:t> = Read-Host -Prompt 'Please enter your name‘</a:t>
            </a:r>
          </a:p>
          <a:p>
            <a:pPr>
              <a:spcBef>
                <a:spcPts val="0"/>
              </a:spcBef>
              <a:buNone/>
            </a:pPr>
            <a:r>
              <a:rPr lang="en-US" sz="1600" dirty="0" smtClean="0"/>
              <a:t>Echo “Hello “ + $username</a:t>
            </a:r>
            <a:endParaRPr lang="en-US" sz="16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46</a:t>
            </a:fld>
            <a:endParaRPr lang="en-US"/>
          </a:p>
        </p:txBody>
      </p:sp>
      <p:sp>
        <p:nvSpPr>
          <p:cNvPr id="11" name="TextBox 10"/>
          <p:cNvSpPr txBox="1"/>
          <p:nvPr/>
        </p:nvSpPr>
        <p:spPr>
          <a:xfrm>
            <a:off x="369648" y="2889115"/>
            <a:ext cx="4038600" cy="1077218"/>
          </a:xfrm>
          <a:prstGeom prst="rect">
            <a:avLst/>
          </a:prstGeom>
          <a:noFill/>
        </p:spPr>
        <p:txBody>
          <a:bodyPr wrap="square" rtlCol="0">
            <a:spAutoFit/>
          </a:bodyPr>
          <a:lstStyle/>
          <a:p>
            <a:r>
              <a:rPr lang="en-US" sz="2000" u="sng" dirty="0" smtClean="0"/>
              <a:t>Python</a:t>
            </a:r>
            <a:endParaRPr lang="en-US" sz="2000" dirty="0" smtClean="0"/>
          </a:p>
          <a:p>
            <a:endParaRPr lang="en-US" sz="1200" dirty="0" smtClean="0"/>
          </a:p>
          <a:p>
            <a:r>
              <a:rPr lang="en-US" sz="1600" dirty="0" err="1" smtClean="0"/>
              <a:t>userName</a:t>
            </a:r>
            <a:r>
              <a:rPr lang="en-US" sz="1600" dirty="0" smtClean="0"/>
              <a:t> = input(‘Please enter your name ')</a:t>
            </a:r>
          </a:p>
          <a:p>
            <a:r>
              <a:rPr lang="en-US" sz="1600" dirty="0" smtClean="0"/>
              <a:t>print (“Hello “, </a:t>
            </a:r>
            <a:r>
              <a:rPr lang="en-US" sz="1600" dirty="0" err="1" smtClean="0"/>
              <a:t>userName</a:t>
            </a:r>
            <a:r>
              <a:rPr lang="en-US" sz="1600" dirty="0" smtClean="0"/>
              <a:t>)</a:t>
            </a:r>
            <a:endParaRPr lang="en-US" sz="1600" dirty="0"/>
          </a:p>
        </p:txBody>
      </p:sp>
      <p:sp>
        <p:nvSpPr>
          <p:cNvPr id="12" name="TextBox 11"/>
          <p:cNvSpPr txBox="1"/>
          <p:nvPr/>
        </p:nvSpPr>
        <p:spPr>
          <a:xfrm>
            <a:off x="4580104" y="2889115"/>
            <a:ext cx="4038600" cy="1323439"/>
          </a:xfrm>
          <a:prstGeom prst="rect">
            <a:avLst/>
          </a:prstGeom>
          <a:noFill/>
        </p:spPr>
        <p:txBody>
          <a:bodyPr wrap="square" rtlCol="0">
            <a:spAutoFit/>
          </a:bodyPr>
          <a:lstStyle/>
          <a:p>
            <a:r>
              <a:rPr lang="en-US" sz="2000" u="sng" dirty="0" smtClean="0"/>
              <a:t>Ruby</a:t>
            </a:r>
            <a:endParaRPr lang="en-US" sz="2000" dirty="0" smtClean="0"/>
          </a:p>
          <a:p>
            <a:endParaRPr lang="en-US" sz="1200" dirty="0" smtClean="0"/>
          </a:p>
          <a:p>
            <a:r>
              <a:rPr lang="en-US" sz="1600" dirty="0" smtClean="0"/>
              <a:t>puts “Please enter your name”</a:t>
            </a:r>
          </a:p>
          <a:p>
            <a:r>
              <a:rPr lang="en-US" sz="1600" dirty="0" err="1" smtClean="0"/>
              <a:t>userName</a:t>
            </a:r>
            <a:r>
              <a:rPr lang="en-US" sz="1600" dirty="0" smtClean="0"/>
              <a:t> = gets</a:t>
            </a:r>
          </a:p>
          <a:p>
            <a:r>
              <a:rPr lang="en-US" sz="1600" dirty="0" smtClean="0"/>
              <a:t>puts “Hello “ + </a:t>
            </a:r>
            <a:r>
              <a:rPr lang="en-US" sz="1600" dirty="0" err="1" smtClean="0"/>
              <a:t>userName</a:t>
            </a:r>
            <a:endParaRPr lang="en-US" sz="1600" dirty="0" smtClean="0"/>
          </a:p>
        </p:txBody>
      </p:sp>
    </p:spTree>
    <p:extLst>
      <p:ext uri="{BB962C8B-B14F-4D97-AF65-F5344CB8AC3E}">
        <p14:creationId xmlns="" xmlns:p14="http://schemas.microsoft.com/office/powerpoint/2010/main" val="662790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I/O Continued</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endParaRPr lang="en-US" sz="1200" dirty="0" smtClean="0"/>
          </a:p>
          <a:p>
            <a:pPr>
              <a:spcBef>
                <a:spcPts val="0"/>
              </a:spcBef>
              <a:buNone/>
            </a:pPr>
            <a:r>
              <a:rPr lang="en-US" sz="1600" dirty="0" err="1" smtClean="0"/>
              <a:t>tempFile</a:t>
            </a:r>
            <a:r>
              <a:rPr lang="en-US" sz="1600" dirty="0" smtClean="0"/>
              <a:t>=$(&lt;test.txt) </a:t>
            </a:r>
          </a:p>
          <a:p>
            <a:pPr>
              <a:spcBef>
                <a:spcPts val="0"/>
              </a:spcBef>
              <a:buNone/>
            </a:pPr>
            <a:r>
              <a:rPr lang="en-US" sz="1600" dirty="0" smtClean="0"/>
              <a:t>echo "$</a:t>
            </a:r>
            <a:r>
              <a:rPr lang="en-US" sz="1600" dirty="0" err="1" smtClean="0"/>
              <a:t>tempFile</a:t>
            </a:r>
            <a:r>
              <a:rPr lang="en-US" sz="1600" dirty="0" smtClean="0"/>
              <a:t>“</a:t>
            </a:r>
          </a:p>
          <a:p>
            <a:pPr>
              <a:spcBef>
                <a:spcPts val="0"/>
              </a:spcBef>
              <a:buNone/>
            </a:pPr>
            <a:endParaRPr lang="en-US" sz="1600" dirty="0" smtClean="0"/>
          </a:p>
          <a:p>
            <a:pPr>
              <a:spcBef>
                <a:spcPts val="0"/>
              </a:spcBef>
              <a:buNone/>
            </a:pPr>
            <a:r>
              <a:rPr lang="en-US" sz="1600" dirty="0" smtClean="0"/>
              <a:t>Bash can make use of system resources and utilities to access remote files.</a:t>
            </a:r>
            <a:endParaRPr lang="en-US" sz="16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endParaRPr lang="en-US" sz="1200" dirty="0" smtClean="0"/>
          </a:p>
          <a:p>
            <a:pPr>
              <a:spcBef>
                <a:spcPts val="0"/>
              </a:spcBef>
              <a:buNone/>
            </a:pPr>
            <a:r>
              <a:rPr lang="en-US" sz="1600" dirty="0" smtClean="0"/>
              <a:t>$</a:t>
            </a:r>
            <a:r>
              <a:rPr lang="en-US" sz="1600" dirty="0" err="1" smtClean="0"/>
              <a:t>tempFile</a:t>
            </a:r>
            <a:r>
              <a:rPr lang="en-US" sz="1600" dirty="0" smtClean="0"/>
              <a:t> = Get-Content - Path C:\test.txt</a:t>
            </a:r>
          </a:p>
          <a:p>
            <a:pPr>
              <a:spcBef>
                <a:spcPts val="0"/>
              </a:spcBef>
              <a:buNone/>
            </a:pPr>
            <a:r>
              <a:rPr lang="en-US" sz="1600" dirty="0" smtClean="0"/>
              <a:t>Can use Where-Object </a:t>
            </a:r>
            <a:r>
              <a:rPr lang="en-US" sz="1600" dirty="0" err="1" smtClean="0"/>
              <a:t>cdmlet</a:t>
            </a:r>
            <a:r>
              <a:rPr lang="en-US" sz="1600" dirty="0" smtClean="0"/>
              <a:t> to search</a:t>
            </a:r>
          </a:p>
          <a:p>
            <a:pPr>
              <a:spcBef>
                <a:spcPts val="0"/>
              </a:spcBef>
              <a:buNone/>
            </a:pPr>
            <a:endParaRPr lang="en-US" sz="1600" dirty="0" smtClean="0"/>
          </a:p>
          <a:p>
            <a:pPr>
              <a:spcBef>
                <a:spcPts val="0"/>
              </a:spcBef>
              <a:buNone/>
            </a:pPr>
            <a:r>
              <a:rPr lang="en-US" sz="1600" dirty="0" err="1" smtClean="0"/>
              <a:t>PowerShell</a:t>
            </a:r>
            <a:r>
              <a:rPr lang="en-US" sz="1600" dirty="0" smtClean="0"/>
              <a:t> has numerous networking &amp; TCP </a:t>
            </a:r>
            <a:r>
              <a:rPr lang="en-US" sz="1600" dirty="0" err="1" smtClean="0"/>
              <a:t>cmdlets</a:t>
            </a:r>
            <a:r>
              <a:rPr lang="en-US" sz="1600" dirty="0" smtClean="0"/>
              <a:t> like Get-</a:t>
            </a:r>
            <a:r>
              <a:rPr lang="en-US" sz="1600" dirty="0" err="1" smtClean="0"/>
              <a:t>NetIPAddress</a:t>
            </a:r>
            <a:endParaRPr lang="en-US" sz="16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47</a:t>
            </a:fld>
            <a:endParaRPr lang="en-US"/>
          </a:p>
        </p:txBody>
      </p:sp>
      <p:sp>
        <p:nvSpPr>
          <p:cNvPr id="11" name="TextBox 10"/>
          <p:cNvSpPr txBox="1"/>
          <p:nvPr/>
        </p:nvSpPr>
        <p:spPr>
          <a:xfrm>
            <a:off x="369648" y="2889115"/>
            <a:ext cx="4038600" cy="1569660"/>
          </a:xfrm>
          <a:prstGeom prst="rect">
            <a:avLst/>
          </a:prstGeom>
          <a:noFill/>
        </p:spPr>
        <p:txBody>
          <a:bodyPr wrap="square" rtlCol="0">
            <a:spAutoFit/>
          </a:bodyPr>
          <a:lstStyle/>
          <a:p>
            <a:r>
              <a:rPr lang="en-US" sz="2000" u="sng" dirty="0" smtClean="0"/>
              <a:t>Python</a:t>
            </a:r>
            <a:endParaRPr lang="en-US" sz="2000" dirty="0" smtClean="0"/>
          </a:p>
          <a:p>
            <a:endParaRPr lang="en-US" sz="1200" dirty="0" smtClean="0"/>
          </a:p>
          <a:p>
            <a:r>
              <a:rPr lang="en-US" sz="1600" dirty="0" err="1" smtClean="0"/>
              <a:t>tempFile</a:t>
            </a:r>
            <a:r>
              <a:rPr lang="en-US" sz="1600" dirty="0" smtClean="0"/>
              <a:t> = open(‘test.txt', 'w')</a:t>
            </a:r>
          </a:p>
          <a:p>
            <a:r>
              <a:rPr lang="en-US" sz="1600" dirty="0" smtClean="0"/>
              <a:t>The w in this example stands for write, there is also read (r) and read/write (r+)</a:t>
            </a:r>
          </a:p>
          <a:p>
            <a:r>
              <a:rPr lang="en-US" sz="1600" dirty="0" err="1" smtClean="0"/>
              <a:t>tempFile</a:t>
            </a:r>
            <a:r>
              <a:rPr lang="en-US" sz="1600" dirty="0" smtClean="0"/>
              <a:t> = open(‘//Host/share/test.txt', 'w')</a:t>
            </a:r>
          </a:p>
        </p:txBody>
      </p:sp>
      <p:sp>
        <p:nvSpPr>
          <p:cNvPr id="12" name="TextBox 11"/>
          <p:cNvSpPr txBox="1"/>
          <p:nvPr/>
        </p:nvSpPr>
        <p:spPr>
          <a:xfrm>
            <a:off x="4580104" y="2889115"/>
            <a:ext cx="4038600" cy="1569660"/>
          </a:xfrm>
          <a:prstGeom prst="rect">
            <a:avLst/>
          </a:prstGeom>
          <a:noFill/>
        </p:spPr>
        <p:txBody>
          <a:bodyPr wrap="square" rtlCol="0">
            <a:spAutoFit/>
          </a:bodyPr>
          <a:lstStyle/>
          <a:p>
            <a:r>
              <a:rPr lang="en-US" sz="2000" u="sng" dirty="0" smtClean="0"/>
              <a:t>Ruby</a:t>
            </a:r>
            <a:endParaRPr lang="en-US" sz="2000" dirty="0" smtClean="0"/>
          </a:p>
          <a:p>
            <a:endParaRPr lang="en-US" sz="1200" dirty="0" smtClean="0"/>
          </a:p>
          <a:p>
            <a:r>
              <a:rPr lang="en-US" sz="1600" dirty="0" err="1" smtClean="0"/>
              <a:t>File.open</a:t>
            </a:r>
            <a:r>
              <a:rPr lang="en-US" sz="1600" dirty="0" smtClean="0"/>
              <a:t>(‘test.txt’)</a:t>
            </a:r>
          </a:p>
          <a:p>
            <a:r>
              <a:rPr lang="en-US" sz="1600" dirty="0" err="1" smtClean="0"/>
              <a:t>File.open</a:t>
            </a:r>
            <a:r>
              <a:rPr lang="en-US" sz="1600" dirty="0" smtClean="0"/>
              <a:t>(test.txt, 'w') { |file| </a:t>
            </a:r>
            <a:r>
              <a:rPr lang="en-US" sz="1600" dirty="0" err="1" smtClean="0"/>
              <a:t>file.write</a:t>
            </a:r>
            <a:r>
              <a:rPr lang="en-US" sz="1600" dirty="0" smtClean="0"/>
              <a:t>(“test text") }</a:t>
            </a:r>
          </a:p>
          <a:p>
            <a:r>
              <a:rPr lang="en-US" sz="1600" dirty="0" smtClean="0"/>
              <a:t>Use open-</a:t>
            </a:r>
            <a:r>
              <a:rPr lang="en-US" sz="1600" dirty="0" err="1" smtClean="0"/>
              <a:t>uri</a:t>
            </a:r>
            <a:r>
              <a:rPr lang="en-US" sz="1600" dirty="0" smtClean="0"/>
              <a:t> Library to access via URLs.</a:t>
            </a:r>
          </a:p>
        </p:txBody>
      </p:sp>
    </p:spTree>
    <p:extLst>
      <p:ext uri="{BB962C8B-B14F-4D97-AF65-F5344CB8AC3E}">
        <p14:creationId xmlns="" xmlns:p14="http://schemas.microsoft.com/office/powerpoint/2010/main" val="662790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Error handling</a:t>
            </a:r>
            <a:endParaRPr lang="en-US" dirty="0"/>
          </a:p>
        </p:txBody>
      </p:sp>
      <p:sp>
        <p:nvSpPr>
          <p:cNvPr id="8" name="Content Placeholder 7"/>
          <p:cNvSpPr>
            <a:spLocks noGrp="1"/>
          </p:cNvSpPr>
          <p:nvPr>
            <p:ph sz="half" idx="1"/>
          </p:nvPr>
        </p:nvSpPr>
        <p:spPr>
          <a:xfrm>
            <a:off x="457200" y="1200151"/>
            <a:ext cx="4038600" cy="1688964"/>
          </a:xfrm>
        </p:spPr>
        <p:txBody>
          <a:bodyPr/>
          <a:lstStyle/>
          <a:p>
            <a:pPr>
              <a:buNone/>
            </a:pPr>
            <a:r>
              <a:rPr lang="en-US" u="sng" dirty="0" smtClean="0"/>
              <a:t>BASH</a:t>
            </a:r>
            <a:endParaRPr lang="en-US" dirty="0" smtClean="0"/>
          </a:p>
          <a:p>
            <a:pPr>
              <a:spcBef>
                <a:spcPts val="0"/>
              </a:spcBef>
              <a:buNone/>
            </a:pPr>
            <a:r>
              <a:rPr lang="en-US" sz="1400" dirty="0" err="1" smtClean="0"/>
              <a:t>cd</a:t>
            </a:r>
            <a:r>
              <a:rPr lang="en-US" sz="1400" dirty="0" smtClean="0"/>
              <a:t> $</a:t>
            </a:r>
            <a:r>
              <a:rPr lang="en-US" sz="1400" dirty="0" err="1" smtClean="0"/>
              <a:t>some_directory</a:t>
            </a:r>
            <a:r>
              <a:rPr lang="en-US" sz="1400" dirty="0" smtClean="0"/>
              <a:t> </a:t>
            </a:r>
          </a:p>
          <a:p>
            <a:pPr>
              <a:spcBef>
                <a:spcPts val="0"/>
              </a:spcBef>
              <a:buNone/>
            </a:pPr>
            <a:r>
              <a:rPr lang="en-US" sz="1400" dirty="0" smtClean="0"/>
              <a:t>if [ "$?" = "0" ]; then</a:t>
            </a:r>
          </a:p>
          <a:p>
            <a:pPr>
              <a:spcBef>
                <a:spcPts val="0"/>
              </a:spcBef>
              <a:buNone/>
            </a:pPr>
            <a:r>
              <a:rPr lang="en-US" sz="1400" dirty="0" smtClean="0"/>
              <a:t>	</a:t>
            </a:r>
            <a:r>
              <a:rPr lang="en-US" sz="1400" dirty="0" err="1" smtClean="0"/>
              <a:t>rm</a:t>
            </a:r>
            <a:r>
              <a:rPr lang="en-US" sz="1400" dirty="0" smtClean="0"/>
              <a:t> * </a:t>
            </a:r>
          </a:p>
          <a:p>
            <a:pPr>
              <a:spcBef>
                <a:spcPts val="0"/>
              </a:spcBef>
              <a:buNone/>
            </a:pPr>
            <a:r>
              <a:rPr lang="en-US" sz="1400" dirty="0" smtClean="0"/>
              <a:t>Else</a:t>
            </a:r>
          </a:p>
          <a:p>
            <a:pPr>
              <a:spcBef>
                <a:spcPts val="0"/>
              </a:spcBef>
              <a:buNone/>
            </a:pPr>
            <a:r>
              <a:rPr lang="en-US" sz="1400" dirty="0" smtClean="0"/>
              <a:t>	echo "Cannot change directory!" 1&gt;&amp;2 exit </a:t>
            </a:r>
          </a:p>
          <a:p>
            <a:pPr>
              <a:spcBef>
                <a:spcPts val="0"/>
              </a:spcBef>
              <a:buNone/>
            </a:pPr>
            <a:r>
              <a:rPr lang="en-US" sz="1400" dirty="0" err="1" smtClean="0"/>
              <a:t>fi</a:t>
            </a:r>
            <a:endParaRPr lang="en-US" sz="1400" dirty="0"/>
          </a:p>
        </p:txBody>
      </p:sp>
      <p:sp>
        <p:nvSpPr>
          <p:cNvPr id="9" name="Content Placeholder 8"/>
          <p:cNvSpPr>
            <a:spLocks noGrp="1"/>
          </p:cNvSpPr>
          <p:nvPr>
            <p:ph sz="half" idx="2"/>
          </p:nvPr>
        </p:nvSpPr>
        <p:spPr>
          <a:xfrm>
            <a:off x="4648200" y="1200151"/>
            <a:ext cx="4038600" cy="1688964"/>
          </a:xfrm>
        </p:spPr>
        <p:txBody>
          <a:bodyPr/>
          <a:lstStyle/>
          <a:p>
            <a:pPr>
              <a:buNone/>
            </a:pPr>
            <a:r>
              <a:rPr lang="en-US" u="sng" dirty="0" err="1" smtClean="0"/>
              <a:t>PowerShell</a:t>
            </a:r>
            <a:endParaRPr lang="en-US" dirty="0" smtClean="0"/>
          </a:p>
          <a:p>
            <a:pPr>
              <a:spcBef>
                <a:spcPts val="0"/>
              </a:spcBef>
              <a:buNone/>
            </a:pPr>
            <a:r>
              <a:rPr lang="en-US" sz="800" dirty="0" smtClean="0"/>
              <a:t>Function Do-Something {</a:t>
            </a:r>
          </a:p>
          <a:p>
            <a:pPr>
              <a:spcBef>
                <a:spcPts val="0"/>
              </a:spcBef>
              <a:buNone/>
            </a:pPr>
            <a:r>
              <a:rPr lang="en-US" sz="800" dirty="0" smtClean="0"/>
              <a:t>  [</a:t>
            </a:r>
            <a:r>
              <a:rPr lang="en-US" sz="800" dirty="0" err="1" smtClean="0"/>
              <a:t>CmdletBinding</a:t>
            </a:r>
            <a:r>
              <a:rPr lang="en-US" sz="800" dirty="0" smtClean="0"/>
              <a:t>()]</a:t>
            </a:r>
          </a:p>
          <a:p>
            <a:pPr>
              <a:spcBef>
                <a:spcPts val="0"/>
              </a:spcBef>
              <a:buNone/>
            </a:pPr>
            <a:r>
              <a:rPr lang="en-US" sz="800" dirty="0" smtClean="0"/>
              <a:t>  </a:t>
            </a:r>
            <a:r>
              <a:rPr lang="en-US" sz="800" dirty="0" err="1" smtClean="0"/>
              <a:t>param</a:t>
            </a:r>
            <a:r>
              <a:rPr lang="en-US" sz="800" dirty="0" smtClean="0"/>
              <a:t>()</a:t>
            </a:r>
          </a:p>
          <a:p>
            <a:pPr>
              <a:spcBef>
                <a:spcPts val="0"/>
              </a:spcBef>
              <a:buNone/>
            </a:pPr>
            <a:r>
              <a:rPr lang="en-US" sz="800" dirty="0" smtClean="0"/>
              <a:t>  try {</a:t>
            </a:r>
          </a:p>
          <a:p>
            <a:pPr>
              <a:spcBef>
                <a:spcPts val="0"/>
              </a:spcBef>
              <a:buNone/>
            </a:pPr>
            <a:r>
              <a:rPr lang="en-US" sz="800" dirty="0" smtClean="0"/>
              <a:t>  if  (-not (Test-Path –Path 'C:\test.txt')) {</a:t>
            </a:r>
          </a:p>
          <a:p>
            <a:pPr>
              <a:spcBef>
                <a:spcPts val="0"/>
              </a:spcBef>
              <a:buNone/>
            </a:pPr>
            <a:r>
              <a:rPr lang="en-US" sz="800" dirty="0" smtClean="0"/>
              <a:t>  Write-Host  'The file does not exist'</a:t>
            </a:r>
          </a:p>
          <a:p>
            <a:pPr>
              <a:spcBef>
                <a:spcPts val="0"/>
              </a:spcBef>
              <a:buNone/>
            </a:pPr>
            <a:r>
              <a:rPr lang="en-US" sz="800" dirty="0" smtClean="0"/>
              <a:t>  } </a:t>
            </a:r>
          </a:p>
          <a:p>
            <a:pPr>
              <a:spcBef>
                <a:spcPts val="0"/>
              </a:spcBef>
              <a:buNone/>
            </a:pPr>
            <a:r>
              <a:rPr lang="en-US" sz="800" dirty="0" smtClean="0"/>
              <a:t>  Write-Host  'The file does exist'</a:t>
            </a:r>
          </a:p>
          <a:p>
            <a:pPr>
              <a:spcBef>
                <a:spcPts val="0"/>
              </a:spcBef>
              <a:buNone/>
            </a:pPr>
            <a:r>
              <a:rPr lang="en-US" sz="800" dirty="0" smtClean="0"/>
              <a:t>  } catch  {</a:t>
            </a:r>
          </a:p>
          <a:p>
            <a:pPr>
              <a:spcBef>
                <a:spcPts val="0"/>
              </a:spcBef>
              <a:buNone/>
            </a:pPr>
            <a:r>
              <a:rPr lang="en-US" sz="800" dirty="0" smtClean="0"/>
              <a:t>            }</a:t>
            </a:r>
          </a:p>
          <a:p>
            <a:pPr>
              <a:spcBef>
                <a:spcPts val="0"/>
              </a:spcBef>
              <a:buNone/>
            </a:pPr>
            <a:r>
              <a:rPr lang="en-US" sz="800" dirty="0" smtClean="0"/>
              <a:t>}</a:t>
            </a:r>
            <a:endParaRPr lang="en-US" sz="800"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48</a:t>
            </a:fld>
            <a:endParaRPr lang="en-US"/>
          </a:p>
        </p:txBody>
      </p:sp>
      <p:sp>
        <p:nvSpPr>
          <p:cNvPr id="11" name="TextBox 10"/>
          <p:cNvSpPr txBox="1"/>
          <p:nvPr/>
        </p:nvSpPr>
        <p:spPr>
          <a:xfrm>
            <a:off x="369648" y="2889115"/>
            <a:ext cx="4038600" cy="1569660"/>
          </a:xfrm>
          <a:prstGeom prst="rect">
            <a:avLst/>
          </a:prstGeom>
          <a:noFill/>
        </p:spPr>
        <p:txBody>
          <a:bodyPr wrap="square" rtlCol="0">
            <a:spAutoFit/>
          </a:bodyPr>
          <a:lstStyle/>
          <a:p>
            <a:r>
              <a:rPr lang="en-US" sz="2000" u="sng" dirty="0" smtClean="0"/>
              <a:t>Python</a:t>
            </a:r>
            <a:endParaRPr lang="en-US" sz="2000" dirty="0" smtClean="0"/>
          </a:p>
          <a:p>
            <a:endParaRPr lang="en-US" sz="1200" dirty="0" smtClean="0"/>
          </a:p>
          <a:p>
            <a:r>
              <a:rPr lang="en-US" sz="1600" dirty="0" smtClean="0"/>
              <a:t>try: </a:t>
            </a:r>
          </a:p>
          <a:p>
            <a:r>
              <a:rPr lang="en-US" sz="1600" dirty="0" smtClean="0"/>
              <a:t>	print 1/0 </a:t>
            </a:r>
          </a:p>
          <a:p>
            <a:r>
              <a:rPr lang="en-US" sz="1600" dirty="0" smtClean="0"/>
              <a:t>except </a:t>
            </a:r>
            <a:r>
              <a:rPr lang="en-US" sz="1600" dirty="0" err="1" smtClean="0"/>
              <a:t>ZeroDivisionError</a:t>
            </a:r>
            <a:r>
              <a:rPr lang="en-US" sz="1600" dirty="0" smtClean="0"/>
              <a:t>: </a:t>
            </a:r>
          </a:p>
          <a:p>
            <a:r>
              <a:rPr lang="en-US" sz="1600" dirty="0" smtClean="0"/>
              <a:t>	print "You can't divide by zero!"</a:t>
            </a:r>
          </a:p>
        </p:txBody>
      </p:sp>
      <p:sp>
        <p:nvSpPr>
          <p:cNvPr id="12" name="TextBox 11"/>
          <p:cNvSpPr txBox="1"/>
          <p:nvPr/>
        </p:nvSpPr>
        <p:spPr>
          <a:xfrm>
            <a:off x="4580104" y="2889115"/>
            <a:ext cx="4038600" cy="1754326"/>
          </a:xfrm>
          <a:prstGeom prst="rect">
            <a:avLst/>
          </a:prstGeom>
          <a:noFill/>
        </p:spPr>
        <p:txBody>
          <a:bodyPr wrap="square" rtlCol="0">
            <a:spAutoFit/>
          </a:bodyPr>
          <a:lstStyle/>
          <a:p>
            <a:r>
              <a:rPr lang="en-US" sz="2000" u="sng" dirty="0" smtClean="0"/>
              <a:t>Ruby</a:t>
            </a:r>
            <a:endParaRPr lang="en-US" sz="2000" dirty="0" smtClean="0"/>
          </a:p>
          <a:p>
            <a:r>
              <a:rPr lang="en-US" sz="800" dirty="0" smtClean="0"/>
              <a:t>def </a:t>
            </a:r>
            <a:r>
              <a:rPr lang="en-US" sz="800" dirty="0" err="1" smtClean="0"/>
              <a:t>raise_and_rescue</a:t>
            </a:r>
            <a:endParaRPr lang="en-US" sz="800" dirty="0" smtClean="0"/>
          </a:p>
          <a:p>
            <a:r>
              <a:rPr lang="en-US" sz="800" dirty="0" smtClean="0"/>
              <a:t>    begin</a:t>
            </a:r>
          </a:p>
          <a:p>
            <a:r>
              <a:rPr lang="en-US" sz="800" dirty="0" smtClean="0"/>
              <a:t>      puts 'I am before the raise.‘</a:t>
            </a:r>
          </a:p>
          <a:p>
            <a:r>
              <a:rPr lang="en-US" sz="800" dirty="0" smtClean="0"/>
              <a:t>      raise 'An error has </a:t>
            </a:r>
            <a:r>
              <a:rPr lang="en-US" sz="800" dirty="0" err="1" smtClean="0"/>
              <a:t>occured</a:t>
            </a:r>
            <a:r>
              <a:rPr lang="en-US" sz="800" dirty="0" smtClean="0"/>
              <a:t>.‘</a:t>
            </a:r>
          </a:p>
          <a:p>
            <a:r>
              <a:rPr lang="en-US" sz="800" dirty="0" smtClean="0"/>
              <a:t>      puts 'I am after the raise.‘</a:t>
            </a:r>
          </a:p>
          <a:p>
            <a:r>
              <a:rPr lang="en-US" sz="800" dirty="0" smtClean="0"/>
              <a:t>    rescue</a:t>
            </a:r>
          </a:p>
          <a:p>
            <a:r>
              <a:rPr lang="en-US" sz="800" dirty="0" smtClean="0"/>
              <a:t>      puts 'I am rescued.‘</a:t>
            </a:r>
          </a:p>
          <a:p>
            <a:r>
              <a:rPr lang="en-US" sz="800" dirty="0" smtClean="0"/>
              <a:t>    end</a:t>
            </a:r>
          </a:p>
          <a:p>
            <a:r>
              <a:rPr lang="en-US" sz="800" dirty="0" smtClean="0"/>
              <a:t>    puts 'I am after the begin block.‘</a:t>
            </a:r>
          </a:p>
          <a:p>
            <a:r>
              <a:rPr lang="en-US" sz="800" dirty="0" smtClean="0"/>
              <a:t> end </a:t>
            </a:r>
          </a:p>
          <a:p>
            <a:r>
              <a:rPr lang="en-US" sz="800" dirty="0" smtClean="0"/>
              <a:t> </a:t>
            </a:r>
            <a:r>
              <a:rPr lang="en-US" sz="800" dirty="0" err="1" smtClean="0"/>
              <a:t>raise_and_rescue</a:t>
            </a:r>
            <a:r>
              <a:rPr lang="en-US" sz="800" dirty="0" smtClean="0"/>
              <a:t>  </a:t>
            </a:r>
          </a:p>
        </p:txBody>
      </p:sp>
    </p:spTree>
    <p:extLst>
      <p:ext uri="{BB962C8B-B14F-4D97-AF65-F5344CB8AC3E}">
        <p14:creationId xmlns="" xmlns:p14="http://schemas.microsoft.com/office/powerpoint/2010/main" val="66279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Encoding / Decoding</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When we talk about encoding and decoding within the programming context we are generally referring to various encoding standards like ASCII (American Standard Code for Information Interchange).  Of course custom encoding/decoding can also be done.  Common standards include:</a:t>
            </a:r>
          </a:p>
          <a:p>
            <a:pPr lvl="1"/>
            <a:r>
              <a:rPr lang="en-US" dirty="0" smtClean="0"/>
              <a:t>ASCII (American Standard Code for Information Interchange)</a:t>
            </a:r>
          </a:p>
          <a:p>
            <a:pPr lvl="1"/>
            <a:r>
              <a:rPr lang="en-US" dirty="0" smtClean="0"/>
              <a:t>ISO/IEC 10646, Information technology — Universal Coded Character Set (UCS)</a:t>
            </a:r>
          </a:p>
          <a:p>
            <a:pPr lvl="1"/>
            <a:r>
              <a:rPr lang="en-US" dirty="0" smtClean="0"/>
              <a:t>Unicode</a:t>
            </a:r>
          </a:p>
          <a:p>
            <a:pPr lvl="2"/>
            <a:r>
              <a:rPr lang="en-US" dirty="0" smtClean="0"/>
              <a:t>UTF-8 (first 128 Unicode points are the ASCII characters)</a:t>
            </a:r>
          </a:p>
          <a:p>
            <a:pPr lvl="2"/>
            <a:r>
              <a:rPr lang="en-US" dirty="0" smtClean="0"/>
              <a:t>UTF-16 (extends UCS-2)</a:t>
            </a:r>
          </a:p>
          <a:p>
            <a:pPr lvl="2"/>
            <a:r>
              <a:rPr lang="en-US" dirty="0" smtClean="0"/>
              <a:t>UTF-32 (as known as UCS-4)</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Programming and scripting overview:</a:t>
            </a:r>
          </a:p>
          <a:p>
            <a:r>
              <a:rPr lang="en-US" dirty="0" smtClean="0"/>
              <a:t>BASH</a:t>
            </a:r>
          </a:p>
          <a:p>
            <a:r>
              <a:rPr lang="en-US" dirty="0" err="1" smtClean="0"/>
              <a:t>PowerShell</a:t>
            </a:r>
            <a:endParaRPr lang="en-US" dirty="0" smtClean="0"/>
          </a:p>
          <a:p>
            <a:r>
              <a:rPr lang="en-US" dirty="0" smtClean="0"/>
              <a:t>Python</a:t>
            </a:r>
          </a:p>
          <a:p>
            <a:r>
              <a:rPr lang="en-US" dirty="0" smtClean="0"/>
              <a:t>Ruby</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 xmlns:a16="http://schemas.microsoft.com/office/drawing/2014/main"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 xmlns:p14="http://schemas.microsoft.com/office/powerpoint/2010/main" val="2804105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a16="http://schemas.microsoft.com/office/drawing/2014/main" xmlns="" id="{582AC503-FE08-4822-8EE6-7E4B2AF615C4}"/>
              </a:ext>
            </a:extLst>
          </p:cNvPr>
          <p:cNvSpPr>
            <a:spLocks noGrp="1"/>
          </p:cNvSpPr>
          <p:nvPr>
            <p:ph type="body" idx="1"/>
          </p:nvPr>
        </p:nvSpPr>
        <p:spPr/>
        <p:txBody>
          <a:bodyPr/>
          <a:lstStyle/>
          <a:p>
            <a:r>
              <a:rPr lang="en-US" dirty="0" smtClean="0"/>
              <a:t>Development set up on Dev-Client VM</a:t>
            </a:r>
          </a:p>
        </p:txBody>
      </p:sp>
      <p:sp>
        <p:nvSpPr>
          <p:cNvPr id="4" name="Slide Number Placeholder 3">
            <a:extLst>
              <a:ext uri="{FF2B5EF4-FFF2-40B4-BE49-F238E27FC236}">
                <a16:creationId xmlns:a16="http://schemas.microsoft.com/office/drawing/2014/main" xmlns="" id="{374343E0-BB2D-43B1-8CB7-B2C3F99719B4}"/>
              </a:ext>
            </a:extLst>
          </p:cNvPr>
          <p:cNvSpPr>
            <a:spLocks noGrp="1"/>
          </p:cNvSpPr>
          <p:nvPr>
            <p:ph type="sldNum" sz="quarter" idx="12"/>
          </p:nvPr>
        </p:nvSpPr>
        <p:spPr/>
        <p:txBody>
          <a:bodyPr/>
          <a:lstStyle/>
          <a:p>
            <a:fld id="{2066355A-084C-D24E-9AD2-7E4FC41EA627}" type="slidenum">
              <a:rPr lang="en-US" smtClean="0"/>
              <a:pPr/>
              <a:t>50</a:t>
            </a:fld>
            <a:endParaRPr lang="en-US"/>
          </a:p>
        </p:txBody>
      </p:sp>
      <p:pic>
        <p:nvPicPr>
          <p:cNvPr id="8" name="Picture 7" descr="A close up of a sign&#10;&#10;Description generated with very high confidence">
            <a:extLst>
              <a:ext uri="{FF2B5EF4-FFF2-40B4-BE49-F238E27FC236}">
                <a16:creationId xmlns:a16="http://schemas.microsoft.com/office/drawing/2014/main" xmlns=""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p14="http://schemas.microsoft.com/office/powerpoint/2010/main" xmlns="" val="391060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err="1" smtClean="0"/>
              <a:t>VSCode</a:t>
            </a:r>
            <a:r>
              <a:rPr lang="en-US" dirty="0" smtClean="0"/>
              <a:t> is found below Firefox on the favorite bar.</a:t>
            </a:r>
          </a:p>
          <a:p>
            <a:r>
              <a:rPr lang="en-US" dirty="0" smtClean="0"/>
              <a:t>But for all of the languages you can also play at the terminal:</a:t>
            </a:r>
          </a:p>
          <a:p>
            <a:pPr lvl="1"/>
            <a:r>
              <a:rPr lang="en-US" dirty="0" smtClean="0"/>
              <a:t>BASH: Open a terminal, BASH is the default shell.</a:t>
            </a:r>
          </a:p>
          <a:p>
            <a:pPr lvl="1"/>
            <a:r>
              <a:rPr lang="en-US" dirty="0" err="1" smtClean="0"/>
              <a:t>PowerShell</a:t>
            </a:r>
            <a:r>
              <a:rPr lang="en-US" dirty="0" smtClean="0"/>
              <a:t>:  Type </a:t>
            </a:r>
            <a:r>
              <a:rPr lang="en-US" b="1" dirty="0" err="1" smtClean="0"/>
              <a:t>pwsh</a:t>
            </a:r>
            <a:r>
              <a:rPr lang="en-US" dirty="0" smtClean="0"/>
              <a:t> and hit Enter at the terminal to start </a:t>
            </a:r>
            <a:r>
              <a:rPr lang="en-US" dirty="0" err="1" smtClean="0"/>
              <a:t>Powershell</a:t>
            </a:r>
            <a:r>
              <a:rPr lang="en-US" dirty="0" smtClean="0"/>
              <a:t>, use </a:t>
            </a:r>
            <a:r>
              <a:rPr lang="en-US" b="1" dirty="0" smtClean="0"/>
              <a:t>exit</a:t>
            </a:r>
            <a:r>
              <a:rPr lang="en-US" dirty="0" smtClean="0"/>
              <a:t> to close.</a:t>
            </a:r>
          </a:p>
          <a:p>
            <a:pPr lvl="1"/>
            <a:r>
              <a:rPr lang="en-US" dirty="0" smtClean="0"/>
              <a:t>Python: Type </a:t>
            </a:r>
            <a:r>
              <a:rPr lang="en-US" b="1" dirty="0" smtClean="0"/>
              <a:t>python3</a:t>
            </a:r>
            <a:r>
              <a:rPr lang="en-US" dirty="0" smtClean="0"/>
              <a:t> and hit Enter at the terminal to start the interactive environment.  Use </a:t>
            </a:r>
            <a:r>
              <a:rPr lang="en-US" b="1" dirty="0" smtClean="0"/>
              <a:t>quit() </a:t>
            </a:r>
            <a:r>
              <a:rPr lang="en-US" dirty="0" smtClean="0"/>
              <a:t>to close.</a:t>
            </a:r>
          </a:p>
          <a:p>
            <a:pPr lvl="1"/>
            <a:r>
              <a:rPr lang="en-US" dirty="0" smtClean="0"/>
              <a:t>Ruby:  Type </a:t>
            </a:r>
            <a:r>
              <a:rPr lang="en-US" b="1" dirty="0" err="1" smtClean="0"/>
              <a:t>irb</a:t>
            </a:r>
            <a:r>
              <a:rPr lang="en-US" dirty="0" smtClean="0"/>
              <a:t> and hit Enter at the terminal to start the interactive environment, use </a:t>
            </a:r>
            <a:r>
              <a:rPr lang="en-US" b="1" dirty="0" smtClean="0"/>
              <a:t>exit</a:t>
            </a:r>
            <a:r>
              <a:rPr lang="en-US" dirty="0" smtClean="0"/>
              <a:t> to close.</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51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When creating scripts remember:</a:t>
            </a:r>
          </a:p>
          <a:p>
            <a:pPr lvl="1"/>
            <a:r>
              <a:rPr lang="en-US" dirty="0" smtClean="0"/>
              <a:t>BASH: BASH scripts usually are given a .</a:t>
            </a:r>
            <a:r>
              <a:rPr lang="en-US" dirty="0" err="1" smtClean="0"/>
              <a:t>sh</a:t>
            </a:r>
            <a:r>
              <a:rPr lang="en-US" dirty="0" smtClean="0"/>
              <a:t> file extension and must be given the execute permission using some like:</a:t>
            </a:r>
          </a:p>
          <a:p>
            <a:pPr lvl="2">
              <a:buNone/>
            </a:pPr>
            <a:r>
              <a:rPr lang="en-US" dirty="0" err="1" smtClean="0"/>
              <a:t>chmod</a:t>
            </a:r>
            <a:r>
              <a:rPr lang="en-US" dirty="0" smtClean="0"/>
              <a:t> 755 script-name.sh</a:t>
            </a:r>
          </a:p>
          <a:p>
            <a:pPr lvl="1"/>
            <a:r>
              <a:rPr lang="en-US" dirty="0" err="1" smtClean="0"/>
              <a:t>PowerShell</a:t>
            </a:r>
            <a:r>
              <a:rPr lang="en-US" dirty="0" smtClean="0"/>
              <a:t>:  By convention, </a:t>
            </a:r>
            <a:r>
              <a:rPr lang="en-US" dirty="0" err="1" smtClean="0"/>
              <a:t>PowerShell</a:t>
            </a:r>
            <a:r>
              <a:rPr lang="en-US" dirty="0" smtClean="0"/>
              <a:t> scripts are given a .ps1 file extension and can be run using something like: </a:t>
            </a:r>
            <a:r>
              <a:rPr lang="en-US" dirty="0" err="1" smtClean="0"/>
              <a:t>pwsh</a:t>
            </a:r>
            <a:r>
              <a:rPr lang="en-US" dirty="0" smtClean="0"/>
              <a:t> script-name.ps1</a:t>
            </a:r>
          </a:p>
          <a:p>
            <a:pPr lvl="1"/>
            <a:r>
              <a:rPr lang="en-US" dirty="0" smtClean="0"/>
              <a:t>Python: Python scripts or programs are generally given a .</a:t>
            </a:r>
            <a:r>
              <a:rPr lang="en-US" dirty="0" err="1" smtClean="0"/>
              <a:t>py</a:t>
            </a:r>
            <a:r>
              <a:rPr lang="en-US" dirty="0" smtClean="0"/>
              <a:t> file extension and can be run using something like: python3 script-name.py</a:t>
            </a:r>
          </a:p>
          <a:p>
            <a:pPr lvl="1"/>
            <a:r>
              <a:rPr lang="en-US" dirty="0" smtClean="0"/>
              <a:t>Ruby:  Ruby scripts or programs are generally given a .</a:t>
            </a:r>
            <a:r>
              <a:rPr lang="en-US" dirty="0" err="1" smtClean="0"/>
              <a:t>rb</a:t>
            </a:r>
            <a:r>
              <a:rPr lang="en-US" dirty="0" smtClean="0"/>
              <a:t> file extension  and must be given the execute permission using some like:</a:t>
            </a:r>
          </a:p>
          <a:p>
            <a:pPr lvl="2">
              <a:buNone/>
            </a:pPr>
            <a:r>
              <a:rPr lang="en-US" dirty="0" err="1" smtClean="0"/>
              <a:t>chmod</a:t>
            </a:r>
            <a:r>
              <a:rPr lang="en-US" dirty="0" smtClean="0"/>
              <a:t> 755 script-</a:t>
            </a:r>
            <a:r>
              <a:rPr lang="en-US" dirty="0" err="1" smtClean="0"/>
              <a:t>name.rb</a:t>
            </a:r>
            <a:endParaRPr lang="en-US" dirty="0" smtClean="0"/>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52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pPr>
              <a:buNone/>
            </a:pPr>
            <a:r>
              <a:rPr lang="en-US" dirty="0" smtClean="0"/>
              <a:t>Use the provided Dev-Client virtual machine to play around with scripting and programming.  Log into this VM using dev/dev and you will find that it has all four languages covered in the objectives and </a:t>
            </a:r>
            <a:r>
              <a:rPr lang="en-US" dirty="0" err="1" smtClean="0"/>
              <a:t>VSCode</a:t>
            </a:r>
            <a:r>
              <a:rPr lang="en-US" dirty="0" smtClean="0"/>
              <a:t> as an editor (though you can use the vi or </a:t>
            </a:r>
            <a:r>
              <a:rPr lang="en-US" dirty="0" err="1" smtClean="0"/>
              <a:t>nano</a:t>
            </a:r>
            <a:r>
              <a:rPr lang="en-US" dirty="0" smtClean="0"/>
              <a:t> editors in the terminal as well).</a:t>
            </a:r>
          </a:p>
          <a:p>
            <a:pPr>
              <a:buNone/>
            </a:pPr>
            <a:r>
              <a:rPr lang="en-US" dirty="0" smtClean="0"/>
              <a:t>Try some of the example code blocks, or better yet combine some to see if you can produce some working scripts in the language(s) of your choice.</a:t>
            </a:r>
          </a:p>
          <a:p>
            <a:pPr>
              <a:buNone/>
            </a:pPr>
            <a:r>
              <a:rPr lang="en-US" dirty="0" smtClean="0"/>
              <a:t>Or download some sample scripts (you can change VM to NAT for this).</a:t>
            </a:r>
          </a:p>
          <a:p>
            <a:pPr>
              <a:buNone/>
            </a:pPr>
            <a:r>
              <a:rPr lang="en-US" dirty="0" smtClean="0"/>
              <a:t>Bonus homework:  Attempt to rewrite Lee’s Chaos Theory experiment in one of the languages covered in the objectives.  Note: You’ll have to do some additional research as graphical type functions have not been shown.</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53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Reporting and Communications I - Domains 5.1 and 5.2</a:t>
            </a:r>
          </a:p>
          <a:p>
            <a:endParaRPr lang="en-US" dirty="0" smtClean="0"/>
          </a:p>
          <a:p>
            <a:pPr lvl="1"/>
            <a:r>
              <a:rPr lang="en-US" dirty="0" smtClean="0"/>
              <a:t>Report writing and handling best practices</a:t>
            </a:r>
          </a:p>
          <a:p>
            <a:pPr lvl="1"/>
            <a:r>
              <a:rPr lang="en-US" dirty="0" smtClean="0"/>
              <a:t>Post-report delivery activities</a:t>
            </a:r>
          </a:p>
          <a:p>
            <a:pPr lvl="1"/>
            <a:endParaRPr lang="en-US" dirty="0" smtClean="0"/>
          </a:p>
          <a:p>
            <a:r>
              <a:rPr lang="en-US" dirty="0" smtClean="0"/>
              <a:t>We will be mainly using the Kali Linux VM for this session.</a:t>
            </a:r>
          </a:p>
          <a:p>
            <a:endParaRPr lang="en-US" dirty="0" smtClean="0"/>
          </a:p>
          <a:p>
            <a:r>
              <a:rPr lang="en-US" dirty="0" smtClean="0"/>
              <a:t>Over the last few sessions, we will also be presenting some Red/Blue team and Capture the Flag (CTF) concepts and activities.</a:t>
            </a:r>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54</a:t>
            </a:fld>
            <a:endParaRPr lang="en-US"/>
          </a:p>
        </p:txBody>
      </p:sp>
      <p:sp>
        <p:nvSpPr>
          <p:cNvPr id="9"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 xmlns:p14="http://schemas.microsoft.com/office/powerpoint/2010/main" val="662790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 xmlns:a16="http://schemas.microsoft.com/office/drawing/2014/main"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 xmlns:a16="http://schemas.microsoft.com/office/drawing/2014/main" id="{30934BE8-FA3C-435A-807A-87738D7D79F3}"/>
              </a:ext>
            </a:extLst>
          </p:cNvPr>
          <p:cNvSpPr>
            <a:spLocks noGrp="1"/>
          </p:cNvSpPr>
          <p:nvPr>
            <p:ph type="sldNum" sz="quarter" idx="12"/>
          </p:nvPr>
        </p:nvSpPr>
        <p:spPr/>
        <p:txBody>
          <a:bodyPr/>
          <a:lstStyle/>
          <a:p>
            <a:fld id="{2066355A-084C-D24E-9AD2-7E4FC41EA627}" type="slidenum">
              <a:rPr lang="en-US" smtClean="0"/>
              <a:pPr/>
              <a:t>55</a:t>
            </a:fld>
            <a:endParaRPr lang="en-US" dirty="0"/>
          </a:p>
        </p:txBody>
      </p:sp>
      <p:pic>
        <p:nvPicPr>
          <p:cNvPr id="6" name="Picture 5" descr="A picture containing clipart&#10;&#10;Description generated with very high confidence">
            <a:extLst>
              <a:ext uri="{FF2B5EF4-FFF2-40B4-BE49-F238E27FC236}">
                <a16:creationId xmlns="" xmlns:a16="http://schemas.microsoft.com/office/drawing/2014/main"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 xmlns:a16="http://schemas.microsoft.com/office/drawing/2014/main"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 xmlns:a16="http://schemas.microsoft.com/office/drawing/2014/main"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 xmlns:p14="http://schemas.microsoft.com/office/powerpoint/2010/main" val="194816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 xmlns:a16="http://schemas.microsoft.com/office/drawing/2014/main"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59437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307753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 xmlns:a16="http://schemas.microsoft.com/office/drawing/2014/main" id="{392274BE-9EA5-4C31-A5F4-AF666394746A}"/>
              </a:ext>
            </a:extLst>
          </p:cNvPr>
          <p:cNvSpPr/>
          <p:nvPr/>
        </p:nvSpPr>
        <p:spPr>
          <a:xfrm>
            <a:off x="613683" y="348285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6" name="Rectangle 15">
            <a:extLst>
              <a:ext uri="{FF2B5EF4-FFF2-40B4-BE49-F238E27FC236}">
                <a16:creationId xmlns="" xmlns:a16="http://schemas.microsoft.com/office/drawing/2014/main" id="{392274BE-9EA5-4C31-A5F4-AF666394746A}"/>
              </a:ext>
            </a:extLst>
          </p:cNvPr>
          <p:cNvSpPr/>
          <p:nvPr/>
        </p:nvSpPr>
        <p:spPr>
          <a:xfrm>
            <a:off x="620163" y="389791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8" name="Rectangle 7">
            <a:extLst>
              <a:ext uri="{FF2B5EF4-FFF2-40B4-BE49-F238E27FC236}">
                <a16:creationId xmlns="" xmlns:a16="http://schemas.microsoft.com/office/drawing/2014/main" id="{392274BE-9EA5-4C31-A5F4-AF666394746A}"/>
              </a:ext>
            </a:extLst>
          </p:cNvPr>
          <p:cNvSpPr/>
          <p:nvPr/>
        </p:nvSpPr>
        <p:spPr>
          <a:xfrm>
            <a:off x="607219" y="1521067"/>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192639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41927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What does the following </a:t>
            </a:r>
            <a:r>
              <a:rPr lang="en-US" dirty="0" err="1" smtClean="0"/>
              <a:t>nmap</a:t>
            </a:r>
            <a:r>
              <a:rPr lang="en-US" dirty="0" smtClean="0"/>
              <a:t> scan do?</a:t>
            </a:r>
          </a:p>
          <a:p>
            <a:pPr marL="0" indent="0">
              <a:buNone/>
            </a:pPr>
            <a:r>
              <a:rPr lang="en-US" dirty="0" err="1" smtClean="0"/>
              <a:t>nmap</a:t>
            </a:r>
            <a:r>
              <a:rPr lang="en-US" dirty="0" smtClean="0"/>
              <a:t> -</a:t>
            </a:r>
            <a:r>
              <a:rPr lang="en-US" dirty="0" err="1" smtClean="0"/>
              <a:t>sS</a:t>
            </a:r>
            <a:r>
              <a:rPr lang="en-US" dirty="0" smtClean="0"/>
              <a:t> –p 53 -</a:t>
            </a:r>
            <a:r>
              <a:rPr lang="en-US" dirty="0" err="1" smtClean="0"/>
              <a:t>sV</a:t>
            </a:r>
            <a:r>
              <a:rPr lang="en-US" dirty="0" smtClean="0"/>
              <a:t> -T4 </a:t>
            </a:r>
            <a:r>
              <a:rPr lang="en-US" dirty="0" err="1" smtClean="0"/>
              <a:t>x.x.x.x</a:t>
            </a:r>
            <a:r>
              <a:rPr lang="en-US" dirty="0" smtClean="0"/>
              <a:t>/24 -</a:t>
            </a:r>
            <a:r>
              <a:rPr lang="en-US" dirty="0" err="1" smtClean="0"/>
              <a:t>oG</a:t>
            </a:r>
            <a:r>
              <a:rPr lang="en-US" dirty="0" smtClean="0"/>
              <a:t> file</a:t>
            </a:r>
            <a:endParaRPr lang="en-US" dirty="0"/>
          </a:p>
          <a:p>
            <a:pPr marL="457200" indent="-457200">
              <a:buAutoNum type="alphaLcPeriod"/>
            </a:pPr>
            <a:r>
              <a:rPr lang="en-US" dirty="0" err="1" smtClean="0"/>
              <a:t>nmap</a:t>
            </a:r>
            <a:r>
              <a:rPr lang="en-US" dirty="0" smtClean="0"/>
              <a:t> sends 53 packets with a slow full scan, versioning, file as input</a:t>
            </a:r>
          </a:p>
          <a:p>
            <a:pPr marL="457200" indent="-457200">
              <a:buFont typeface="Wingdings" charset="2"/>
              <a:buAutoNum type="alphaLcPeriod"/>
            </a:pPr>
            <a:r>
              <a:rPr lang="en-US" dirty="0" err="1" smtClean="0"/>
              <a:t>nmap</a:t>
            </a:r>
            <a:r>
              <a:rPr lang="en-US" dirty="0" smtClean="0"/>
              <a:t> scans port 53 with a fast full scan, OS detection, file as input</a:t>
            </a:r>
          </a:p>
          <a:p>
            <a:pPr marL="457200" indent="-457200">
              <a:buFont typeface="Wingdings" charset="2"/>
              <a:buAutoNum type="alphaLcPeriod"/>
            </a:pPr>
            <a:r>
              <a:rPr lang="en-US" dirty="0" err="1" smtClean="0"/>
              <a:t>nmap</a:t>
            </a:r>
            <a:r>
              <a:rPr lang="en-US" dirty="0" smtClean="0"/>
              <a:t> scan port 53 with a fast stealth scan, versioning, file as output</a:t>
            </a:r>
          </a:p>
          <a:p>
            <a:pPr marL="457200" indent="-457200">
              <a:buFont typeface="Wingdings" charset="2"/>
              <a:buAutoNum type="alphaLcPeriod"/>
            </a:pPr>
            <a:r>
              <a:rPr lang="en-US" dirty="0" err="1" smtClean="0"/>
              <a:t>nmap</a:t>
            </a:r>
            <a:r>
              <a:rPr lang="en-US" dirty="0" smtClean="0"/>
              <a:t> sends 53 packets with a stealth scan, versioning, file as output</a:t>
            </a:r>
          </a:p>
          <a:p>
            <a:pPr marL="457200" indent="-457200">
              <a:buFont typeface="Wingdings" charset="2"/>
              <a:buAutoNum type="alphaLcPeriod"/>
            </a:pPr>
            <a:r>
              <a:rPr lang="en-US" dirty="0" err="1" smtClean="0"/>
              <a:t>nmap</a:t>
            </a:r>
            <a:r>
              <a:rPr lang="en-US" dirty="0" smtClean="0"/>
              <a:t> scans port 53 with a full scan, OS detection, file as input</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 xmlns:p14="http://schemas.microsoft.com/office/powerpoint/2010/main"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4047</TotalTime>
  <Words>4414</Words>
  <Application>Microsoft Office PowerPoint</Application>
  <PresentationFormat>On-screen Show (16:9)</PresentationFormat>
  <Paragraphs>689</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 – Answer Slide</vt:lpstr>
      <vt:lpstr>POLL</vt:lpstr>
      <vt:lpstr>POLL – Answer Slide</vt:lpstr>
      <vt:lpstr>POLL</vt:lpstr>
      <vt:lpstr>POLL – Answer Slide</vt:lpstr>
      <vt:lpstr>Penetration Tools – Domain 4.4</vt:lpstr>
      <vt:lpstr>Penetration Tools – Domain 4.4</vt:lpstr>
      <vt:lpstr>Penetration Tools – Domain 4.4</vt:lpstr>
      <vt:lpstr>VIDEO </vt:lpstr>
      <vt:lpstr>Penetration Tools – Domain 4.4</vt:lpstr>
      <vt:lpstr>Penetration Tools – Domain 4.4</vt:lpstr>
      <vt:lpstr>Penetration Tools – Domain 4.4</vt:lpstr>
      <vt:lpstr>Penetration Tools – Domain 4.4</vt:lpstr>
      <vt:lpstr>Penetration Tools – Domain 4.4</vt:lpstr>
      <vt:lpstr>Penetration Tools – Domain 4.4</vt:lpstr>
      <vt:lpstr>Penetration Tools – Domain 4.4</vt:lpstr>
      <vt:lpstr>Penetration Tools – Domain 4.4</vt:lpstr>
      <vt:lpstr>Chat Question</vt:lpstr>
      <vt:lpstr>Penetration Tools – Domain 4.4</vt:lpstr>
      <vt:lpstr>Penetration Tools – Domain 4.4</vt:lpstr>
      <vt:lpstr>Penetration Tools – Domain 4.4</vt:lpstr>
      <vt:lpstr>Penetration Tools – Domain 4.4</vt:lpstr>
      <vt:lpstr>Penetration Tools – Domain 4.4</vt:lpstr>
      <vt:lpstr>Penetration Tools – Domain 4.4</vt:lpstr>
      <vt:lpstr>Penetration Tools – Domain 4.4</vt:lpstr>
      <vt:lpstr>Hello World</vt:lpstr>
      <vt:lpstr>Variables</vt:lpstr>
      <vt:lpstr>Constants</vt:lpstr>
      <vt:lpstr>Arrays I (Basic or Indexed Arrays)</vt:lpstr>
      <vt:lpstr>Arrays II (Accessing an Array item, note zero offset)</vt:lpstr>
      <vt:lpstr>Arrays III (Named or Associative Arrays)</vt:lpstr>
      <vt:lpstr>IF Statements</vt:lpstr>
      <vt:lpstr>IF / ElseIf (or Elsif or Elif)/ Else Statements</vt:lpstr>
      <vt:lpstr>Loops</vt:lpstr>
      <vt:lpstr>Comparison Operators</vt:lpstr>
      <vt:lpstr>String Operations</vt:lpstr>
      <vt:lpstr>I/O (Input/Output)</vt:lpstr>
      <vt:lpstr>I/O Continued</vt:lpstr>
      <vt:lpstr>Error handling</vt:lpstr>
      <vt:lpstr>Encoding / Decoding</vt:lpstr>
      <vt:lpstr>DEMO</vt:lpstr>
      <vt:lpstr>Demo – Basic Command Reference</vt:lpstr>
      <vt:lpstr>Demo – Basic Command Reference</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287</cp:revision>
  <cp:lastPrinted>2013-07-30T16:42:49Z</cp:lastPrinted>
  <dcterms:created xsi:type="dcterms:W3CDTF">2010-04-12T23:12:02Z</dcterms:created>
  <dcterms:modified xsi:type="dcterms:W3CDTF">2018-07-21T18:53:04Z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