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44"/>
  </p:notesMasterIdLst>
  <p:handoutMasterIdLst>
    <p:handoutMasterId r:id="rId45"/>
  </p:handoutMasterIdLst>
  <p:sldIdLst>
    <p:sldId id="296" r:id="rId5"/>
    <p:sldId id="675" r:id="rId6"/>
    <p:sldId id="477" r:id="rId7"/>
    <p:sldId id="299" r:id="rId8"/>
    <p:sldId id="305" r:id="rId9"/>
    <p:sldId id="676" r:id="rId10"/>
    <p:sldId id="677" r:id="rId11"/>
    <p:sldId id="712" r:id="rId12"/>
    <p:sldId id="679" r:id="rId13"/>
    <p:sldId id="685" r:id="rId14"/>
    <p:sldId id="686" r:id="rId15"/>
    <p:sldId id="687" r:id="rId16"/>
    <p:sldId id="688" r:id="rId17"/>
    <p:sldId id="689" r:id="rId18"/>
    <p:sldId id="700" r:id="rId19"/>
    <p:sldId id="680" r:id="rId20"/>
    <p:sldId id="691" r:id="rId21"/>
    <p:sldId id="701" r:id="rId22"/>
    <p:sldId id="702" r:id="rId23"/>
    <p:sldId id="705" r:id="rId24"/>
    <p:sldId id="706" r:id="rId25"/>
    <p:sldId id="707" r:id="rId26"/>
    <p:sldId id="693" r:id="rId27"/>
    <p:sldId id="703" r:id="rId28"/>
    <p:sldId id="704" r:id="rId29"/>
    <p:sldId id="695" r:id="rId30"/>
    <p:sldId id="694" r:id="rId31"/>
    <p:sldId id="690" r:id="rId32"/>
    <p:sldId id="692" r:id="rId33"/>
    <p:sldId id="698" r:id="rId34"/>
    <p:sldId id="697" r:id="rId35"/>
    <p:sldId id="699" r:id="rId36"/>
    <p:sldId id="708" r:id="rId37"/>
    <p:sldId id="710" r:id="rId38"/>
    <p:sldId id="709" r:id="rId39"/>
    <p:sldId id="711" r:id="rId40"/>
    <p:sldId id="683" r:id="rId41"/>
    <p:sldId id="684" r:id="rId42"/>
    <p:sldId id="678"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71">
          <p15:clr>
            <a:srgbClr val="A4A3A4"/>
          </p15:clr>
        </p15:guide>
        <p15:guide id="2" orient="horz" pos="542">
          <p15:clr>
            <a:srgbClr val="A4A3A4"/>
          </p15:clr>
        </p15:guide>
        <p15:guide id="3" orient="horz" pos="3097">
          <p15:clr>
            <a:srgbClr val="A4A3A4"/>
          </p15:clr>
        </p15:guide>
        <p15:guide id="4" orient="horz" pos="1620">
          <p15:clr>
            <a:srgbClr val="A4A3A4"/>
          </p15:clr>
        </p15:guide>
        <p15:guide id="5" pos="2880">
          <p15:clr>
            <a:srgbClr val="A4A3A4"/>
          </p15:clr>
        </p15:guide>
        <p15:guide id="6" pos="282">
          <p15:clr>
            <a:srgbClr val="A4A3A4"/>
          </p15:clr>
        </p15:guide>
        <p15:guide id="7" pos="46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Schneiter" initials="SS" lastIdx="1" clrIdx="0">
    <p:extLst>
      <p:ext uri="{19B8F6BF-5375-455C-9EA6-DF929625EA0E}">
        <p15:presenceInfo xmlns="" xmlns:p15="http://schemas.microsoft.com/office/powerpoint/2012/main" userId="S-1-5-21-958819690-1208897837-285429281-31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9727B"/>
    <a:srgbClr val="57197C"/>
    <a:srgbClr val="004872"/>
    <a:srgbClr val="61A729"/>
    <a:srgbClr val="C88D00"/>
    <a:srgbClr val="C35B15"/>
    <a:srgbClr val="576068"/>
    <a:srgbClr val="A1A8CF"/>
    <a:srgbClr val="C5CBCF"/>
    <a:srgbClr val="36434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86" autoAdjust="0"/>
    <p:restoredTop sz="98113" autoAdjust="0"/>
  </p:normalViewPr>
  <p:slideViewPr>
    <p:cSldViewPr snapToGrid="0" snapToObjects="1">
      <p:cViewPr varScale="1">
        <p:scale>
          <a:sx n="98" d="100"/>
          <a:sy n="98" d="100"/>
        </p:scale>
        <p:origin x="-408" y="-90"/>
      </p:cViewPr>
      <p:guideLst>
        <p:guide orient="horz" pos="471"/>
        <p:guide orient="horz" pos="542"/>
        <p:guide orient="horz" pos="3097"/>
        <p:guide orient="horz" pos="1620"/>
        <p:guide pos="2880"/>
        <p:guide pos="282"/>
        <p:guide pos="4685"/>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149" d="100"/>
        <a:sy n="149"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BDD40-51E3-C044-8A4E-71AE04E456FB}" type="datetimeFigureOut">
              <a:rPr lang="en-US" smtClean="0"/>
              <a:pPr/>
              <a:t>7/21/2018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181D4-786B-B641-9956-05A467911988}" type="slidenum">
              <a:rPr lang="en-US" smtClean="0"/>
              <a:pPr/>
              <a:t>‹#›</a:t>
            </a:fld>
            <a:endParaRPr lang="en-US"/>
          </a:p>
        </p:txBody>
      </p:sp>
    </p:spTree>
    <p:extLst>
      <p:ext uri="{BB962C8B-B14F-4D97-AF65-F5344CB8AC3E}">
        <p14:creationId xmlns="" xmlns:p14="http://schemas.microsoft.com/office/powerpoint/2010/main" val="1760293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6D2A1-6B58-7448-B776-7AA86404108F}" type="datetimeFigureOut">
              <a:rPr lang="en-US" smtClean="0"/>
              <a:pPr/>
              <a:t>7/21/2018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EF117-9047-2140-B3F1-EEF431365C76}" type="slidenum">
              <a:rPr lang="en-US" smtClean="0"/>
              <a:pPr/>
              <a:t>‹#›</a:t>
            </a:fld>
            <a:endParaRPr lang="en-US"/>
          </a:p>
        </p:txBody>
      </p:sp>
    </p:spTree>
    <p:extLst>
      <p:ext uri="{BB962C8B-B14F-4D97-AF65-F5344CB8AC3E}">
        <p14:creationId xmlns="" xmlns:p14="http://schemas.microsoft.com/office/powerpoint/2010/main" val="6323854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11703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70817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8B6144-CBEE-4E0A-9D32-5228FF5F1A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50842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94698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f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2744617"/>
          </a:xfrm>
          <a:prstGeom prst="round2DiagRect">
            <a:avLst>
              <a:gd name="adj1" fmla="val 0"/>
              <a:gd name="adj2" fmla="val 1486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3111504"/>
            <a:ext cx="8229600" cy="663217"/>
          </a:xfrm>
        </p:spPr>
        <p:txBody>
          <a:bodyPr lIns="0" rIns="0" anchor="b"/>
          <a:lstStyle>
            <a:lvl1pPr algn="l">
              <a:defRPr>
                <a:solidFill>
                  <a:srgbClr val="69727B"/>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26059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86082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0015"/>
            <a:ext cx="8229600" cy="449178"/>
          </a:xfrm>
        </p:spPr>
        <p:txBody>
          <a:bodyPr>
            <a:noAutofit/>
          </a:bodyPr>
          <a:lstStyle/>
          <a:p>
            <a:r>
              <a:rPr lang="en-US" dirty="0"/>
              <a:t>Click to edit Master title style</a:t>
            </a:r>
          </a:p>
        </p:txBody>
      </p:sp>
      <p:sp>
        <p:nvSpPr>
          <p:cNvPr id="3" name="Content Placeholder 2"/>
          <p:cNvSpPr>
            <a:spLocks noGrp="1"/>
          </p:cNvSpPr>
          <p:nvPr>
            <p:ph sz="half" idx="1"/>
          </p:nvPr>
        </p:nvSpPr>
        <p:spPr>
          <a:xfrm>
            <a:off x="457200" y="859632"/>
            <a:ext cx="8229599" cy="340518"/>
          </a:xfrm>
        </p:spPr>
        <p:txBody>
          <a:bodyPr>
            <a:noAutofit/>
          </a:bodyPr>
          <a:lstStyle>
            <a:lvl1pPr marL="0" indent="0">
              <a:spcBef>
                <a:spcPts val="600"/>
              </a:spcBef>
              <a:buNone/>
              <a:defRPr sz="1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57200" y="4309284"/>
            <a:ext cx="8229600" cy="345282"/>
          </a:xfrm>
        </p:spPr>
        <p:txBody>
          <a:bodyPr anchor="b" anchorCtr="0">
            <a:noAutofit/>
          </a:bodyPr>
          <a:lstStyle>
            <a:lvl1pPr marL="0" indent="0">
              <a:spcBef>
                <a:spcPts val="0"/>
              </a:spcBef>
              <a:buNone/>
              <a:defRPr sz="900"/>
            </a:lvl1pPr>
            <a:lvl2pPr marL="457200" indent="0">
              <a:buNone/>
              <a:defRPr sz="1000"/>
            </a:lvl2pPr>
            <a:lvl3pPr marL="914400" indent="0">
              <a:buNone/>
              <a:defRPr sz="1000"/>
            </a:lvl3pPr>
            <a:lvl4pPr marL="1371600" indent="0">
              <a:buNone/>
              <a:defRPr sz="1000"/>
            </a:lvl4pPr>
            <a:lvl5pPr marL="1828800" indent="0">
              <a:buNone/>
              <a:defRPr sz="1000"/>
            </a:lvl5pPr>
            <a:lvl6pPr>
              <a:defRPr sz="1800"/>
            </a:lvl6pPr>
            <a:lvl7pPr>
              <a:defRPr sz="1800"/>
            </a:lvl7pPr>
            <a:lvl8pPr>
              <a:defRPr sz="1800"/>
            </a:lvl8pPr>
            <a:lvl9pPr>
              <a:defRPr sz="1800"/>
            </a:lvl9pPr>
          </a:lstStyle>
          <a:p>
            <a:pPr lvl="0"/>
            <a:r>
              <a:rPr lang="en-US" dirty="0"/>
              <a:t>Click to edit Master text styles</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24301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5" name="Picture 4"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21311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457200" y="1200151"/>
            <a:ext cx="4255911" cy="33944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5" name="Slide Number Placeholder 5"/>
          <p:cNvSpPr txBox="1">
            <a:spLocks/>
          </p:cNvSpPr>
          <p:nvPr userDrawn="1"/>
        </p:nvSpPr>
        <p:spPr>
          <a:xfrm>
            <a:off x="2957341" y="4767263"/>
            <a:ext cx="546752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7" name="Picture Placeholder 6"/>
          <p:cNvSpPr>
            <a:spLocks noGrp="1"/>
          </p:cNvSpPr>
          <p:nvPr>
            <p:ph type="pic" sz="quarter" idx="13" hasCustomPrompt="1"/>
          </p:nvPr>
        </p:nvSpPr>
        <p:spPr>
          <a:xfrm>
            <a:off x="5187950" y="1200151"/>
            <a:ext cx="3498850" cy="3195461"/>
          </a:xfrm>
          <a:prstGeom prst="round1Rect">
            <a:avLst>
              <a:gd name="adj" fmla="val 18280"/>
            </a:avLst>
          </a:prstGeom>
        </p:spPr>
        <p:txBody>
          <a:bodyPr>
            <a:noAutofit/>
          </a:bodyPr>
          <a:lstStyle>
            <a:lvl1pPr marL="0" indent="0">
              <a:buNone/>
              <a:defRPr/>
            </a:lvl1pPr>
          </a:lstStyle>
          <a:p>
            <a:r>
              <a:rPr lang="en-US" dirty="0"/>
              <a:t>Click to insert picture</a:t>
            </a:r>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21549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708675" y="4767263"/>
            <a:ext cx="571618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615983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664272" y="4767263"/>
            <a:ext cx="5760591"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44120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3">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4239024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Round Diagonal Corner Rectangle 2"/>
          <p:cNvSpPr/>
          <p:nvPr userDrawn="1"/>
        </p:nvSpPr>
        <p:spPr>
          <a:xfrm>
            <a:off x="457200" y="331611"/>
            <a:ext cx="8229600" cy="4430890"/>
          </a:xfrm>
          <a:prstGeom prst="round2DiagRect">
            <a:avLst>
              <a:gd name="adj1" fmla="val 0"/>
              <a:gd name="adj2" fmla="val 941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Tree>
    <p:extLst>
      <p:ext uri="{BB962C8B-B14F-4D97-AF65-F5344CB8AC3E}">
        <p14:creationId xmlns="" xmlns:p14="http://schemas.microsoft.com/office/powerpoint/2010/main" val="66745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4771"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2724771"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0" name="Picture 9"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45561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807098" y="1862669"/>
            <a:ext cx="1896238" cy="1425498"/>
          </a:xfrm>
          <a:prstGeom prst="round2DiagRect">
            <a:avLst>
              <a:gd name="adj1" fmla="val 0"/>
              <a:gd name="adj2" fmla="val 14654"/>
            </a:avLst>
          </a:prstGeom>
          <a:solidFill>
            <a:schemeClr val="bg1">
              <a:lumMod val="85000"/>
            </a:schemeClr>
          </a:solidFill>
          <a:ln>
            <a:noFill/>
          </a:ln>
        </p:spPr>
        <p:txBody>
          <a:bodyPr/>
          <a:lstStyle>
            <a:lvl1pPr marL="0" indent="0">
              <a:buNone/>
              <a:defRPr/>
            </a:lvl1pPr>
          </a:lstStyle>
          <a:p>
            <a:r>
              <a:rPr lang="en-US" dirty="0"/>
              <a:t>Click to insert picture</a:t>
            </a:r>
          </a:p>
        </p:txBody>
      </p:sp>
      <p:sp>
        <p:nvSpPr>
          <p:cNvPr id="2" name="Title 1"/>
          <p:cNvSpPr>
            <a:spLocks noGrp="1"/>
          </p:cNvSpPr>
          <p:nvPr>
            <p:ph type="ctrTitle" hasCustomPrompt="1"/>
          </p:nvPr>
        </p:nvSpPr>
        <p:spPr>
          <a:xfrm>
            <a:off x="3854309"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3854309"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7"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10"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4201681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2DF975-CA2A-4A7C-80AB-59DC8C8871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A0299C-E15C-48E4-817E-93A47249E6BC}"/>
              </a:ext>
            </a:extLst>
          </p:cNvPr>
          <p:cNvSpPr>
            <a:spLocks noGrp="1"/>
          </p:cNvSpPr>
          <p:nvPr>
            <p:ph type="dt" sz="half" idx="10"/>
          </p:nvPr>
        </p:nvSpPr>
        <p:spPr/>
        <p:txBody>
          <a:bodyPr/>
          <a:lstStyle/>
          <a:p>
            <a:fld id="{718DF830-84EC-4541-9CE5-2E15E750B275}" type="datetimeFigureOut">
              <a:rPr lang="en-US" smtClean="0"/>
              <a:pPr/>
              <a:t>7/21/2018</a:t>
            </a:fld>
            <a:endParaRPr lang="en-US"/>
          </a:p>
        </p:txBody>
      </p:sp>
      <p:sp>
        <p:nvSpPr>
          <p:cNvPr id="4" name="Footer Placeholder 3">
            <a:extLst>
              <a:ext uri="{FF2B5EF4-FFF2-40B4-BE49-F238E27FC236}">
                <a16:creationId xmlns="" xmlns:a16="http://schemas.microsoft.com/office/drawing/2014/main" id="{0F1D58D1-219E-467B-A18B-3456CE4577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917EB4E-1FA8-425C-BCB3-92358950539A}"/>
              </a:ext>
            </a:extLst>
          </p:cNvPr>
          <p:cNvSpPr>
            <a:spLocks noGrp="1"/>
          </p:cNvSpPr>
          <p:nvPr>
            <p:ph type="sldNum" sz="quarter" idx="12"/>
          </p:nvPr>
        </p:nvSpPr>
        <p:spPr/>
        <p:txBody>
          <a:bodyPr/>
          <a:lstStyle/>
          <a:p>
            <a:fld id="{4C542ED4-BA0C-4A53-8626-146FF5567600}" type="slidenum">
              <a:rPr lang="en-US" smtClean="0"/>
              <a:pPr/>
              <a:t>‹#›</a:t>
            </a:fld>
            <a:endParaRPr lang="en-US"/>
          </a:p>
        </p:txBody>
      </p:sp>
    </p:spTree>
    <p:extLst>
      <p:ext uri="{BB962C8B-B14F-4D97-AF65-F5344CB8AC3E}">
        <p14:creationId xmlns="" xmlns:p14="http://schemas.microsoft.com/office/powerpoint/2010/main" val="294634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7" name="Picture 6"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296428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57200" y="332185"/>
            <a:ext cx="8229600" cy="2744390"/>
          </a:xfrm>
          <a:prstGeom prst="round2DiagRect">
            <a:avLst>
              <a:gd name="adj1" fmla="val 0"/>
              <a:gd name="adj2" fmla="val 14654"/>
            </a:avLst>
          </a:prstGeom>
        </p:spPr>
        <p:txBody>
          <a:bodyPr/>
          <a:lstStyle>
            <a:lvl1pPr marL="0" indent="0">
              <a:buNone/>
              <a:defRPr/>
            </a:lvl1pPr>
          </a:lstStyle>
          <a:p>
            <a:r>
              <a:rPr lang="en-US" dirty="0"/>
              <a:t>Click to insert picture</a:t>
            </a:r>
          </a:p>
        </p:txBody>
      </p:sp>
      <p:sp>
        <p:nvSpPr>
          <p:cNvPr id="2" name="Title 1"/>
          <p:cNvSpPr>
            <a:spLocks noGrp="1"/>
          </p:cNvSpPr>
          <p:nvPr>
            <p:ph type="ctrTitle"/>
          </p:nvPr>
        </p:nvSpPr>
        <p:spPr>
          <a:xfrm>
            <a:off x="457200" y="3111504"/>
            <a:ext cx="8229600" cy="663217"/>
          </a:xfrm>
        </p:spPr>
        <p:txBody>
          <a:bodyPr lIns="0" rIns="0" anchor="b">
            <a:noAutofit/>
          </a:bodyPr>
          <a:lstStyle>
            <a:lvl1pPr algn="l">
              <a:defRPr>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 xmlns:p14="http://schemas.microsoft.com/office/powerpoint/2010/main" val="50004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No Image 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3443110"/>
          </a:xfrm>
          <a:prstGeom prst="round2DiagRect">
            <a:avLst>
              <a:gd name="adj1" fmla="val 0"/>
              <a:gd name="adj2" fmla="val 1179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0366" y="1051278"/>
            <a:ext cx="7981244" cy="1100674"/>
          </a:xfrm>
        </p:spPr>
        <p:txBody>
          <a:bodyPr lIns="0" rIns="0" anchor="b">
            <a:noAutofit/>
          </a:bodyPr>
          <a:lstStyle>
            <a:lvl1pPr algn="l">
              <a:defRPr sz="36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50366" y="2159007"/>
            <a:ext cx="6207634" cy="489656"/>
          </a:xfrm>
        </p:spPr>
        <p:txBody>
          <a:bodyPr lIns="0" rIns="0">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 xmlns:p14="http://schemas.microsoft.com/office/powerpoint/2010/main" val="388689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dirty="0"/>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12239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8187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203359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urpl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22212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24863" y="4767263"/>
            <a:ext cx="261937" cy="273844"/>
          </a:xfrm>
          <a:prstGeom prst="rect">
            <a:avLst/>
          </a:prstGeom>
        </p:spPr>
        <p:txBody>
          <a:bodyPr vert="horz" lIns="91440" tIns="45720" rIns="0" bIns="45720" rtlCol="0" anchor="ctr"/>
          <a:lstStyle>
            <a:lvl1pPr algn="r">
              <a:defRPr sz="900">
                <a:solidFill>
                  <a:srgbClr val="69727B"/>
                </a:solidFill>
              </a:defRPr>
            </a:lvl1pPr>
          </a:lstStyle>
          <a:p>
            <a:fld id="{2066355A-084C-D24E-9AD2-7E4FC41EA627}" type="slidenum">
              <a:rPr lang="en-US" smtClean="0"/>
              <a:pPr/>
              <a:t>‹#›</a:t>
            </a:fld>
            <a:endParaRPr lang="en-US" dirty="0"/>
          </a:p>
        </p:txBody>
      </p:sp>
      <p:cxnSp>
        <p:nvCxnSpPr>
          <p:cNvPr id="8" name="Straight Connector 7"/>
          <p:cNvCxnSpPr/>
          <p:nvPr userDrawn="1"/>
        </p:nvCxnSpPr>
        <p:spPr>
          <a:xfrm>
            <a:off x="457200" y="4767263"/>
            <a:ext cx="8229600" cy="0"/>
          </a:xfrm>
          <a:prstGeom prst="line">
            <a:avLst/>
          </a:prstGeom>
          <a:ln w="12700" cmpd="sng">
            <a:solidFill>
              <a:srgbClr val="69727B"/>
            </a:solidFill>
          </a:ln>
          <a:effectLst/>
        </p:spPr>
        <p:style>
          <a:lnRef idx="2">
            <a:schemeClr val="accent1"/>
          </a:lnRef>
          <a:fillRef idx="0">
            <a:schemeClr val="accent1"/>
          </a:fillRef>
          <a:effectRef idx="1">
            <a:schemeClr val="accent1"/>
          </a:effectRef>
          <a:fontRef idx="minor">
            <a:schemeClr val="tx1"/>
          </a:fontRef>
        </p:style>
      </p:cxnSp>
      <p:pic>
        <p:nvPicPr>
          <p:cNvPr id="5" name="Picture 4" descr="A close up of a sign&#10;&#10;Description generated with very high confidence">
            <a:extLst>
              <a:ext uri="{FF2B5EF4-FFF2-40B4-BE49-F238E27FC236}">
                <a16:creationId xmlns="" xmlns:a16="http://schemas.microsoft.com/office/drawing/2014/main" id="{A45AEBA5-269E-4070-869B-74F2C8FCF8C1}"/>
              </a:ext>
            </a:extLst>
          </p:cNvPr>
          <p:cNvPicPr>
            <a:picLocks noChangeAspect="1"/>
          </p:cNvPicPr>
          <p:nvPr userDrawn="1"/>
        </p:nvPicPr>
        <p:blipFill>
          <a:blip r:embed="rId23"/>
          <a:stretch>
            <a:fillRect/>
          </a:stretch>
        </p:blipFill>
        <p:spPr>
          <a:xfrm>
            <a:off x="8278589" y="140494"/>
            <a:ext cx="816422" cy="723679"/>
          </a:xfrm>
          <a:prstGeom prst="rect">
            <a:avLst/>
          </a:prstGeom>
        </p:spPr>
      </p:pic>
    </p:spTree>
    <p:extLst>
      <p:ext uri="{BB962C8B-B14F-4D97-AF65-F5344CB8AC3E}">
        <p14:creationId xmlns=""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79" r:id="rId3"/>
    <p:sldLayoutId id="2147493471" r:id="rId4"/>
    <p:sldLayoutId id="2147493472" r:id="rId5"/>
    <p:sldLayoutId id="2147493458" r:id="rId6"/>
    <p:sldLayoutId id="2147493467" r:id="rId7"/>
    <p:sldLayoutId id="2147493468" r:id="rId8"/>
    <p:sldLayoutId id="2147493469" r:id="rId9"/>
    <p:sldLayoutId id="2147493459" r:id="rId10"/>
    <p:sldLayoutId id="2147493474" r:id="rId11"/>
    <p:sldLayoutId id="2147493478" r:id="rId12"/>
    <p:sldLayoutId id="2147493480" r:id="rId13"/>
    <p:sldLayoutId id="2147493473" r:id="rId14"/>
    <p:sldLayoutId id="2147493464" r:id="rId15"/>
    <p:sldLayoutId id="2147493465" r:id="rId16"/>
    <p:sldLayoutId id="2147493466" r:id="rId17"/>
    <p:sldLayoutId id="2147493470" r:id="rId18"/>
    <p:sldLayoutId id="2147493475" r:id="rId19"/>
    <p:sldLayoutId id="2147493477" r:id="rId20"/>
    <p:sldLayoutId id="2147493481" r:id="rId21"/>
  </p:sldLayoutIdLst>
  <p:hf hdr="0" dt="0"/>
  <p:txStyles>
    <p:titleStyle>
      <a:lvl1pPr algn="l" defTabSz="457200" rtl="0" eaLnBrk="1" latinLnBrk="0" hangingPunct="1">
        <a:spcBef>
          <a:spcPct val="0"/>
        </a:spcBef>
        <a:buNone/>
        <a:defRPr sz="2800" b="1" kern="1200">
          <a:solidFill>
            <a:srgbClr val="FF0000"/>
          </a:solidFill>
          <a:latin typeface="+mj-lt"/>
          <a:ea typeface="+mj-ea"/>
          <a:cs typeface="+mj-cs"/>
        </a:defRPr>
      </a:lvl1pPr>
    </p:titleStyle>
    <p:body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bit.ly/2wMU4n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mailto:jstanger@comptia.org" TargetMode="External"/><Relationship Id="rId7" Type="http://schemas.openxmlformats.org/officeDocument/2006/relationships/hyperlink" Target="mailto:lee@mcwhortertechnologie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mailto:tkasem@comptia.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defRPr/>
            </a:pPr>
            <a:fld id="{2066355A-084C-D24E-9AD2-7E4FC41EA627}" type="slidenum">
              <a:rPr lang="en-US" sz="675">
                <a:latin typeface="Calibri"/>
              </a:rPr>
              <a:pPr defTabSz="342900">
                <a:defRPr/>
              </a:pPr>
              <a:t>1</a:t>
            </a:fld>
            <a:endParaRPr lang="en-US" sz="675" dirty="0">
              <a:latin typeface="Calibri"/>
            </a:endParaRPr>
          </a:p>
        </p:txBody>
      </p:sp>
      <p:sp>
        <p:nvSpPr>
          <p:cNvPr id="5" name="Title 4"/>
          <p:cNvSpPr txBox="1">
            <a:spLocks noChangeArrowheads="1"/>
          </p:cNvSpPr>
          <p:nvPr/>
        </p:nvSpPr>
        <p:spPr>
          <a:xfrm>
            <a:off x="455551" y="3047062"/>
            <a:ext cx="5742134" cy="925493"/>
          </a:xfrm>
          <a:prstGeom prst="rect">
            <a:avLst/>
          </a:prstGeom>
          <a:ln/>
        </p:spPr>
        <p:txBody>
          <a:bodyPr vert="horz" lIns="0" tIns="34290" rIns="0" bIns="34290" rtlCol="0" anchor="b">
            <a:noAutofit/>
          </a:bodyPr>
          <a:lstStyle>
            <a:lvl1pPr algn="l" defTabSz="457200" rtl="0" eaLnBrk="1" latinLnBrk="0" hangingPunct="1">
              <a:spcBef>
                <a:spcPct val="0"/>
              </a:spcBef>
              <a:buNone/>
              <a:defRPr sz="2800" b="1" kern="1200" baseline="0">
                <a:solidFill>
                  <a:srgbClr val="ED1C24"/>
                </a:solidFill>
                <a:latin typeface="+mj-lt"/>
                <a:ea typeface="+mj-ea"/>
                <a:cs typeface="+mj-cs"/>
              </a:defRPr>
            </a:lvl1pPr>
          </a:lstStyle>
          <a:p>
            <a:pPr defTabSz="342900">
              <a:defRPr/>
            </a:pPr>
            <a:r>
              <a:rPr lang="en-US" altLang="zh-CN" sz="2100" dirty="0" err="1">
                <a:solidFill>
                  <a:srgbClr val="FF0000"/>
                </a:solidFill>
                <a:latin typeface="Calibri"/>
                <a:ea typeface="宋体" panose="02010600030101010101" pitchFamily="2" charset="-122"/>
              </a:rPr>
              <a:t>PenTest</a:t>
            </a:r>
            <a:r>
              <a:rPr lang="en-US" altLang="zh-CN" sz="2100" dirty="0">
                <a:solidFill>
                  <a:srgbClr val="FF0000"/>
                </a:solidFill>
                <a:latin typeface="Calibri"/>
                <a:ea typeface="宋体" panose="02010600030101010101" pitchFamily="2" charset="-122"/>
              </a:rPr>
              <a:t>+ TTT Session </a:t>
            </a:r>
            <a:r>
              <a:rPr lang="en-US" altLang="zh-CN" sz="2100" dirty="0" smtClean="0">
                <a:solidFill>
                  <a:srgbClr val="FF0000"/>
                </a:solidFill>
                <a:latin typeface="Calibri"/>
                <a:ea typeface="宋体" panose="02010600030101010101" pitchFamily="2" charset="-122"/>
              </a:rPr>
              <a:t>10: </a:t>
            </a:r>
            <a:r>
              <a:rPr lang="en-US" sz="2400" dirty="0" smtClean="0"/>
              <a:t>Reporting and Communications I</a:t>
            </a:r>
            <a:endParaRPr lang="en-US" altLang="zh-CN" sz="2100" dirty="0">
              <a:solidFill>
                <a:srgbClr val="FF0000"/>
              </a:solidFill>
              <a:latin typeface="Calibri"/>
              <a:ea typeface="宋体" panose="02010600030101010101" pitchFamily="2" charset="-122"/>
            </a:endParaRPr>
          </a:p>
        </p:txBody>
      </p:sp>
      <p:sp>
        <p:nvSpPr>
          <p:cNvPr id="6" name="Subtitle 5"/>
          <p:cNvSpPr txBox="1">
            <a:spLocks noChangeArrowheads="1"/>
          </p:cNvSpPr>
          <p:nvPr/>
        </p:nvSpPr>
        <p:spPr bwMode="auto">
          <a:xfrm>
            <a:off x="1150144" y="4261602"/>
            <a:ext cx="4800600" cy="2234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0" tIns="34290" rIns="0" bIns="3429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900"/>
              </a:spcBef>
              <a:buNone/>
              <a:defRPr/>
            </a:pPr>
            <a:r>
              <a:rPr lang="en-US" sz="1200" dirty="0" smtClean="0"/>
              <a:t>07/19/2018</a:t>
            </a:r>
            <a:endParaRPr lang="en-US" altLang="zh-CN" sz="1200" dirty="0">
              <a:solidFill>
                <a:srgbClr val="69727B"/>
              </a:solidFill>
              <a:latin typeface="Calibri"/>
              <a:ea typeface="宋体" panose="02010600030101010101" pitchFamily="2" charset="-122"/>
            </a:endParaRPr>
          </a:p>
        </p:txBody>
      </p:sp>
      <p:pic>
        <p:nvPicPr>
          <p:cNvPr id="3" name="Picture 2"/>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6197685" y="4493314"/>
            <a:ext cx="233539" cy="197285"/>
          </a:xfrm>
          <a:prstGeom prst="rect">
            <a:avLst/>
          </a:prstGeom>
        </p:spPr>
      </p:pic>
      <p:sp>
        <p:nvSpPr>
          <p:cNvPr id="8" name="Subtitle 5"/>
          <p:cNvSpPr txBox="1">
            <a:spLocks noChangeArrowheads="1"/>
          </p:cNvSpPr>
          <p:nvPr/>
        </p:nvSpPr>
        <p:spPr bwMode="auto">
          <a:xfrm>
            <a:off x="6498435" y="4435494"/>
            <a:ext cx="2645565" cy="24074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0" tIns="34290" rIns="0" bIns="3429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900"/>
              </a:spcBef>
              <a:buNone/>
              <a:defRPr/>
            </a:pPr>
            <a:r>
              <a:rPr lang="en-US" altLang="zh-CN" sz="1200" dirty="0">
                <a:solidFill>
                  <a:srgbClr val="69727B"/>
                </a:solidFill>
                <a:latin typeface="Calibri"/>
                <a:ea typeface="宋体" panose="02010600030101010101" pitchFamily="2" charset="-122"/>
              </a:rPr>
              <a:t>@</a:t>
            </a:r>
            <a:r>
              <a:rPr lang="en-US" altLang="zh-CN" sz="1200" dirty="0" err="1">
                <a:solidFill>
                  <a:srgbClr val="69727B"/>
                </a:solidFill>
                <a:latin typeface="Calibri"/>
                <a:ea typeface="宋体" panose="02010600030101010101" pitchFamily="2" charset="-122"/>
              </a:rPr>
              <a:t>TeachCompTIA</a:t>
            </a:r>
            <a:r>
              <a:rPr lang="en-US" altLang="zh-CN" sz="1200" dirty="0">
                <a:solidFill>
                  <a:srgbClr val="69727B"/>
                </a:solidFill>
                <a:latin typeface="Calibri"/>
                <a:ea typeface="宋体" panose="02010600030101010101" pitchFamily="2" charset="-122"/>
              </a:rPr>
              <a:t>    #</a:t>
            </a:r>
            <a:r>
              <a:rPr lang="en-US" altLang="zh-CN" sz="1200" dirty="0" err="1">
                <a:solidFill>
                  <a:srgbClr val="69727B"/>
                </a:solidFill>
                <a:latin typeface="Calibri"/>
                <a:ea typeface="宋体" panose="02010600030101010101" pitchFamily="2" charset="-122"/>
              </a:rPr>
              <a:t>PenTestPlusTTT</a:t>
            </a:r>
            <a:endParaRPr lang="en-US" altLang="zh-CN" sz="1200" dirty="0">
              <a:solidFill>
                <a:srgbClr val="69727B"/>
              </a:solidFill>
              <a:latin typeface="Calibri"/>
              <a:ea typeface="宋体" panose="02010600030101010101" pitchFamily="2" charset="-122"/>
            </a:endParaRPr>
          </a:p>
        </p:txBody>
      </p:sp>
      <p:pic>
        <p:nvPicPr>
          <p:cNvPr id="9" name="Picture 8"/>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594258" y="809308"/>
            <a:ext cx="4136335" cy="1799306"/>
          </a:xfrm>
          <a:prstGeom prst="rect">
            <a:avLst/>
          </a:prstGeom>
        </p:spPr>
      </p:pic>
      <p:pic>
        <p:nvPicPr>
          <p:cNvPr id="10" name="Picture 9" descr="A close up of a sign&#10;&#10;Description generated with very high confidence">
            <a:extLst>
              <a:ext uri="{FF2B5EF4-FFF2-40B4-BE49-F238E27FC236}">
                <a16:creationId xmlns="" xmlns:a16="http://schemas.microsoft.com/office/drawing/2014/main" id="{3AEA45DC-1BF5-484F-B64D-614193D3168D}"/>
              </a:ext>
            </a:extLst>
          </p:cNvPr>
          <p:cNvPicPr>
            <a:picLocks noChangeAspect="1"/>
          </p:cNvPicPr>
          <p:nvPr/>
        </p:nvPicPr>
        <p:blipFill>
          <a:blip r:embed="rId5"/>
          <a:stretch>
            <a:fillRect/>
          </a:stretch>
        </p:blipFill>
        <p:spPr>
          <a:xfrm>
            <a:off x="5813171" y="2204473"/>
            <a:ext cx="2300879" cy="1912605"/>
          </a:xfrm>
          <a:prstGeom prst="rect">
            <a:avLst/>
          </a:prstGeom>
        </p:spPr>
      </p:pic>
    </p:spTree>
    <p:extLst>
      <p:ext uri="{BB962C8B-B14F-4D97-AF65-F5344CB8AC3E}">
        <p14:creationId xmlns="" xmlns:p14="http://schemas.microsoft.com/office/powerpoint/2010/main" val="143214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Functions in procedural programming and Methods in object-oriented programming are really the same thing? True or False</a:t>
            </a:r>
          </a:p>
          <a:p>
            <a:pPr marL="0" indent="0">
              <a:buNone/>
            </a:pPr>
            <a:endParaRPr lang="en-US" dirty="0" smtClean="0"/>
          </a:p>
          <a:p>
            <a:pPr marL="457200" indent="-457200">
              <a:buAutoNum type="alphaLcPeriod"/>
            </a:pPr>
            <a:r>
              <a:rPr lang="en-US" dirty="0" smtClean="0">
                <a:solidFill>
                  <a:schemeClr val="accent5">
                    <a:lumMod val="40000"/>
                    <a:lumOff val="60000"/>
                  </a:schemeClr>
                </a:solidFill>
              </a:rPr>
              <a:t>True</a:t>
            </a:r>
          </a:p>
          <a:p>
            <a:pPr marL="457200" indent="-457200">
              <a:buFont typeface="Wingdings" charset="2"/>
              <a:buAutoNum type="alphaLcPeriod"/>
            </a:pPr>
            <a:r>
              <a:rPr lang="en-US" dirty="0" smtClean="0"/>
              <a:t>False</a:t>
            </a:r>
          </a:p>
          <a:p>
            <a:pPr marL="457200" indent="-457200">
              <a:buFont typeface="Wingdings" charset="2"/>
              <a:buAutoNum type="alphaLcPeriod"/>
            </a:pPr>
            <a:endParaRPr lang="en-US" dirty="0" smtClean="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10</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Which of the following are types of Loops supported by the languages in the Exam objectives?</a:t>
            </a:r>
          </a:p>
          <a:p>
            <a:pPr marL="457200" indent="-457200">
              <a:buAutoNum type="alphaLcPeriod"/>
            </a:pPr>
            <a:r>
              <a:rPr lang="en-US" dirty="0" smtClean="0"/>
              <a:t>For Loop</a:t>
            </a:r>
          </a:p>
          <a:p>
            <a:pPr marL="457200" indent="-457200">
              <a:buFont typeface="Wingdings" charset="2"/>
              <a:buAutoNum type="alphaLcPeriod"/>
            </a:pPr>
            <a:r>
              <a:rPr lang="en-US" dirty="0" smtClean="0"/>
              <a:t>While Loop</a:t>
            </a:r>
          </a:p>
          <a:p>
            <a:pPr marL="457200" indent="-457200">
              <a:buFont typeface="Wingdings" charset="2"/>
              <a:buAutoNum type="alphaLcPeriod"/>
            </a:pPr>
            <a:r>
              <a:rPr lang="en-US" dirty="0" smtClean="0"/>
              <a:t>Do While Loop</a:t>
            </a:r>
          </a:p>
          <a:p>
            <a:pPr marL="457200" indent="-457200">
              <a:buFont typeface="Wingdings" charset="2"/>
              <a:buAutoNum type="alphaLcPeriod"/>
            </a:pPr>
            <a:r>
              <a:rPr lang="en-US" dirty="0" smtClean="0"/>
              <a:t>All of the above are supported loops</a:t>
            </a:r>
          </a:p>
          <a:p>
            <a:pPr marL="457200" indent="-457200">
              <a:buFont typeface="Wingdings" charset="2"/>
              <a:buAutoNum type="alphaLcPeriod"/>
            </a:pPr>
            <a:r>
              <a:rPr lang="en-US" dirty="0" smtClean="0"/>
              <a:t>None of the above are supported loops</a:t>
            </a:r>
          </a:p>
          <a:p>
            <a:pPr marL="457200" indent="-457200">
              <a:buFont typeface="Wingdings" charset="2"/>
              <a:buAutoNum type="alphaLcPeriod"/>
            </a:pPr>
            <a:endParaRPr lang="en-US" dirty="0" smtClean="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11</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Which of the following are types of Loops supported by the languages in the Exam objectives?</a:t>
            </a:r>
          </a:p>
          <a:p>
            <a:pPr marL="457200" indent="-457200">
              <a:buAutoNum type="alphaLcPeriod"/>
            </a:pPr>
            <a:r>
              <a:rPr lang="en-US" dirty="0" smtClean="0"/>
              <a:t>For Loop</a:t>
            </a:r>
          </a:p>
          <a:p>
            <a:pPr marL="457200" indent="-457200">
              <a:buFont typeface="Wingdings" charset="2"/>
              <a:buAutoNum type="alphaLcPeriod"/>
            </a:pPr>
            <a:r>
              <a:rPr lang="en-US" dirty="0" smtClean="0"/>
              <a:t>While Loop</a:t>
            </a:r>
          </a:p>
          <a:p>
            <a:pPr marL="457200" indent="-457200">
              <a:buFont typeface="Wingdings" charset="2"/>
              <a:buAutoNum type="alphaLcPeriod"/>
            </a:pPr>
            <a:r>
              <a:rPr lang="en-US" dirty="0" smtClean="0"/>
              <a:t>Do While Loop</a:t>
            </a:r>
          </a:p>
          <a:p>
            <a:pPr marL="457200" indent="-457200">
              <a:buFont typeface="Wingdings" charset="2"/>
              <a:buAutoNum type="alphaLcPeriod"/>
            </a:pPr>
            <a:r>
              <a:rPr lang="en-US" dirty="0" smtClean="0">
                <a:solidFill>
                  <a:schemeClr val="accent5">
                    <a:lumMod val="40000"/>
                    <a:lumOff val="60000"/>
                  </a:schemeClr>
                </a:solidFill>
              </a:rPr>
              <a:t>All of the above are supported loops</a:t>
            </a:r>
          </a:p>
          <a:p>
            <a:pPr marL="457200" indent="-457200">
              <a:buFont typeface="Wingdings" charset="2"/>
              <a:buAutoNum type="alphaLcPeriod"/>
            </a:pPr>
            <a:r>
              <a:rPr lang="en-US" dirty="0" smtClean="0"/>
              <a:t>None of the above are supported loops</a:t>
            </a:r>
          </a:p>
          <a:p>
            <a:pPr marL="457200" indent="-457200">
              <a:buFont typeface="Wingdings" charset="2"/>
              <a:buAutoNum type="alphaLcPeriod"/>
            </a:pPr>
            <a:endParaRPr lang="en-US" dirty="0" smtClean="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12</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Which of the languages in the Exam objectives uses an IF statement like that shown below:</a:t>
            </a:r>
          </a:p>
          <a:p>
            <a:pPr>
              <a:buNone/>
            </a:pPr>
            <a:r>
              <a:rPr lang="en-US" dirty="0" smtClean="0"/>
              <a:t>if </a:t>
            </a:r>
            <a:r>
              <a:rPr lang="en-US" dirty="0" err="1" smtClean="0"/>
              <a:t>TotalSales</a:t>
            </a:r>
            <a:r>
              <a:rPr lang="en-US" dirty="0" smtClean="0"/>
              <a:t> &gt; </a:t>
            </a:r>
            <a:r>
              <a:rPr lang="en-US" dirty="0" err="1" smtClean="0"/>
              <a:t>BonusThreshold</a:t>
            </a:r>
            <a:r>
              <a:rPr lang="en-US" dirty="0" smtClean="0"/>
              <a:t>:</a:t>
            </a:r>
          </a:p>
          <a:p>
            <a:pPr>
              <a:buNone/>
            </a:pPr>
            <a:r>
              <a:rPr lang="en-US" dirty="0" smtClean="0"/>
              <a:t>    # Code to calculate bonus here </a:t>
            </a:r>
          </a:p>
          <a:p>
            <a:pPr marL="457200" indent="-457200">
              <a:buAutoNum type="alphaLcPeriod"/>
            </a:pPr>
            <a:r>
              <a:rPr lang="en-US" dirty="0" smtClean="0"/>
              <a:t>Ruby</a:t>
            </a:r>
          </a:p>
          <a:p>
            <a:pPr marL="457200" indent="-457200">
              <a:buFont typeface="Wingdings" charset="2"/>
              <a:buAutoNum type="alphaLcPeriod"/>
            </a:pPr>
            <a:r>
              <a:rPr lang="en-US" dirty="0" smtClean="0"/>
              <a:t>Python</a:t>
            </a:r>
          </a:p>
          <a:p>
            <a:pPr marL="457200" indent="-457200">
              <a:buFont typeface="Wingdings" charset="2"/>
              <a:buAutoNum type="alphaLcPeriod"/>
            </a:pPr>
            <a:r>
              <a:rPr lang="en-US" dirty="0" err="1" smtClean="0"/>
              <a:t>PowerShell</a:t>
            </a:r>
            <a:endParaRPr lang="en-US" dirty="0" smtClean="0"/>
          </a:p>
          <a:p>
            <a:pPr marL="457200" indent="-457200">
              <a:buFont typeface="Wingdings" charset="2"/>
              <a:buAutoNum type="alphaLcPeriod"/>
            </a:pPr>
            <a:r>
              <a:rPr lang="en-US" dirty="0" smtClean="0"/>
              <a:t>BASH</a:t>
            </a:r>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13</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Which of the languages in the Exam objectives uses an IF statement like that shown below:</a:t>
            </a:r>
          </a:p>
          <a:p>
            <a:pPr>
              <a:buNone/>
            </a:pPr>
            <a:r>
              <a:rPr lang="en-US" dirty="0" smtClean="0"/>
              <a:t>if </a:t>
            </a:r>
            <a:r>
              <a:rPr lang="en-US" dirty="0" err="1" smtClean="0"/>
              <a:t>TotalSales</a:t>
            </a:r>
            <a:r>
              <a:rPr lang="en-US" dirty="0" smtClean="0"/>
              <a:t> &gt; </a:t>
            </a:r>
            <a:r>
              <a:rPr lang="en-US" dirty="0" err="1" smtClean="0"/>
              <a:t>BonusThreshold</a:t>
            </a:r>
            <a:r>
              <a:rPr lang="en-US" dirty="0" smtClean="0"/>
              <a:t>:</a:t>
            </a:r>
          </a:p>
          <a:p>
            <a:pPr>
              <a:buNone/>
            </a:pPr>
            <a:r>
              <a:rPr lang="en-US" dirty="0" smtClean="0"/>
              <a:t>    # Code to calculate bonus here </a:t>
            </a:r>
          </a:p>
          <a:p>
            <a:pPr marL="457200" indent="-457200">
              <a:buAutoNum type="alphaLcPeriod"/>
            </a:pPr>
            <a:r>
              <a:rPr lang="en-US" dirty="0" smtClean="0"/>
              <a:t>Ruby</a:t>
            </a:r>
          </a:p>
          <a:p>
            <a:pPr marL="457200" indent="-457200">
              <a:buFont typeface="Wingdings" charset="2"/>
              <a:buAutoNum type="alphaLcPeriod"/>
            </a:pPr>
            <a:r>
              <a:rPr lang="en-US" dirty="0" smtClean="0">
                <a:solidFill>
                  <a:schemeClr val="accent5">
                    <a:lumMod val="40000"/>
                    <a:lumOff val="60000"/>
                  </a:schemeClr>
                </a:solidFill>
              </a:rPr>
              <a:t>Python</a:t>
            </a:r>
          </a:p>
          <a:p>
            <a:pPr marL="457200" indent="-457200">
              <a:buFont typeface="Wingdings" charset="2"/>
              <a:buAutoNum type="alphaLcPeriod"/>
            </a:pPr>
            <a:r>
              <a:rPr lang="en-US" dirty="0" err="1" smtClean="0"/>
              <a:t>PowerShell</a:t>
            </a:r>
            <a:endParaRPr lang="en-US" dirty="0" smtClean="0"/>
          </a:p>
          <a:p>
            <a:pPr marL="457200" indent="-457200">
              <a:buFont typeface="Wingdings" charset="2"/>
              <a:buAutoNum type="alphaLcPeriod"/>
            </a:pPr>
            <a:r>
              <a:rPr lang="en-US" dirty="0" smtClean="0"/>
              <a:t>BASH</a:t>
            </a:r>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14</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A little Programming Humor before we move one </a:t>
            </a:r>
            <a:r>
              <a:rPr lang="en-US" dirty="0" smtClean="0">
                <a:sym typeface="Wingdings" pitchFamily="2" charset="2"/>
              </a:rPr>
              <a:t></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15</a:t>
            </a:fld>
            <a:endParaRPr lang="en-US"/>
          </a:p>
        </p:txBody>
      </p:sp>
      <p:pic>
        <p:nvPicPr>
          <p:cNvPr id="3078" name="Picture 6"/>
          <p:cNvPicPr>
            <a:picLocks noChangeAspect="1" noChangeArrowheads="1"/>
          </p:cNvPicPr>
          <p:nvPr/>
        </p:nvPicPr>
        <p:blipFill>
          <a:blip r:embed="rId2"/>
          <a:srcRect/>
          <a:stretch>
            <a:fillRect/>
          </a:stretch>
        </p:blipFill>
        <p:spPr bwMode="auto">
          <a:xfrm>
            <a:off x="2667000" y="1206646"/>
            <a:ext cx="3810000" cy="33528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a:xfrm>
            <a:off x="457200" y="205979"/>
            <a:ext cx="8229600" cy="857250"/>
          </a:xfrm>
        </p:spPr>
        <p:txBody>
          <a:bodyPr/>
          <a:lstStyle/>
          <a:p>
            <a:r>
              <a:rPr lang="en-US" dirty="0" smtClean="0"/>
              <a:t>Reporting and Communication – Domain 5.1</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16</a:t>
            </a:fld>
            <a:endParaRPr lang="en-US"/>
          </a:p>
        </p:txBody>
      </p:sp>
      <p:pic>
        <p:nvPicPr>
          <p:cNvPr id="9221" name="Picture 5"/>
          <p:cNvPicPr>
            <a:picLocks noChangeAspect="1" noChangeArrowheads="1"/>
          </p:cNvPicPr>
          <p:nvPr/>
        </p:nvPicPr>
        <p:blipFill>
          <a:blip r:embed="rId2"/>
          <a:srcRect/>
          <a:stretch>
            <a:fillRect/>
          </a:stretch>
        </p:blipFill>
        <p:spPr bwMode="auto">
          <a:xfrm>
            <a:off x="44580" y="834254"/>
            <a:ext cx="8761413" cy="1879600"/>
          </a:xfrm>
          <a:prstGeom prst="rect">
            <a:avLst/>
          </a:prstGeom>
          <a:noFill/>
          <a:ln w="9525">
            <a:noFill/>
            <a:miter lim="800000"/>
            <a:headEnd/>
            <a:tailEnd/>
          </a:ln>
        </p:spPr>
      </p:pic>
      <p:pic>
        <p:nvPicPr>
          <p:cNvPr id="2" name="Picture 3"/>
          <p:cNvPicPr>
            <a:picLocks noChangeAspect="1" noChangeArrowheads="1"/>
          </p:cNvPicPr>
          <p:nvPr/>
        </p:nvPicPr>
        <p:blipFill>
          <a:blip r:embed="rId3"/>
          <a:srcRect/>
          <a:stretch>
            <a:fillRect/>
          </a:stretch>
        </p:blipFill>
        <p:spPr bwMode="auto">
          <a:xfrm>
            <a:off x="171450" y="2758238"/>
            <a:ext cx="8799513" cy="19812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5.1</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Normalization of data</a:t>
            </a:r>
          </a:p>
          <a:p>
            <a:pPr lvl="1"/>
            <a:r>
              <a:rPr lang="en-US" dirty="0" smtClean="0"/>
              <a:t>Normalization of data can have a range of meanings, including Statistical normalizations and Database normalizations.  For our purposes we are talking more about Statistical normalization.</a:t>
            </a:r>
          </a:p>
          <a:p>
            <a:pPr lvl="2"/>
            <a:r>
              <a:rPr lang="en-US" dirty="0" smtClean="0"/>
              <a:t>Normalization of ratings means adjusting values measured on different scales to a common scale, often when the goal of generating averages.</a:t>
            </a:r>
          </a:p>
          <a:p>
            <a:pPr lvl="2"/>
            <a:r>
              <a:rPr lang="en-US" dirty="0" smtClean="0"/>
              <a:t>In addition, for more complex cases, this can mean more advanced adjustments designed to bring the entire probability distributions of adjusted values into alignment.</a:t>
            </a:r>
          </a:p>
          <a:p>
            <a:pPr lvl="2"/>
            <a:r>
              <a:rPr lang="en-US" dirty="0" smtClean="0"/>
              <a:t>Additional examples include normalizing education scores so that we align the distribution of scores to a normal distribution (think curving grades) and normalizing values in time series data to account for things like inflation.</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17</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Question</a:t>
            </a:r>
          </a:p>
        </p:txBody>
      </p:sp>
      <p:sp>
        <p:nvSpPr>
          <p:cNvPr id="5" name="Content Placeholder 4"/>
          <p:cNvSpPr>
            <a:spLocks noGrp="1"/>
          </p:cNvSpPr>
          <p:nvPr>
            <p:ph idx="1"/>
          </p:nvPr>
        </p:nvSpPr>
        <p:spPr/>
        <p:txBody>
          <a:bodyPr/>
          <a:lstStyle/>
          <a:p>
            <a:pPr marL="0" indent="0">
              <a:buNone/>
            </a:pPr>
            <a:r>
              <a:rPr lang="en-US" sz="2400" dirty="0" smtClean="0"/>
              <a:t>How do you think the normalization of data applies to Pen Tests and what types of data might need to be normalized?</a:t>
            </a:r>
            <a:endParaRPr lang="en-US" sz="2400" dirty="0"/>
          </a:p>
          <a:p>
            <a:pPr marL="0" indent="0">
              <a:buNone/>
            </a:pPr>
            <a:endParaRPr lang="en-US" sz="2400" dirty="0"/>
          </a:p>
          <a:p>
            <a:pPr marL="0" indent="0">
              <a:buNone/>
            </a:pPr>
            <a:r>
              <a:rPr lang="en-US" sz="2400" dirty="0"/>
              <a:t>Answer in the chat window and let’s share. </a:t>
            </a:r>
            <a:endParaRPr lang="en-US" dirty="0"/>
          </a:p>
        </p:txBody>
      </p:sp>
      <p:sp>
        <p:nvSpPr>
          <p:cNvPr id="6" name="Title 3"/>
          <p:cNvSpPr txBox="1">
            <a:spLocks/>
          </p:cNvSpPr>
          <p:nvPr/>
        </p:nvSpPr>
        <p:spPr>
          <a:xfrm>
            <a:off x="5850127" y="1367390"/>
            <a:ext cx="1904891" cy="857250"/>
          </a:xfrm>
          <a:prstGeom prst="rect">
            <a:avLst/>
          </a:prstGeom>
        </p:spPr>
        <p:txBody>
          <a:bodyPr vert="horz" lIns="0" tIns="34290" rIns="68580" bIns="34290" rtlCol="0" anchor="ctr">
            <a:noAutofit/>
          </a:bodyPr>
          <a:lstStyle>
            <a:lvl1pPr algn="l" defTabSz="457200" rtl="0" eaLnBrk="1" latinLnBrk="0" hangingPunct="1">
              <a:spcBef>
                <a:spcPct val="0"/>
              </a:spcBef>
              <a:buNone/>
              <a:defRPr lang="en-US" sz="2800" b="1" kern="1200">
                <a:solidFill>
                  <a:srgbClr val="FF0000"/>
                </a:solidFill>
                <a:latin typeface="+mj-lt"/>
                <a:ea typeface="+mj-ea"/>
                <a:cs typeface="+mj-cs"/>
              </a:defRPr>
            </a:lvl1pPr>
          </a:lstStyle>
          <a:p>
            <a:r>
              <a:rPr lang="en-US" sz="2100" dirty="0">
                <a:solidFill>
                  <a:schemeClr val="bg1"/>
                </a:solidFill>
              </a:rPr>
              <a:t>This photo is for placement only</a:t>
            </a:r>
          </a:p>
        </p:txBody>
      </p:sp>
      <p:pic>
        <p:nvPicPr>
          <p:cNvPr id="10" name="Picture Placeholder 9">
            <a:extLst>
              <a:ext uri="{FF2B5EF4-FFF2-40B4-BE49-F238E27FC236}">
                <a16:creationId xmlns="" xmlns:a16="http://schemas.microsoft.com/office/drawing/2014/main" id="{1761035F-A1B9-4DE6-AF61-D0580AD52AE3}"/>
              </a:ext>
            </a:extLst>
          </p:cNvPr>
          <p:cNvPicPr>
            <a:picLocks noGrp="1" noChangeAspect="1"/>
          </p:cNvPicPr>
          <p:nvPr>
            <p:ph type="pic" sz="quarter" idx="13"/>
          </p:nvPr>
        </p:nvPicPr>
        <p:blipFill>
          <a:blip r:embed="rId2"/>
          <a:srcRect l="13065" r="13065"/>
          <a:stretch>
            <a:fillRect/>
          </a:stretch>
        </p:blipFill>
        <p:spPr/>
      </p:pic>
    </p:spTree>
    <p:extLst>
      <p:ext uri="{BB962C8B-B14F-4D97-AF65-F5344CB8AC3E}">
        <p14:creationId xmlns="" xmlns:p14="http://schemas.microsoft.com/office/powerpoint/2010/main" val="220201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5.1</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Normalization of data</a:t>
            </a:r>
          </a:p>
          <a:p>
            <a:pPr lvl="1"/>
            <a:r>
              <a:rPr lang="en-US" dirty="0" smtClean="0"/>
              <a:t>One example I found from a Pen Testing company’s web site was like this:</a:t>
            </a:r>
          </a:p>
          <a:p>
            <a:pPr lvl="2">
              <a:buNone/>
            </a:pPr>
            <a:r>
              <a:rPr lang="en-US" dirty="0" smtClean="0"/>
              <a:t>(Note: I made slight editorial changes as appropriate)</a:t>
            </a:r>
          </a:p>
          <a:p>
            <a:pPr lvl="1">
              <a:buNone/>
            </a:pPr>
            <a:endParaRPr lang="en-US" dirty="0" smtClean="0"/>
          </a:p>
          <a:p>
            <a:pPr lvl="2">
              <a:buNone/>
            </a:pPr>
            <a:r>
              <a:rPr lang="en-US" dirty="0" smtClean="0"/>
              <a:t>“our penetration testers efficiently correlate and normalize all scanning data to recommend a best set of remediation actions for any potential vulnerabilities”</a:t>
            </a:r>
          </a:p>
          <a:p>
            <a:pPr lvl="2">
              <a:buNone/>
            </a:pPr>
            <a:endParaRPr lang="en-US" dirty="0"/>
          </a:p>
          <a:p>
            <a:pPr lvl="2">
              <a:buNone/>
            </a:pPr>
            <a:r>
              <a:rPr lang="en-US" dirty="0" smtClean="0"/>
              <a:t>“our system automates vulnerability results, data aggregation, and reporting so our ethical hackers can focus on…”</a:t>
            </a:r>
          </a:p>
          <a:p>
            <a:pPr lvl="2">
              <a:buNone/>
            </a:pPr>
            <a:endParaRPr lang="en-US" dirty="0" smtClean="0"/>
          </a:p>
          <a:p>
            <a:pPr lvl="2">
              <a:buNone/>
            </a:pPr>
            <a:r>
              <a:rPr lang="en-US" dirty="0" smtClean="0"/>
              <a:t>Note: For a bit more on the stats see: http://www.statisticshowto.com/normalized/</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19</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Housekeeping</a:t>
            </a:r>
            <a:endParaRPr lang="en-US" dirty="0"/>
          </a:p>
        </p:txBody>
      </p:sp>
      <p:grpSp>
        <p:nvGrpSpPr>
          <p:cNvPr id="19" name="Group 18"/>
          <p:cNvGrpSpPr/>
          <p:nvPr/>
        </p:nvGrpSpPr>
        <p:grpSpPr>
          <a:xfrm>
            <a:off x="1582506" y="1709136"/>
            <a:ext cx="733423" cy="505888"/>
            <a:chOff x="572648" y="1396987"/>
            <a:chExt cx="1303862" cy="899356"/>
          </a:xfrm>
        </p:grpSpPr>
        <p:sp>
          <p:nvSpPr>
            <p:cNvPr id="10" name="Round Diagonal Corner Rectangle 9"/>
            <p:cNvSpPr/>
            <p:nvPr/>
          </p:nvSpPr>
          <p:spPr>
            <a:xfrm>
              <a:off x="572648" y="1466726"/>
              <a:ext cx="1303862" cy="829617"/>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6" name="Picture 1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bwMode="auto">
            <a:xfrm>
              <a:off x="754940" y="1396987"/>
              <a:ext cx="927100" cy="87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7" name="Group 16"/>
          <p:cNvGrpSpPr/>
          <p:nvPr/>
        </p:nvGrpSpPr>
        <p:grpSpPr>
          <a:xfrm>
            <a:off x="1582506" y="3423040"/>
            <a:ext cx="733423" cy="466660"/>
            <a:chOff x="572648" y="3479705"/>
            <a:chExt cx="1303862" cy="829617"/>
          </a:xfrm>
        </p:grpSpPr>
        <p:sp>
          <p:nvSpPr>
            <p:cNvPr id="12" name="Round Diagonal Corner Rectangle 11"/>
            <p:cNvSpPr/>
            <p:nvPr/>
          </p:nvSpPr>
          <p:spPr>
            <a:xfrm>
              <a:off x="572648" y="3479705"/>
              <a:ext cx="1303862" cy="829617"/>
            </a:xfrm>
            <a:prstGeom prst="round2Diag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7" name="Picture 16"/>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bwMode="auto">
            <a:xfrm>
              <a:off x="766690" y="3518974"/>
              <a:ext cx="852034" cy="790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8" name="Group 17"/>
          <p:cNvGrpSpPr/>
          <p:nvPr/>
        </p:nvGrpSpPr>
        <p:grpSpPr>
          <a:xfrm>
            <a:off x="1582506" y="2617790"/>
            <a:ext cx="733423" cy="474627"/>
            <a:chOff x="572648" y="2498532"/>
            <a:chExt cx="1303862" cy="843781"/>
          </a:xfrm>
        </p:grpSpPr>
        <p:sp>
          <p:nvSpPr>
            <p:cNvPr id="11" name="Round Diagonal Corner Rectangle 10"/>
            <p:cNvSpPr/>
            <p:nvPr/>
          </p:nvSpPr>
          <p:spPr>
            <a:xfrm>
              <a:off x="572648" y="2498532"/>
              <a:ext cx="1303862" cy="829617"/>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14" name="Picture 16"/>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bwMode="auto">
            <a:xfrm>
              <a:off x="754940" y="2498532"/>
              <a:ext cx="909638" cy="8437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Rectangle 7"/>
          <p:cNvSpPr/>
          <p:nvPr/>
        </p:nvSpPr>
        <p:spPr>
          <a:xfrm>
            <a:off x="2448175" y="2531459"/>
            <a:ext cx="5022470" cy="715581"/>
          </a:xfrm>
          <a:prstGeom prst="rect">
            <a:avLst/>
          </a:prstGeom>
        </p:spPr>
        <p:txBody>
          <a:bodyPr wrap="square">
            <a:spAutoFit/>
          </a:bodyPr>
          <a:lstStyle/>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Recording will be distributed within two hours. Slides and homework can be downloaded from the resource widget.  You are able to do this via the recording as well.</a:t>
            </a:r>
          </a:p>
        </p:txBody>
      </p:sp>
      <p:sp>
        <p:nvSpPr>
          <p:cNvPr id="9" name="Rectangle 8"/>
          <p:cNvSpPr/>
          <p:nvPr/>
        </p:nvSpPr>
        <p:spPr>
          <a:xfrm>
            <a:off x="2448175" y="3404952"/>
            <a:ext cx="5022470" cy="507831"/>
          </a:xfrm>
          <a:prstGeom prst="rect">
            <a:avLst/>
          </a:prstGeom>
        </p:spPr>
        <p:txBody>
          <a:bodyPr wrap="square">
            <a:spAutoFit/>
          </a:bodyPr>
          <a:lstStyle/>
          <a:p>
            <a:pPr marL="160731" indent="-160731" defTabSz="342900">
              <a:spcBef>
                <a:spcPct val="20000"/>
              </a:spcBef>
              <a:buClr>
                <a:srgbClr val="FF0000"/>
              </a:buClr>
              <a:buFont typeface="Arial" panose="020B0604020202020204" pitchFamily="34" charset="0"/>
              <a:buChar char="•"/>
              <a:defRPr/>
            </a:pPr>
            <a:r>
              <a:rPr lang="en-US" sz="1350" dirty="0">
                <a:solidFill>
                  <a:srgbClr val="69727B"/>
                </a:solidFill>
                <a:latin typeface="Calibri"/>
              </a:rPr>
              <a:t>Submit questions via the Q&amp;A. The questions will be answered as submitted throughout the sessions.</a:t>
            </a:r>
          </a:p>
        </p:txBody>
      </p:sp>
      <p:sp>
        <p:nvSpPr>
          <p:cNvPr id="21" name="Rectangle 20"/>
          <p:cNvSpPr/>
          <p:nvPr/>
        </p:nvSpPr>
        <p:spPr>
          <a:xfrm>
            <a:off x="2448175" y="1709135"/>
            <a:ext cx="5022470" cy="1006429"/>
          </a:xfrm>
          <a:prstGeom prst="rect">
            <a:avLst/>
          </a:prstGeom>
        </p:spPr>
        <p:txBody>
          <a:bodyPr wrap="square">
            <a:spAutoFit/>
          </a:bodyPr>
          <a:lstStyle/>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Unmute your speakers.</a:t>
            </a:r>
          </a:p>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Use Chrome if you have issues</a:t>
            </a:r>
          </a:p>
          <a:p>
            <a:pPr marL="503631" lvl="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Enable Flash: Chrome://settings/content flash settings enabled</a:t>
            </a:r>
          </a:p>
        </p:txBody>
      </p:sp>
    </p:spTree>
    <p:extLst>
      <p:ext uri="{BB962C8B-B14F-4D97-AF65-F5344CB8AC3E}">
        <p14:creationId xmlns="" xmlns:p14="http://schemas.microsoft.com/office/powerpoint/2010/main" val="1345008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5.1</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Normalization of data</a:t>
            </a:r>
          </a:p>
          <a:p>
            <a:pPr lvl="1"/>
            <a:r>
              <a:rPr lang="en-US" dirty="0" err="1" smtClean="0"/>
              <a:t>Maltego</a:t>
            </a:r>
            <a:endParaRPr lang="en-US" dirty="0" smtClean="0"/>
          </a:p>
          <a:p>
            <a:pPr lvl="2"/>
            <a:r>
              <a:rPr lang="en-US" dirty="0" err="1" smtClean="0"/>
              <a:t>Maltego</a:t>
            </a:r>
            <a:r>
              <a:rPr lang="en-US" dirty="0" smtClean="0"/>
              <a:t> is an interactive data mining tool that renders directed graphs for link analysis. The tool is used in online investigations for finding relationships between pieces of information from various sources located on the Internet.</a:t>
            </a:r>
          </a:p>
          <a:p>
            <a:pPr lvl="2"/>
            <a:r>
              <a:rPr lang="en-US" dirty="0" err="1" smtClean="0"/>
              <a:t>Maltego</a:t>
            </a:r>
            <a:r>
              <a:rPr lang="en-US" dirty="0" smtClean="0"/>
              <a:t> fits here at least indirectly for the data work it does behind the scene and reporting functions.  It also could have been covered in the Information Gathering Domain given how it brings together so much data from various public sources.</a:t>
            </a:r>
          </a:p>
          <a:p>
            <a:pPr lvl="2"/>
            <a:r>
              <a:rPr lang="en-US" dirty="0" err="1" smtClean="0"/>
              <a:t>Maltego</a:t>
            </a:r>
            <a:r>
              <a:rPr lang="en-US" dirty="0" smtClean="0"/>
              <a:t> CE is the community version of </a:t>
            </a:r>
            <a:r>
              <a:rPr lang="en-US" dirty="0" err="1" smtClean="0"/>
              <a:t>Maltego</a:t>
            </a:r>
            <a:r>
              <a:rPr lang="en-US" dirty="0" smtClean="0"/>
              <a:t> that is available for free after an online registration. </a:t>
            </a:r>
            <a:r>
              <a:rPr lang="en-US" dirty="0" err="1" smtClean="0"/>
              <a:t>Maltego</a:t>
            </a:r>
            <a:r>
              <a:rPr lang="en-US" dirty="0" smtClean="0"/>
              <a:t> CE includes most of the same functionality as the commercial version however it has some limitations.  It is included with Kali Linux and can be found on the favorite bar and under Reporting Tools on the main menu.</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20</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5.1</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Normalization of data</a:t>
            </a:r>
          </a:p>
          <a:p>
            <a:pPr lvl="1">
              <a:buNone/>
            </a:pPr>
            <a:r>
              <a:rPr lang="en-US" dirty="0" err="1" smtClean="0"/>
              <a:t>Maltego</a:t>
            </a:r>
            <a:r>
              <a:rPr lang="en-US" dirty="0" smtClean="0"/>
              <a:t> can be used to determine </a:t>
            </a:r>
          </a:p>
          <a:p>
            <a:pPr lvl="1">
              <a:buNone/>
            </a:pPr>
            <a:r>
              <a:rPr lang="en-US" dirty="0" smtClean="0"/>
              <a:t>the relationships between:</a:t>
            </a:r>
          </a:p>
          <a:p>
            <a:pPr lvl="2"/>
            <a:r>
              <a:rPr lang="en-US" sz="900" dirty="0" smtClean="0"/>
              <a:t>    People</a:t>
            </a:r>
          </a:p>
          <a:p>
            <a:pPr lvl="3"/>
            <a:r>
              <a:rPr lang="en-US" sz="900" dirty="0" smtClean="0"/>
              <a:t>Names</a:t>
            </a:r>
          </a:p>
          <a:p>
            <a:pPr lvl="3"/>
            <a:r>
              <a:rPr lang="en-US" sz="900" dirty="0" smtClean="0"/>
              <a:t>Email addresses</a:t>
            </a:r>
          </a:p>
          <a:p>
            <a:pPr lvl="3"/>
            <a:r>
              <a:rPr lang="en-US" sz="900" dirty="0" smtClean="0"/>
              <a:t>Aliases</a:t>
            </a:r>
          </a:p>
          <a:p>
            <a:pPr lvl="2"/>
            <a:r>
              <a:rPr lang="en-US" sz="900" dirty="0" smtClean="0"/>
              <a:t>Groups of people (social networks)</a:t>
            </a:r>
          </a:p>
          <a:p>
            <a:pPr lvl="2"/>
            <a:r>
              <a:rPr lang="en-US" sz="900" dirty="0" smtClean="0"/>
              <a:t>Companies</a:t>
            </a:r>
          </a:p>
          <a:p>
            <a:pPr lvl="2"/>
            <a:r>
              <a:rPr lang="en-US" sz="900" dirty="0" smtClean="0"/>
              <a:t>Organizations</a:t>
            </a:r>
          </a:p>
          <a:p>
            <a:pPr lvl="2"/>
            <a:r>
              <a:rPr lang="en-US" sz="900" dirty="0" smtClean="0"/>
              <a:t>Web sites</a:t>
            </a:r>
          </a:p>
          <a:p>
            <a:pPr lvl="2"/>
            <a:r>
              <a:rPr lang="en-US" sz="900" dirty="0" smtClean="0"/>
              <a:t>Internet infrastructure such as:</a:t>
            </a:r>
          </a:p>
          <a:p>
            <a:pPr lvl="3"/>
            <a:r>
              <a:rPr lang="en-US" sz="900" dirty="0" smtClean="0"/>
              <a:t>Domains</a:t>
            </a:r>
          </a:p>
          <a:p>
            <a:pPr lvl="3"/>
            <a:r>
              <a:rPr lang="en-US" sz="900" dirty="0" smtClean="0"/>
              <a:t>DNS names</a:t>
            </a:r>
          </a:p>
          <a:p>
            <a:pPr lvl="3"/>
            <a:r>
              <a:rPr lang="en-US" sz="900" dirty="0" err="1" smtClean="0"/>
              <a:t>Netblocks</a:t>
            </a:r>
            <a:endParaRPr lang="en-US" sz="900" dirty="0" smtClean="0"/>
          </a:p>
          <a:p>
            <a:pPr lvl="3"/>
            <a:r>
              <a:rPr lang="en-US" sz="900" dirty="0" smtClean="0"/>
              <a:t>IP addresses</a:t>
            </a:r>
          </a:p>
          <a:p>
            <a:pPr lvl="2"/>
            <a:r>
              <a:rPr lang="en-US" sz="900" dirty="0" smtClean="0"/>
              <a:t>Affiliations</a:t>
            </a:r>
          </a:p>
          <a:p>
            <a:pPr lvl="2"/>
            <a:r>
              <a:rPr lang="en-US" sz="900" dirty="0" smtClean="0"/>
              <a:t>Documents and files</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21</a:t>
            </a:fld>
            <a:endParaRPr lang="en-US"/>
          </a:p>
        </p:txBody>
      </p:sp>
      <p:pic>
        <p:nvPicPr>
          <p:cNvPr id="4099" name="Picture 3"/>
          <p:cNvPicPr>
            <a:picLocks noChangeAspect="1" noChangeArrowheads="1"/>
          </p:cNvPicPr>
          <p:nvPr/>
        </p:nvPicPr>
        <p:blipFill>
          <a:blip r:embed="rId2"/>
          <a:srcRect/>
          <a:stretch>
            <a:fillRect/>
          </a:stretch>
        </p:blipFill>
        <p:spPr bwMode="auto">
          <a:xfrm>
            <a:off x="4876800" y="1394223"/>
            <a:ext cx="3810000" cy="32004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5.1</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Normalization of data</a:t>
            </a:r>
          </a:p>
          <a:p>
            <a:pPr lvl="1"/>
            <a:r>
              <a:rPr lang="en-US" dirty="0" err="1" smtClean="0"/>
              <a:t>Maltego</a:t>
            </a:r>
            <a:endParaRPr lang="en-US" dirty="0" smtClean="0"/>
          </a:p>
          <a:p>
            <a:pPr lvl="1"/>
            <a:r>
              <a:rPr lang="en-US" dirty="0" smtClean="0"/>
              <a:t>Connections between all the pieces of information are found using open source intelligence (OSINT) techniques by querying sources such as DNS records, </a:t>
            </a:r>
            <a:r>
              <a:rPr lang="en-US" dirty="0" err="1" smtClean="0"/>
              <a:t>Whois</a:t>
            </a:r>
            <a:r>
              <a:rPr lang="en-US" dirty="0" smtClean="0"/>
              <a:t> records, search engines, social networks, various online APIs and extracting meta data.</a:t>
            </a:r>
          </a:p>
          <a:p>
            <a:pPr lvl="1"/>
            <a:endParaRPr lang="en-US" dirty="0" smtClean="0"/>
          </a:p>
          <a:p>
            <a:pPr lvl="2"/>
            <a:r>
              <a:rPr lang="en-US" dirty="0" smtClean="0"/>
              <a:t>A Couple </a:t>
            </a:r>
            <a:r>
              <a:rPr lang="en-US" dirty="0" err="1" smtClean="0"/>
              <a:t>Maltego</a:t>
            </a:r>
            <a:r>
              <a:rPr lang="en-US" dirty="0" smtClean="0"/>
              <a:t> tutorials:</a:t>
            </a:r>
          </a:p>
          <a:p>
            <a:pPr lvl="3"/>
            <a:r>
              <a:rPr lang="en-US" dirty="0" smtClean="0"/>
              <a:t>https://www.computerweekly.com/tip/Maltego-tutorial-Part-1-Information-gathering</a:t>
            </a:r>
          </a:p>
          <a:p>
            <a:pPr lvl="3"/>
            <a:r>
              <a:rPr lang="en-US" dirty="0" smtClean="0"/>
              <a:t>https://resources.infosecinstitute.com/maltego-making-sense-data/#gref</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22</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5.1</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Written report of findings and remediation</a:t>
            </a:r>
          </a:p>
          <a:p>
            <a:pPr lvl="1"/>
            <a:r>
              <a:rPr lang="en-US" dirty="0" smtClean="0"/>
              <a:t>Executive summary – A short introduction, overview and summary that starts our report.  Generally intended for review by upper management who likely won’t read the details or the whole report. </a:t>
            </a:r>
            <a:r>
              <a:rPr lang="en-US" dirty="0" smtClean="0">
                <a:sym typeface="Wingdings" pitchFamily="2" charset="2"/>
              </a:rPr>
              <a:t></a:t>
            </a:r>
            <a:endParaRPr lang="en-US" dirty="0" smtClean="0"/>
          </a:p>
          <a:p>
            <a:pPr lvl="1"/>
            <a:r>
              <a:rPr lang="en-US" dirty="0" smtClean="0"/>
              <a:t>Methodology – details the methods and techniques used in the test.</a:t>
            </a:r>
          </a:p>
          <a:p>
            <a:pPr lvl="1"/>
            <a:r>
              <a:rPr lang="en-US" dirty="0" smtClean="0"/>
              <a:t>Findings and remediation – What was found and how to fix it.</a:t>
            </a:r>
          </a:p>
          <a:p>
            <a:pPr lvl="1"/>
            <a:r>
              <a:rPr lang="en-US" dirty="0" smtClean="0"/>
              <a:t>Metrics and measures – Used to rank and detail findings (see below).</a:t>
            </a:r>
          </a:p>
          <a:p>
            <a:pPr lvl="2"/>
            <a:r>
              <a:rPr lang="en-US" dirty="0" smtClean="0"/>
              <a:t>Risk rating – Rating of risk (low, medium, high, critical) of found vulnerabilities.</a:t>
            </a:r>
          </a:p>
          <a:p>
            <a:pPr lvl="1"/>
            <a:r>
              <a:rPr lang="en-US" dirty="0" smtClean="0"/>
              <a:t>Conclusion – Wrap and final summary of report findings.</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23</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44FA6EF8-9439-40FB-B525-0B4524B9039D}"/>
              </a:ext>
            </a:extLst>
          </p:cNvPr>
          <p:cNvSpPr>
            <a:spLocks noGrp="1"/>
          </p:cNvSpPr>
          <p:nvPr>
            <p:ph type="title"/>
          </p:nvPr>
        </p:nvSpPr>
        <p:spPr/>
        <p:txBody>
          <a:bodyPr/>
          <a:lstStyle/>
          <a:p>
            <a:r>
              <a:rPr lang="en-US" dirty="0" smtClean="0"/>
              <a:t>DEMO</a:t>
            </a:r>
            <a:endParaRPr lang="en-US" dirty="0"/>
          </a:p>
        </p:txBody>
      </p:sp>
      <p:sp>
        <p:nvSpPr>
          <p:cNvPr id="7" name="Text Placeholder 6">
            <a:extLst>
              <a:ext uri="{FF2B5EF4-FFF2-40B4-BE49-F238E27FC236}">
                <a16:creationId xmlns:a16="http://schemas.microsoft.com/office/drawing/2014/main" xmlns="" id="{582AC503-FE08-4822-8EE6-7E4B2AF615C4}"/>
              </a:ext>
            </a:extLst>
          </p:cNvPr>
          <p:cNvSpPr>
            <a:spLocks noGrp="1"/>
          </p:cNvSpPr>
          <p:nvPr>
            <p:ph type="body" idx="1"/>
          </p:nvPr>
        </p:nvSpPr>
        <p:spPr/>
        <p:txBody>
          <a:bodyPr/>
          <a:lstStyle/>
          <a:p>
            <a:r>
              <a:rPr lang="en-US" dirty="0" smtClean="0"/>
              <a:t>Sample Pen Test report show and tell</a:t>
            </a:r>
          </a:p>
        </p:txBody>
      </p:sp>
      <p:sp>
        <p:nvSpPr>
          <p:cNvPr id="4" name="Slide Number Placeholder 3">
            <a:extLst>
              <a:ext uri="{FF2B5EF4-FFF2-40B4-BE49-F238E27FC236}">
                <a16:creationId xmlns:a16="http://schemas.microsoft.com/office/drawing/2014/main" xmlns="" id="{374343E0-BB2D-43B1-8CB7-B2C3F99719B4}"/>
              </a:ext>
            </a:extLst>
          </p:cNvPr>
          <p:cNvSpPr>
            <a:spLocks noGrp="1"/>
          </p:cNvSpPr>
          <p:nvPr>
            <p:ph type="sldNum" sz="quarter" idx="12"/>
          </p:nvPr>
        </p:nvSpPr>
        <p:spPr/>
        <p:txBody>
          <a:bodyPr/>
          <a:lstStyle/>
          <a:p>
            <a:fld id="{2066355A-084C-D24E-9AD2-7E4FC41EA627}" type="slidenum">
              <a:rPr lang="en-US" smtClean="0"/>
              <a:pPr/>
              <a:t>24</a:t>
            </a:fld>
            <a:endParaRPr lang="en-US"/>
          </a:p>
        </p:txBody>
      </p:sp>
      <p:pic>
        <p:nvPicPr>
          <p:cNvPr id="8" name="Picture 7" descr="A close up of a sign&#10;&#10;Description generated with very high confidence">
            <a:extLst>
              <a:ext uri="{FF2B5EF4-FFF2-40B4-BE49-F238E27FC236}">
                <a16:creationId xmlns:a16="http://schemas.microsoft.com/office/drawing/2014/main" xmlns="" id="{47CBB20D-752D-45E8-9486-412D6F14F606}"/>
              </a:ext>
            </a:extLst>
          </p:cNvPr>
          <p:cNvPicPr>
            <a:picLocks noChangeAspect="1"/>
          </p:cNvPicPr>
          <p:nvPr/>
        </p:nvPicPr>
        <p:blipFill>
          <a:blip r:embed="rId2"/>
          <a:stretch>
            <a:fillRect/>
          </a:stretch>
        </p:blipFill>
        <p:spPr>
          <a:xfrm>
            <a:off x="6363864" y="2627144"/>
            <a:ext cx="1871314" cy="1555529"/>
          </a:xfrm>
          <a:prstGeom prst="rect">
            <a:avLst/>
          </a:prstGeom>
        </p:spPr>
      </p:pic>
    </p:spTree>
    <p:extLst>
      <p:ext uri="{BB962C8B-B14F-4D97-AF65-F5344CB8AC3E}">
        <p14:creationId xmlns:p14="http://schemas.microsoft.com/office/powerpoint/2010/main" xmlns="" val="3910608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Demo – Basic Reference</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The sample </a:t>
            </a:r>
            <a:r>
              <a:rPr lang="en-US" dirty="0" err="1" smtClean="0"/>
              <a:t>Hacme</a:t>
            </a:r>
            <a:r>
              <a:rPr lang="en-US" dirty="0" smtClean="0"/>
              <a:t> Bank </a:t>
            </a:r>
            <a:r>
              <a:rPr lang="en-US" dirty="0" err="1" smtClean="0"/>
              <a:t>Pentest</a:t>
            </a:r>
            <a:r>
              <a:rPr lang="en-US" dirty="0" smtClean="0"/>
              <a:t> Report shown comes from OWASP (Open Web Application Security Project).</a:t>
            </a:r>
          </a:p>
          <a:p>
            <a:r>
              <a:rPr lang="en-US" dirty="0" smtClean="0"/>
              <a:t>The sample report can be found on </a:t>
            </a:r>
            <a:r>
              <a:rPr lang="en-US" dirty="0" err="1" smtClean="0"/>
              <a:t>Sourceforge</a:t>
            </a:r>
            <a:r>
              <a:rPr lang="en-US" dirty="0" smtClean="0"/>
              <a:t> via the following Google link:</a:t>
            </a:r>
          </a:p>
          <a:p>
            <a:pPr lvl="1"/>
            <a:r>
              <a:rPr lang="en-US" dirty="0" smtClean="0"/>
              <a:t>https://www.google.com/url?sa=t&amp;rct=j&amp;q=&amp;esrc=s&amp;source=web&amp;cd=2&amp;ved=0ahUKEwig4svshKjcAhUIP6wKHdRfCZ4QFgg1MAE&amp;url=https%3A%2F%2Fsourceforge.net%2Fp%2Fowasp%2Fmailman%2Fattachment%2F4453FF1F.2070305%2540ddplus.net%2F1%2F&amp;usg=AOvVaw1n4gj5LG5EzJusrZ_gF1eT</a:t>
            </a:r>
          </a:p>
          <a:p>
            <a:pPr lvl="1"/>
            <a:endParaRPr lang="en-US" dirty="0" smtClean="0"/>
          </a:p>
          <a:p>
            <a:pPr lvl="1"/>
            <a:r>
              <a:rPr lang="en-US" dirty="0" smtClean="0"/>
              <a:t>It is a PDF and illustrates the main concepts outlined in the objectives except, strangely enough, it has no conclusion and is ordered a bit differently.</a:t>
            </a:r>
          </a:p>
          <a:p>
            <a:pPr lvl="1"/>
            <a:endParaRPr lang="en-US" dirty="0" smtClean="0"/>
          </a:p>
          <a:p>
            <a:pPr lvl="1"/>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25</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5.1</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Some other Reporting Tools found in Kali Linux</a:t>
            </a:r>
          </a:p>
          <a:p>
            <a:endParaRPr lang="en-US" dirty="0" smtClean="0"/>
          </a:p>
          <a:p>
            <a:pPr lvl="1"/>
            <a:r>
              <a:rPr lang="en-US" dirty="0" smtClean="0"/>
              <a:t>“</a:t>
            </a:r>
            <a:r>
              <a:rPr lang="en-US" dirty="0" err="1" smtClean="0"/>
              <a:t>Dradis</a:t>
            </a:r>
            <a:r>
              <a:rPr lang="en-US" dirty="0" smtClean="0"/>
              <a:t> CE is an extensible, cross-platform, open source reporting framework for generating one-click reports that’ll save you hours on every project.”</a:t>
            </a:r>
          </a:p>
          <a:p>
            <a:pPr lvl="2"/>
            <a:r>
              <a:rPr lang="en-US" dirty="0" smtClean="0"/>
              <a:t>https://dradisframework.com/ce/</a:t>
            </a:r>
          </a:p>
          <a:p>
            <a:pPr lvl="1"/>
            <a:endParaRPr lang="en-US" dirty="0" smtClean="0"/>
          </a:p>
          <a:p>
            <a:pPr lvl="1"/>
            <a:r>
              <a:rPr lang="en-US" dirty="0" smtClean="0"/>
              <a:t>“</a:t>
            </a:r>
            <a:r>
              <a:rPr lang="en-US" dirty="0" err="1" smtClean="0"/>
              <a:t>MagicTree</a:t>
            </a:r>
            <a:r>
              <a:rPr lang="en-US" dirty="0" smtClean="0"/>
              <a:t> is a penetration tester productivity tool. It is designed to allow easy and straightforward data consolidation, querying, external command execution and (yeah!) report generation.”</a:t>
            </a:r>
          </a:p>
          <a:p>
            <a:pPr lvl="2"/>
            <a:r>
              <a:rPr lang="en-US" dirty="0" smtClean="0"/>
              <a:t>https://www.gremwell.com/what_is_magictree</a:t>
            </a:r>
          </a:p>
          <a:p>
            <a:pPr lvl="1"/>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26</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5.1</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Risk appetite – We discussed the clients’ Risk appetite in the Planning and Scoping stage.  It has two impacts in this stage. 1) If client had low Risk appetite, our report would mention this given the possibility we missed things in our test taking this into account. 2) This will help guide us in ranking and reporting of found vulnerabilities.</a:t>
            </a:r>
          </a:p>
          <a:p>
            <a:r>
              <a:rPr lang="en-US" dirty="0" smtClean="0"/>
              <a:t>Storage time for report (see below)</a:t>
            </a:r>
          </a:p>
          <a:p>
            <a:r>
              <a:rPr lang="en-US" dirty="0" smtClean="0"/>
              <a:t>Secure handling and disposition of reports</a:t>
            </a:r>
          </a:p>
          <a:p>
            <a:pPr lvl="1"/>
            <a:r>
              <a:rPr lang="en-US" dirty="0" smtClean="0"/>
              <a:t>Both of the above are related to document security given the sensitive information a pen test report can contain.  Usually contract will call for limit on how long report is stored and how it should be encrypted and transferred.</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27</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a:xfrm>
            <a:off x="457200" y="205979"/>
            <a:ext cx="8229600" cy="857250"/>
          </a:xfrm>
        </p:spPr>
        <p:txBody>
          <a:bodyPr/>
          <a:lstStyle/>
          <a:p>
            <a:r>
              <a:rPr lang="en-US" dirty="0" smtClean="0"/>
              <a:t>Reporting and Communication – Domain 5.2</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28</a:t>
            </a:fld>
            <a:endParaRPr lang="en-US"/>
          </a:p>
        </p:txBody>
      </p:sp>
      <p:pic>
        <p:nvPicPr>
          <p:cNvPr id="9221" name="Picture 5"/>
          <p:cNvPicPr>
            <a:picLocks noChangeAspect="1" noChangeArrowheads="1"/>
          </p:cNvPicPr>
          <p:nvPr/>
        </p:nvPicPr>
        <p:blipFill>
          <a:blip r:embed="rId2"/>
          <a:srcRect/>
          <a:stretch>
            <a:fillRect/>
          </a:stretch>
        </p:blipFill>
        <p:spPr bwMode="auto">
          <a:xfrm>
            <a:off x="44580" y="834254"/>
            <a:ext cx="8761413" cy="1879600"/>
          </a:xfrm>
          <a:prstGeom prst="rect">
            <a:avLst/>
          </a:prstGeom>
          <a:noFill/>
          <a:ln w="9525">
            <a:noFill/>
            <a:miter lim="800000"/>
            <a:headEnd/>
            <a:tailEnd/>
          </a:ln>
        </p:spPr>
      </p:pic>
      <p:pic>
        <p:nvPicPr>
          <p:cNvPr id="2053" name="Picture 5"/>
          <p:cNvPicPr>
            <a:picLocks noChangeAspect="1" noChangeArrowheads="1"/>
          </p:cNvPicPr>
          <p:nvPr/>
        </p:nvPicPr>
        <p:blipFill>
          <a:blip r:embed="rId3"/>
          <a:srcRect/>
          <a:stretch>
            <a:fillRect/>
          </a:stretch>
        </p:blipFill>
        <p:spPr bwMode="auto">
          <a:xfrm>
            <a:off x="190500" y="2889558"/>
            <a:ext cx="8761413" cy="15240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5.2</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Post-engagement cleanup</a:t>
            </a:r>
          </a:p>
          <a:p>
            <a:pPr lvl="1"/>
            <a:r>
              <a:rPr lang="en-US" dirty="0" smtClean="0"/>
              <a:t>Removing shells</a:t>
            </a:r>
          </a:p>
          <a:p>
            <a:pPr lvl="2"/>
            <a:r>
              <a:rPr lang="en-US" dirty="0" smtClean="0"/>
              <a:t>We are generally required to remove any shells used during a penetration test. Often this is written in the statement of work that no backdoors will be left in a client’s systems.</a:t>
            </a:r>
          </a:p>
          <a:p>
            <a:pPr lvl="1"/>
            <a:r>
              <a:rPr lang="en-US" dirty="0" smtClean="0"/>
              <a:t>Removing tester-created credentials</a:t>
            </a:r>
          </a:p>
          <a:p>
            <a:pPr lvl="2"/>
            <a:r>
              <a:rPr lang="en-US" dirty="0" smtClean="0"/>
              <a:t>It is also important to remove any tester created credentials because not only does this leave a possible future vulnerability, but can also cause mistrust with the client.</a:t>
            </a:r>
          </a:p>
          <a:p>
            <a:pPr lvl="1"/>
            <a:r>
              <a:rPr lang="en-US" dirty="0" smtClean="0"/>
              <a:t>Removing tools</a:t>
            </a:r>
          </a:p>
          <a:p>
            <a:pPr lvl="2"/>
            <a:r>
              <a:rPr lang="en-US" dirty="0" smtClean="0"/>
              <a:t>Removing any tools that were used is critical so that they are not used by users once the testing concludes.  Many outside pen testers also do not want to leave their tools for fear clients will use them without their involvement in future.</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29</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6C5F5B8A-E10E-4F71-B4F4-4670220CB6B1}"/>
              </a:ext>
            </a:extLst>
          </p:cNvPr>
          <p:cNvSpPr/>
          <p:nvPr/>
        </p:nvSpPr>
        <p:spPr>
          <a:xfrm>
            <a:off x="260624" y="2004179"/>
            <a:ext cx="6672459" cy="3139321"/>
          </a:xfrm>
          <a:prstGeom prst="rect">
            <a:avLst/>
          </a:prstGeom>
        </p:spPr>
        <p:txBody>
          <a:bodyPr wrap="square">
            <a:spAutoFit/>
          </a:bodyPr>
          <a:lstStyle/>
          <a:p>
            <a:pPr marL="192876" indent="-192876" defTabSz="342892">
              <a:buFont typeface="Arial" panose="020B0604020202020204" pitchFamily="34" charset="0"/>
              <a:buChar char="•"/>
              <a:defRPr/>
            </a:pPr>
            <a:r>
              <a:rPr lang="en-US" dirty="0">
                <a:solidFill>
                  <a:prstClr val="black"/>
                </a:solidFill>
                <a:latin typeface="Calibri"/>
              </a:rPr>
              <a:t>Chat with the audience and instructor by clicking the Group Chat icon          and enter you questions or comments</a:t>
            </a:r>
          </a:p>
          <a:p>
            <a:pPr marL="192876" indent="-192876" defTabSz="342892">
              <a:buFont typeface="Arial" panose="020B0604020202020204" pitchFamily="34" charset="0"/>
              <a:buChar char="•"/>
              <a:defRPr/>
            </a:pPr>
            <a:r>
              <a:rPr lang="en-US" dirty="0">
                <a:solidFill>
                  <a:prstClr val="black"/>
                </a:solidFill>
                <a:latin typeface="Calibri"/>
              </a:rPr>
              <a:t>Have a question? Click the Q&amp;A icon         and enter your questions</a:t>
            </a:r>
          </a:p>
          <a:p>
            <a:pPr marL="192876" indent="-192876" defTabSz="342892">
              <a:buFont typeface="Arial" panose="020B0604020202020204" pitchFamily="34" charset="0"/>
              <a:buChar char="•"/>
              <a:defRPr/>
            </a:pPr>
            <a:r>
              <a:rPr lang="en-US" dirty="0">
                <a:solidFill>
                  <a:prstClr val="black"/>
                </a:solidFill>
                <a:latin typeface="Calibri"/>
              </a:rPr>
              <a:t>You can print your Certification of Attendance using the certification widget     ,  after attending at least 110 minutes of the session </a:t>
            </a:r>
          </a:p>
          <a:p>
            <a:pPr marL="192876" indent="-192876" defTabSz="342892">
              <a:buFont typeface="Arial" panose="020B0604020202020204" pitchFamily="34" charset="0"/>
              <a:buChar char="•"/>
              <a:defRPr/>
            </a:pPr>
            <a:r>
              <a:rPr lang="en-US" dirty="0">
                <a:solidFill>
                  <a:prstClr val="black"/>
                </a:solidFill>
                <a:latin typeface="Calibri"/>
              </a:rPr>
              <a:t>Do you have an idea or resource? We are trying the Idea widget out. Share resources you are using by typing in the Idea widget</a:t>
            </a:r>
          </a:p>
          <a:p>
            <a:pPr marL="192876" indent="-192876" defTabSz="342892">
              <a:buFont typeface="Arial" panose="020B0604020202020204" pitchFamily="34" charset="0"/>
              <a:buChar char="•"/>
              <a:defRPr/>
            </a:pPr>
            <a:r>
              <a:rPr lang="en-US" dirty="0">
                <a:solidFill>
                  <a:prstClr val="black"/>
                </a:solidFill>
                <a:latin typeface="Calibri"/>
              </a:rPr>
              <a:t>The media player will show video, and when the instructor shares the screen, will show shared content.</a:t>
            </a:r>
          </a:p>
          <a:p>
            <a:pPr defTabSz="342892">
              <a:defRPr/>
            </a:pPr>
            <a:endParaRPr lang="en-US" dirty="0">
              <a:solidFill>
                <a:prstClr val="black"/>
              </a:solidFill>
              <a:latin typeface="Calibri"/>
            </a:endParaRPr>
          </a:p>
        </p:txBody>
      </p:sp>
      <p:sp>
        <p:nvSpPr>
          <p:cNvPr id="2" name="Title 1"/>
          <p:cNvSpPr>
            <a:spLocks noGrp="1"/>
          </p:cNvSpPr>
          <p:nvPr>
            <p:ph type="title"/>
          </p:nvPr>
        </p:nvSpPr>
        <p:spPr/>
        <p:txBody>
          <a:bodyPr/>
          <a:lstStyle/>
          <a:p>
            <a:r>
              <a:rPr lang="en-US" dirty="0"/>
              <a:t>Take Control of Your Console</a:t>
            </a:r>
          </a:p>
        </p:txBody>
      </p:sp>
      <p:sp>
        <p:nvSpPr>
          <p:cNvPr id="21" name="Rectangle 20">
            <a:extLst>
              <a:ext uri="{FF2B5EF4-FFF2-40B4-BE49-F238E27FC236}">
                <a16:creationId xmlns="" xmlns:a16="http://schemas.microsoft.com/office/drawing/2014/main" id="{D1B8A7EE-2385-4AFA-8DB0-1650E2BAD9DB}"/>
              </a:ext>
            </a:extLst>
          </p:cNvPr>
          <p:cNvSpPr/>
          <p:nvPr/>
        </p:nvSpPr>
        <p:spPr>
          <a:xfrm>
            <a:off x="260622" y="1195676"/>
            <a:ext cx="6672458" cy="923330"/>
          </a:xfrm>
          <a:prstGeom prst="rect">
            <a:avLst/>
          </a:prstGeom>
          <a:solidFill>
            <a:schemeClr val="bg1"/>
          </a:solidFill>
        </p:spPr>
        <p:txBody>
          <a:bodyPr wrap="square">
            <a:spAutoFit/>
          </a:bodyPr>
          <a:lstStyle/>
          <a:p>
            <a:pPr marL="192876" indent="-192876" defTabSz="342892">
              <a:buFont typeface="Arial" panose="020B0604020202020204" pitchFamily="34" charset="0"/>
              <a:buChar char="•"/>
              <a:defRPr/>
            </a:pPr>
            <a:r>
              <a:rPr lang="en-US" dirty="0">
                <a:solidFill>
                  <a:prstClr val="black"/>
                </a:solidFill>
                <a:latin typeface="Calibri"/>
              </a:rPr>
              <a:t>Use the controls             to minimize or maximize a widget </a:t>
            </a:r>
          </a:p>
          <a:p>
            <a:pPr marL="192876" indent="-192876" defTabSz="342892">
              <a:buFont typeface="Arial" panose="020B0604020202020204" pitchFamily="34" charset="0"/>
              <a:buChar char="•"/>
              <a:defRPr/>
            </a:pPr>
            <a:r>
              <a:rPr lang="en-US" dirty="0">
                <a:solidFill>
                  <a:prstClr val="black"/>
                </a:solidFill>
                <a:latin typeface="Calibri"/>
              </a:rPr>
              <a:t>Drag the bottom right hand corner to resize it </a:t>
            </a:r>
          </a:p>
          <a:p>
            <a:pPr marL="192876" indent="-192876" defTabSz="342892">
              <a:buFont typeface="Arial" panose="020B0604020202020204" pitchFamily="34" charset="0"/>
              <a:buChar char="•"/>
              <a:defRPr/>
            </a:pPr>
            <a:r>
              <a:rPr lang="en-US" dirty="0">
                <a:solidFill>
                  <a:prstClr val="black"/>
                </a:solidFill>
                <a:latin typeface="Calibri"/>
              </a:rPr>
              <a:t>Click the icon          to download resources &amp; bookmark helpful links </a:t>
            </a:r>
          </a:p>
        </p:txBody>
      </p:sp>
      <p:sp>
        <p:nvSpPr>
          <p:cNvPr id="22" name="Rectangle 21">
            <a:extLst>
              <a:ext uri="{FF2B5EF4-FFF2-40B4-BE49-F238E27FC236}">
                <a16:creationId xmlns="" xmlns:a16="http://schemas.microsoft.com/office/drawing/2014/main" id="{C93183EF-6073-422C-8C76-F72AABDCB6D8}"/>
              </a:ext>
            </a:extLst>
          </p:cNvPr>
          <p:cNvSpPr/>
          <p:nvPr/>
        </p:nvSpPr>
        <p:spPr>
          <a:xfrm>
            <a:off x="260624" y="968691"/>
            <a:ext cx="2032929" cy="24820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342892">
              <a:defRPr/>
            </a:pPr>
            <a:r>
              <a:rPr lang="en-US" sz="1013" dirty="0">
                <a:solidFill>
                  <a:prstClr val="black"/>
                </a:solidFill>
                <a:latin typeface="Calibri"/>
              </a:rPr>
              <a:t>Widgets are resizable and movable</a:t>
            </a:r>
          </a:p>
        </p:txBody>
      </p:sp>
      <p:pic>
        <p:nvPicPr>
          <p:cNvPr id="23" name="Picture 22">
            <a:extLst>
              <a:ext uri="{FF2B5EF4-FFF2-40B4-BE49-F238E27FC236}">
                <a16:creationId xmlns="" xmlns:a16="http://schemas.microsoft.com/office/drawing/2014/main" id="{8812E6C8-8AAD-4601-B73D-976417DF4F35}"/>
              </a:ext>
            </a:extLst>
          </p:cNvPr>
          <p:cNvPicPr>
            <a:picLocks noChangeAspect="1"/>
          </p:cNvPicPr>
          <p:nvPr/>
        </p:nvPicPr>
        <p:blipFill>
          <a:blip r:embed="rId3"/>
          <a:stretch>
            <a:fillRect/>
          </a:stretch>
        </p:blipFill>
        <p:spPr>
          <a:xfrm>
            <a:off x="2141344" y="1242813"/>
            <a:ext cx="516518" cy="271172"/>
          </a:xfrm>
          <a:prstGeom prst="rect">
            <a:avLst/>
          </a:prstGeom>
        </p:spPr>
      </p:pic>
      <p:pic>
        <p:nvPicPr>
          <p:cNvPr id="24" name="Picture 23">
            <a:extLst>
              <a:ext uri="{FF2B5EF4-FFF2-40B4-BE49-F238E27FC236}">
                <a16:creationId xmlns="" xmlns:a16="http://schemas.microsoft.com/office/drawing/2014/main" id="{5BE568B4-B5DA-4B4D-A22F-BA54A86682F2}"/>
              </a:ext>
            </a:extLst>
          </p:cNvPr>
          <p:cNvPicPr>
            <a:picLocks noChangeAspect="1"/>
          </p:cNvPicPr>
          <p:nvPr/>
        </p:nvPicPr>
        <p:blipFill>
          <a:blip r:embed="rId4"/>
          <a:stretch>
            <a:fillRect/>
          </a:stretch>
        </p:blipFill>
        <p:spPr>
          <a:xfrm>
            <a:off x="4832665" y="1488428"/>
            <a:ext cx="606818" cy="318968"/>
          </a:xfrm>
          <a:prstGeom prst="rect">
            <a:avLst/>
          </a:prstGeom>
        </p:spPr>
      </p:pic>
      <p:pic>
        <p:nvPicPr>
          <p:cNvPr id="25" name="Picture 24">
            <a:extLst>
              <a:ext uri="{FF2B5EF4-FFF2-40B4-BE49-F238E27FC236}">
                <a16:creationId xmlns="" xmlns:a16="http://schemas.microsoft.com/office/drawing/2014/main" id="{25B2664D-4063-488F-8FE0-2263C362868D}"/>
              </a:ext>
            </a:extLst>
          </p:cNvPr>
          <p:cNvPicPr>
            <a:picLocks noChangeAspect="1"/>
          </p:cNvPicPr>
          <p:nvPr/>
        </p:nvPicPr>
        <p:blipFill>
          <a:blip r:embed="rId5"/>
          <a:stretch>
            <a:fillRect/>
          </a:stretch>
        </p:blipFill>
        <p:spPr>
          <a:xfrm>
            <a:off x="1885418" y="1753003"/>
            <a:ext cx="325502" cy="318858"/>
          </a:xfrm>
          <a:prstGeom prst="rect">
            <a:avLst/>
          </a:prstGeom>
        </p:spPr>
      </p:pic>
      <p:pic>
        <p:nvPicPr>
          <p:cNvPr id="26" name="Picture 25">
            <a:extLst>
              <a:ext uri="{FF2B5EF4-FFF2-40B4-BE49-F238E27FC236}">
                <a16:creationId xmlns="" xmlns:a16="http://schemas.microsoft.com/office/drawing/2014/main" id="{613E31AA-A632-4F13-9D93-36236577E251}"/>
              </a:ext>
            </a:extLst>
          </p:cNvPr>
          <p:cNvPicPr>
            <a:picLocks noChangeAspect="1"/>
          </p:cNvPicPr>
          <p:nvPr/>
        </p:nvPicPr>
        <p:blipFill>
          <a:blip r:embed="rId6"/>
          <a:stretch>
            <a:fillRect/>
          </a:stretch>
        </p:blipFill>
        <p:spPr>
          <a:xfrm>
            <a:off x="1045469" y="2315789"/>
            <a:ext cx="332185" cy="316367"/>
          </a:xfrm>
          <a:prstGeom prst="rect">
            <a:avLst/>
          </a:prstGeom>
        </p:spPr>
      </p:pic>
      <p:pic>
        <p:nvPicPr>
          <p:cNvPr id="4" name="Picture 3">
            <a:extLst>
              <a:ext uri="{FF2B5EF4-FFF2-40B4-BE49-F238E27FC236}">
                <a16:creationId xmlns="" xmlns:a16="http://schemas.microsoft.com/office/drawing/2014/main" id="{DE67DE16-24CF-4C19-BAA5-347A6F46E770}"/>
              </a:ext>
            </a:extLst>
          </p:cNvPr>
          <p:cNvPicPr>
            <a:picLocks noChangeAspect="1"/>
          </p:cNvPicPr>
          <p:nvPr/>
        </p:nvPicPr>
        <p:blipFill>
          <a:blip r:embed="rId7"/>
          <a:stretch>
            <a:fillRect/>
          </a:stretch>
        </p:blipFill>
        <p:spPr>
          <a:xfrm>
            <a:off x="3975684" y="2551737"/>
            <a:ext cx="335803" cy="350093"/>
          </a:xfrm>
          <a:prstGeom prst="rect">
            <a:avLst/>
          </a:prstGeom>
        </p:spPr>
      </p:pic>
      <p:pic>
        <p:nvPicPr>
          <p:cNvPr id="11" name="Picture 10" descr="A close up of a logo&#10;&#10;Description generated with very high confidence">
            <a:extLst>
              <a:ext uri="{FF2B5EF4-FFF2-40B4-BE49-F238E27FC236}">
                <a16:creationId xmlns="" xmlns:a16="http://schemas.microsoft.com/office/drawing/2014/main" id="{2D94C0E1-285A-4651-9349-FB7229E3BF6F}"/>
              </a:ext>
            </a:extLst>
          </p:cNvPr>
          <p:cNvPicPr>
            <a:picLocks noChangeAspect="1"/>
          </p:cNvPicPr>
          <p:nvPr/>
        </p:nvPicPr>
        <p:blipFill>
          <a:blip r:embed="rId8"/>
          <a:stretch>
            <a:fillRect/>
          </a:stretch>
        </p:blipFill>
        <p:spPr>
          <a:xfrm>
            <a:off x="2399603" y="3137852"/>
            <a:ext cx="328934" cy="328934"/>
          </a:xfrm>
          <a:prstGeom prst="rect">
            <a:avLst/>
          </a:prstGeom>
        </p:spPr>
      </p:pic>
      <p:pic>
        <p:nvPicPr>
          <p:cNvPr id="5" name="Picture 4" descr="A picture containing object&#10;&#10;Description generated with very high confidence">
            <a:extLst>
              <a:ext uri="{FF2B5EF4-FFF2-40B4-BE49-F238E27FC236}">
                <a16:creationId xmlns="" xmlns:a16="http://schemas.microsoft.com/office/drawing/2014/main" id="{E96229A7-8DBA-498D-8B09-B0F509A6AB18}"/>
              </a:ext>
            </a:extLst>
          </p:cNvPr>
          <p:cNvPicPr>
            <a:picLocks noChangeAspect="1"/>
          </p:cNvPicPr>
          <p:nvPr/>
        </p:nvPicPr>
        <p:blipFill>
          <a:blip r:embed="rId9"/>
          <a:stretch>
            <a:fillRect/>
          </a:stretch>
        </p:blipFill>
        <p:spPr>
          <a:xfrm>
            <a:off x="6522974" y="3630960"/>
            <a:ext cx="309388" cy="338168"/>
          </a:xfrm>
          <a:prstGeom prst="rect">
            <a:avLst/>
          </a:prstGeom>
        </p:spPr>
      </p:pic>
    </p:spTree>
    <p:extLst>
      <p:ext uri="{BB962C8B-B14F-4D97-AF65-F5344CB8AC3E}">
        <p14:creationId xmlns="" xmlns:p14="http://schemas.microsoft.com/office/powerpoint/2010/main" val="375821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5.2</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Client acceptance</a:t>
            </a:r>
          </a:p>
          <a:p>
            <a:pPr lvl="1"/>
            <a:r>
              <a:rPr lang="en-US" dirty="0" smtClean="0"/>
              <a:t>Just like with the Planning and Scoping phase where it was important to get appropriate permissions and sign offs for the testing, it is also very important to make sure the client accepts the report and findings.  Often, who should sign off on the final report is in the contract and this is then often tied to final payment.</a:t>
            </a:r>
          </a:p>
          <a:p>
            <a:r>
              <a:rPr lang="en-US" dirty="0" smtClean="0"/>
              <a:t>Lessons learned</a:t>
            </a:r>
          </a:p>
          <a:p>
            <a:pPr lvl="1"/>
            <a:r>
              <a:rPr lang="en-US" dirty="0" smtClean="0"/>
              <a:t>Applies both to the lessons learned and findings that we report to the client, as well as to the lessons learned by the pen testing team to better prepare for future engagements.</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30</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Reporting and Communication – Domain 5.2</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Follow-up actions/retest</a:t>
            </a:r>
          </a:p>
          <a:p>
            <a:pPr lvl="1"/>
            <a:r>
              <a:rPr lang="en-US" dirty="0" smtClean="0"/>
              <a:t>In addition to any post testing clean up already discussed, there may be other steps required in the contract, including retests at a later date.  This is often used to see whether the recommended remediation steps have been properly implemented based on the initial test’s findings.</a:t>
            </a:r>
          </a:p>
          <a:p>
            <a:r>
              <a:rPr lang="en-US" dirty="0" smtClean="0"/>
              <a:t>Attestation of findings</a:t>
            </a:r>
          </a:p>
          <a:p>
            <a:pPr lvl="1"/>
            <a:r>
              <a:rPr lang="en-US" dirty="0" smtClean="0"/>
              <a:t>Attestation means “an act or instance of attesting something such as proving of the existence of something through evidence or an official verification of something as true or authentic such as a notary's attestation of the will.”</a:t>
            </a:r>
          </a:p>
          <a:p>
            <a:pPr lvl="1"/>
            <a:r>
              <a:rPr lang="en-US" dirty="0" smtClean="0"/>
              <a:t>We have to verify our findings to the client or possibly regulators/auditors.</a:t>
            </a:r>
          </a:p>
          <a:p>
            <a:pPr lvl="1"/>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31</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Red/Blue Team Concepts and Activities</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Red Team-Blue Team exercises take their name from their military antecedents. The idea is simple: one group of security pros — a Red Team — attacks something, and an opposing group — the Blue Team — defends it.</a:t>
            </a:r>
          </a:p>
          <a:p>
            <a:r>
              <a:rPr lang="en-US" dirty="0" smtClean="0"/>
              <a:t>A Red Team is a group of highly skilled experts hired to provide adversarial services, i.e., to act like attackers. The goal of Red Team operations is to continuously challenge the plans, defensive measures, and security concepts of the organization.</a:t>
            </a:r>
          </a:p>
          <a:p>
            <a:r>
              <a:rPr lang="en-US" dirty="0" smtClean="0"/>
              <a:t>A Blue Team exists to defend against attackers while continually improving an organization's security posture. Blue Team professionals are expected to determine false positives &amp; react quickly to any possible malicious events.</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32</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Red/Blue Team Concepts and Activities</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Red Team-Blue Team activities can take many forms, but one of the most common types is Capture the Flag (CTF). </a:t>
            </a:r>
          </a:p>
          <a:p>
            <a:r>
              <a:rPr lang="en-US" dirty="0" smtClean="0"/>
              <a:t>Many of us will have fond memories of playing Capture the Flag as a kid. Running through the woods or park, trying to slip by your friends on the 'enemy' team to sneak into their base and take their Flag - good times. </a:t>
            </a:r>
          </a:p>
          <a:p>
            <a:r>
              <a:rPr lang="en-US" dirty="0" smtClean="0"/>
              <a:t>In computing, capture the flag activities usually take the form of virtual networks or servers which have been designed to not only test our skills but to have a bit of fun.  We find ‘flags’ by using the skills and techniques of a pen tester.  These flags usually provide clues to additional flags, often leading to the ultimate goal of acquiring the root flag and access.</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33</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Question</a:t>
            </a:r>
          </a:p>
        </p:txBody>
      </p:sp>
      <p:sp>
        <p:nvSpPr>
          <p:cNvPr id="5" name="Content Placeholder 4"/>
          <p:cNvSpPr>
            <a:spLocks noGrp="1"/>
          </p:cNvSpPr>
          <p:nvPr>
            <p:ph idx="1"/>
          </p:nvPr>
        </p:nvSpPr>
        <p:spPr/>
        <p:txBody>
          <a:bodyPr/>
          <a:lstStyle/>
          <a:p>
            <a:pPr marL="0" indent="0">
              <a:buNone/>
            </a:pPr>
            <a:r>
              <a:rPr lang="en-US" sz="2400" dirty="0" smtClean="0"/>
              <a:t>Have any of your done any CTF events and/or attempted any CTF VM’s yourself?</a:t>
            </a:r>
            <a:endParaRPr lang="en-US" sz="2400" dirty="0"/>
          </a:p>
          <a:p>
            <a:pPr marL="0" indent="0">
              <a:buNone/>
            </a:pPr>
            <a:endParaRPr lang="en-US" sz="2400" dirty="0"/>
          </a:p>
          <a:p>
            <a:pPr marL="0" indent="0">
              <a:buNone/>
            </a:pPr>
            <a:r>
              <a:rPr lang="en-US" sz="2400" dirty="0"/>
              <a:t>Answer in the chat window and let’s share. </a:t>
            </a:r>
            <a:endParaRPr lang="en-US" dirty="0"/>
          </a:p>
        </p:txBody>
      </p:sp>
      <p:sp>
        <p:nvSpPr>
          <p:cNvPr id="6" name="Title 3"/>
          <p:cNvSpPr txBox="1">
            <a:spLocks/>
          </p:cNvSpPr>
          <p:nvPr/>
        </p:nvSpPr>
        <p:spPr>
          <a:xfrm>
            <a:off x="5850127" y="1367390"/>
            <a:ext cx="1904891" cy="857250"/>
          </a:xfrm>
          <a:prstGeom prst="rect">
            <a:avLst/>
          </a:prstGeom>
        </p:spPr>
        <p:txBody>
          <a:bodyPr vert="horz" lIns="0" tIns="34290" rIns="68580" bIns="34290" rtlCol="0" anchor="ctr">
            <a:noAutofit/>
          </a:bodyPr>
          <a:lstStyle>
            <a:lvl1pPr algn="l" defTabSz="457200" rtl="0" eaLnBrk="1" latinLnBrk="0" hangingPunct="1">
              <a:spcBef>
                <a:spcPct val="0"/>
              </a:spcBef>
              <a:buNone/>
              <a:defRPr lang="en-US" sz="2800" b="1" kern="1200">
                <a:solidFill>
                  <a:srgbClr val="FF0000"/>
                </a:solidFill>
                <a:latin typeface="+mj-lt"/>
                <a:ea typeface="+mj-ea"/>
                <a:cs typeface="+mj-cs"/>
              </a:defRPr>
            </a:lvl1pPr>
          </a:lstStyle>
          <a:p>
            <a:r>
              <a:rPr lang="en-US" sz="2100" dirty="0">
                <a:solidFill>
                  <a:schemeClr val="bg1"/>
                </a:solidFill>
              </a:rPr>
              <a:t>This photo is for placement only</a:t>
            </a:r>
          </a:p>
        </p:txBody>
      </p:sp>
      <p:pic>
        <p:nvPicPr>
          <p:cNvPr id="10" name="Picture Placeholder 9">
            <a:extLst>
              <a:ext uri="{FF2B5EF4-FFF2-40B4-BE49-F238E27FC236}">
                <a16:creationId xmlns="" xmlns:a16="http://schemas.microsoft.com/office/drawing/2014/main" id="{1761035F-A1B9-4DE6-AF61-D0580AD52AE3}"/>
              </a:ext>
            </a:extLst>
          </p:cNvPr>
          <p:cNvPicPr>
            <a:picLocks noGrp="1" noChangeAspect="1"/>
          </p:cNvPicPr>
          <p:nvPr>
            <p:ph type="pic" sz="quarter" idx="13"/>
          </p:nvPr>
        </p:nvPicPr>
        <p:blipFill>
          <a:blip r:embed="rId2"/>
          <a:srcRect l="13065" r="13065"/>
          <a:stretch>
            <a:fillRect/>
          </a:stretch>
        </p:blipFill>
        <p:spPr/>
      </p:pic>
    </p:spTree>
    <p:extLst>
      <p:ext uri="{BB962C8B-B14F-4D97-AF65-F5344CB8AC3E}">
        <p14:creationId xmlns="" xmlns:p14="http://schemas.microsoft.com/office/powerpoint/2010/main" val="2202011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Red/Blue Team Concepts and Activities</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There are many resources and guides for conducting CTF activities, as well as many groups and leagues.</a:t>
            </a:r>
          </a:p>
          <a:p>
            <a:r>
              <a:rPr lang="en-US" dirty="0" smtClean="0"/>
              <a:t>A source of many great CTF virtual machine systems is Vulnhub.com and this is the source of the CTF VM I am providing for your learning and fun.</a:t>
            </a:r>
          </a:p>
          <a:p>
            <a:r>
              <a:rPr lang="en-US" dirty="0" smtClean="0"/>
              <a:t>Some other related resources:</a:t>
            </a:r>
          </a:p>
          <a:p>
            <a:pPr lvl="1"/>
            <a:r>
              <a:rPr lang="en-US" dirty="0" smtClean="0"/>
              <a:t>Tools and Resources to Prepare for a Hacker CTF Competition or Challenge</a:t>
            </a:r>
          </a:p>
          <a:p>
            <a:pPr lvl="2"/>
            <a:r>
              <a:rPr lang="en-US" dirty="0" smtClean="0"/>
              <a:t>https://resources.infosecinstitute.com/tools-of-trade-and-resources-to-prepare-in-a-hacker-ctf-competition-or-challenge/#gref</a:t>
            </a:r>
          </a:p>
          <a:p>
            <a:pPr lvl="1"/>
            <a:r>
              <a:rPr lang="en-US" dirty="0" smtClean="0"/>
              <a:t>Security Scenario Generator (</a:t>
            </a:r>
            <a:r>
              <a:rPr lang="en-US" dirty="0" err="1" smtClean="0"/>
              <a:t>SecGen</a:t>
            </a:r>
            <a:r>
              <a:rPr lang="en-US" dirty="0" smtClean="0"/>
              <a:t>)</a:t>
            </a:r>
          </a:p>
          <a:p>
            <a:pPr lvl="2"/>
            <a:r>
              <a:rPr lang="en-US" dirty="0" smtClean="0"/>
              <a:t>https://github.com/cliffe/SecGen</a:t>
            </a:r>
          </a:p>
          <a:p>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35</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Red/Blue Team Concepts and Activities</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The </a:t>
            </a:r>
            <a:r>
              <a:rPr lang="en-US" dirty="0" err="1" smtClean="0"/>
              <a:t>Rickdiculously</a:t>
            </a:r>
            <a:r>
              <a:rPr lang="en-US" dirty="0" smtClean="0"/>
              <a:t> Easy Capture the Flag VM has been provided for use with the other provided VMs, particularly Kali Linux. </a:t>
            </a:r>
          </a:p>
          <a:p>
            <a:r>
              <a:rPr lang="en-US" dirty="0" smtClean="0"/>
              <a:t>This VM can be downloaded from either the CIN Box account or from my website.  This copy has been built to work with the provided Kali VM and except for the </a:t>
            </a:r>
            <a:r>
              <a:rPr lang="en-US" dirty="0" err="1" smtClean="0"/>
              <a:t>VirtualBox</a:t>
            </a:r>
            <a:r>
              <a:rPr lang="en-US" dirty="0" smtClean="0"/>
              <a:t> host-only adapter networking change, this VM is as originally designed. This VM was built by Luke and can be found on vulnhub.com.</a:t>
            </a:r>
          </a:p>
          <a:p>
            <a:r>
              <a:rPr lang="en-US" dirty="0" smtClean="0"/>
              <a:t>Simply download the VM and import into </a:t>
            </a:r>
            <a:r>
              <a:rPr lang="en-US" dirty="0" err="1" smtClean="0"/>
              <a:t>VirtualBox</a:t>
            </a:r>
            <a:r>
              <a:rPr lang="en-US" dirty="0" smtClean="0"/>
              <a:t>.  Once it boots up, it’s IP can be found on it’s login screen.</a:t>
            </a:r>
          </a:p>
          <a:p>
            <a:r>
              <a:rPr lang="en-US" dirty="0" smtClean="0"/>
              <a:t>Fire up the Kali Linux VM and check it out.  </a:t>
            </a:r>
            <a:r>
              <a:rPr lang="en-US" dirty="0" smtClean="0">
                <a:sym typeface="Wingdings" pitchFamily="2" charset="2"/>
              </a:rPr>
              <a:t></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36</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Homework for next class!</a:t>
            </a:r>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pPr>
              <a:buNone/>
            </a:pPr>
            <a:r>
              <a:rPr lang="en-US" dirty="0" smtClean="0"/>
              <a:t>Use the provided Kali Linux virtual machine to play around with some of the reporting tools.</a:t>
            </a:r>
          </a:p>
          <a:p>
            <a:pPr>
              <a:buNone/>
            </a:pPr>
            <a:endParaRPr lang="en-US" dirty="0" smtClean="0"/>
          </a:p>
          <a:p>
            <a:pPr>
              <a:buNone/>
            </a:pPr>
            <a:r>
              <a:rPr lang="en-US" dirty="0" smtClean="0"/>
              <a:t>Check out the </a:t>
            </a:r>
            <a:r>
              <a:rPr lang="en-US" dirty="0" err="1" smtClean="0"/>
              <a:t>RickdiculouslyEasy</a:t>
            </a:r>
            <a:r>
              <a:rPr lang="en-US" dirty="0" smtClean="0"/>
              <a:t> VM that was made available tonight.  Can you find some flags using the tools and skills you have learned during this course?</a:t>
            </a:r>
          </a:p>
          <a:p>
            <a:pPr>
              <a:buNone/>
            </a:pPr>
            <a:r>
              <a:rPr lang="en-US" dirty="0" smtClean="0"/>
              <a:t>The VM can be downloaded from either the CIN Box account or my website:</a:t>
            </a:r>
          </a:p>
          <a:p>
            <a:pPr>
              <a:buNone/>
            </a:pPr>
            <a:r>
              <a:rPr lang="en-US" dirty="0" smtClean="0"/>
              <a:t>http://www.mctechs.com/CompTIA/PenTest+TTT/!Project-and-VM-files/</a:t>
            </a:r>
          </a:p>
          <a:p>
            <a:pPr>
              <a:buNone/>
            </a:pPr>
            <a:endParaRPr lang="en-US" dirty="0" smtClean="0"/>
          </a:p>
          <a:p>
            <a:pPr>
              <a:buNone/>
            </a:pPr>
            <a:endParaRPr lang="en-US" dirty="0" smtClean="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37</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Reporting and Communications II - Domains 5.3 and 5.4</a:t>
            </a:r>
          </a:p>
          <a:p>
            <a:endParaRPr lang="en-US" dirty="0" smtClean="0"/>
          </a:p>
          <a:p>
            <a:pPr lvl="1"/>
            <a:r>
              <a:rPr lang="en-US" dirty="0" smtClean="0"/>
              <a:t>Recommend mitigation strategies for discovered vulnerabilities</a:t>
            </a:r>
          </a:p>
          <a:p>
            <a:pPr lvl="1"/>
            <a:r>
              <a:rPr lang="en-US" dirty="0" smtClean="0"/>
              <a:t>importance of communication during the penetration testing process</a:t>
            </a:r>
          </a:p>
          <a:p>
            <a:pPr lvl="1"/>
            <a:endParaRPr lang="en-US" dirty="0" smtClean="0"/>
          </a:p>
          <a:p>
            <a:r>
              <a:rPr lang="en-US" dirty="0" smtClean="0"/>
              <a:t>We will be mainly be using the </a:t>
            </a:r>
            <a:r>
              <a:rPr lang="en-US" dirty="0" err="1" smtClean="0"/>
              <a:t>RickdiculouslyEasy</a:t>
            </a:r>
            <a:r>
              <a:rPr lang="en-US" dirty="0" smtClean="0"/>
              <a:t> VM for this session.</a:t>
            </a:r>
          </a:p>
          <a:p>
            <a:endParaRPr lang="en-US" dirty="0" smtClean="0"/>
          </a:p>
          <a:p>
            <a:r>
              <a:rPr lang="en-US" dirty="0" smtClean="0"/>
              <a:t>We will also have some poll questions on additional and/or review topics you would like to see covered during our last wrap up session.</a:t>
            </a:r>
          </a:p>
          <a:p>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38</a:t>
            </a:fld>
            <a:endParaRPr lang="en-US"/>
          </a:p>
        </p:txBody>
      </p:sp>
      <p:sp>
        <p:nvSpPr>
          <p:cNvPr id="9" name="Title 4">
            <a:extLst>
              <a:ext uri="{FF2B5EF4-FFF2-40B4-BE49-F238E27FC236}">
                <a16:creationId xmlns="" xmlns:a16="http://schemas.microsoft.com/office/drawing/2014/main" id="{5043FED6-F336-45DC-926B-CDA201E02228}"/>
              </a:ext>
            </a:extLst>
          </p:cNvPr>
          <p:cNvSpPr>
            <a:spLocks noGrp="1"/>
          </p:cNvSpPr>
          <p:nvPr>
            <p:ph type="title"/>
          </p:nvPr>
        </p:nvSpPr>
        <p:spPr>
          <a:xfrm>
            <a:off x="457200" y="205979"/>
            <a:ext cx="8229600" cy="857250"/>
          </a:xfrm>
        </p:spPr>
        <p:txBody>
          <a:bodyPr/>
          <a:lstStyle/>
          <a:p>
            <a:r>
              <a:rPr lang="en-US" dirty="0" smtClean="0"/>
              <a:t>Next Class!</a:t>
            </a:r>
            <a:endParaRPr lang="en-US" dirty="0"/>
          </a:p>
        </p:txBody>
      </p:sp>
    </p:spTree>
    <p:extLst>
      <p:ext uri="{BB962C8B-B14F-4D97-AF65-F5344CB8AC3E}">
        <p14:creationId xmlns="" xmlns:p14="http://schemas.microsoft.com/office/powerpoint/2010/main" val="662790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68871A-7EC4-422F-B574-F7F4DD06ECDB}"/>
              </a:ext>
            </a:extLst>
          </p:cNvPr>
          <p:cNvSpPr>
            <a:spLocks noGrp="1"/>
          </p:cNvSpPr>
          <p:nvPr>
            <p:ph type="title"/>
          </p:nvPr>
        </p:nvSpPr>
        <p:spPr/>
        <p:txBody>
          <a:bodyPr/>
          <a:lstStyle/>
          <a:p>
            <a:r>
              <a:rPr lang="en-US" dirty="0"/>
              <a:t>Discussion time: Please type your questions in chat</a:t>
            </a:r>
          </a:p>
        </p:txBody>
      </p:sp>
      <p:sp>
        <p:nvSpPr>
          <p:cNvPr id="3" name="Content Placeholder 2">
            <a:extLst>
              <a:ext uri="{FF2B5EF4-FFF2-40B4-BE49-F238E27FC236}">
                <a16:creationId xmlns="" xmlns:a16="http://schemas.microsoft.com/office/drawing/2014/main" id="{4A932317-8DEF-4BD5-9BC7-CDD8A320C604}"/>
              </a:ext>
            </a:extLst>
          </p:cNvPr>
          <p:cNvSpPr>
            <a:spLocks noGrp="1"/>
          </p:cNvSpPr>
          <p:nvPr>
            <p:ph idx="1"/>
          </p:nvPr>
        </p:nvSpPr>
        <p:spPr/>
        <p:txBody>
          <a:bodyPr/>
          <a:lstStyle/>
          <a:p>
            <a:r>
              <a:rPr lang="en-US" dirty="0"/>
              <a:t>Questions over content.</a:t>
            </a:r>
          </a:p>
          <a:p>
            <a:r>
              <a:rPr lang="en-US" dirty="0"/>
              <a:t>Share you experience.</a:t>
            </a:r>
          </a:p>
          <a:p>
            <a:r>
              <a:rPr lang="en-US" dirty="0"/>
              <a:t>What would you like to see </a:t>
            </a:r>
            <a:br>
              <a:rPr lang="en-US" dirty="0"/>
            </a:br>
            <a:r>
              <a:rPr lang="en-US" dirty="0"/>
              <a:t>different moving forward? </a:t>
            </a:r>
          </a:p>
        </p:txBody>
      </p:sp>
      <p:sp>
        <p:nvSpPr>
          <p:cNvPr id="4" name="Slide Number Placeholder 3">
            <a:extLst>
              <a:ext uri="{FF2B5EF4-FFF2-40B4-BE49-F238E27FC236}">
                <a16:creationId xmlns="" xmlns:a16="http://schemas.microsoft.com/office/drawing/2014/main" id="{30934BE8-FA3C-435A-807A-87738D7D79F3}"/>
              </a:ext>
            </a:extLst>
          </p:cNvPr>
          <p:cNvSpPr>
            <a:spLocks noGrp="1"/>
          </p:cNvSpPr>
          <p:nvPr>
            <p:ph type="sldNum" sz="quarter" idx="12"/>
          </p:nvPr>
        </p:nvSpPr>
        <p:spPr/>
        <p:txBody>
          <a:bodyPr/>
          <a:lstStyle/>
          <a:p>
            <a:fld id="{2066355A-084C-D24E-9AD2-7E4FC41EA627}" type="slidenum">
              <a:rPr lang="en-US" smtClean="0"/>
              <a:pPr/>
              <a:t>39</a:t>
            </a:fld>
            <a:endParaRPr lang="en-US" dirty="0"/>
          </a:p>
        </p:txBody>
      </p:sp>
      <p:pic>
        <p:nvPicPr>
          <p:cNvPr id="6" name="Picture 5" descr="A picture containing clipart&#10;&#10;Description generated with very high confidence">
            <a:extLst>
              <a:ext uri="{FF2B5EF4-FFF2-40B4-BE49-F238E27FC236}">
                <a16:creationId xmlns="" xmlns:a16="http://schemas.microsoft.com/office/drawing/2014/main" id="{1440A530-B47F-4A69-A514-B87BCACE3A16}"/>
              </a:ext>
            </a:extLst>
          </p:cNvPr>
          <p:cNvPicPr>
            <a:picLocks noChangeAspect="1"/>
          </p:cNvPicPr>
          <p:nvPr/>
        </p:nvPicPr>
        <p:blipFill>
          <a:blip r:embed="rId2"/>
          <a:stretch>
            <a:fillRect/>
          </a:stretch>
        </p:blipFill>
        <p:spPr>
          <a:xfrm>
            <a:off x="4224832" y="1536076"/>
            <a:ext cx="4762500" cy="2228850"/>
          </a:xfrm>
          <a:prstGeom prst="rect">
            <a:avLst/>
          </a:prstGeom>
        </p:spPr>
      </p:pic>
      <p:sp>
        <p:nvSpPr>
          <p:cNvPr id="8" name="Rectangle: Diagonal Corners Rounded 7">
            <a:extLst>
              <a:ext uri="{FF2B5EF4-FFF2-40B4-BE49-F238E27FC236}">
                <a16:creationId xmlns="" xmlns:a16="http://schemas.microsoft.com/office/drawing/2014/main" id="{1C104D42-D1E7-4F57-8F57-E53F5E5A36D0}"/>
              </a:ext>
            </a:extLst>
          </p:cNvPr>
          <p:cNvSpPr/>
          <p:nvPr/>
        </p:nvSpPr>
        <p:spPr>
          <a:xfrm>
            <a:off x="2121199" y="3764926"/>
            <a:ext cx="4657725" cy="585618"/>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0" name="TextBox 9">
            <a:extLst>
              <a:ext uri="{FF2B5EF4-FFF2-40B4-BE49-F238E27FC236}">
                <a16:creationId xmlns="" xmlns:a16="http://schemas.microsoft.com/office/drawing/2014/main" id="{383FC931-BD16-4F6F-911B-437FAFD2F9F3}"/>
              </a:ext>
            </a:extLst>
          </p:cNvPr>
          <p:cNvSpPr txBox="1"/>
          <p:nvPr/>
        </p:nvSpPr>
        <p:spPr>
          <a:xfrm>
            <a:off x="2243137" y="3803269"/>
            <a:ext cx="4657725" cy="523220"/>
          </a:xfrm>
          <a:prstGeom prst="rect">
            <a:avLst/>
          </a:prstGeom>
          <a:noFill/>
        </p:spPr>
        <p:txBody>
          <a:bodyPr wrap="square" rtlCol="0">
            <a:spAutoFit/>
          </a:bodyPr>
          <a:lstStyle/>
          <a:p>
            <a:r>
              <a:rPr lang="en-US" sz="1400" dirty="0"/>
              <a:t>Let’s keep the going on LinkedIn in the CompTIA Instructor Forum: </a:t>
            </a:r>
            <a:r>
              <a:rPr lang="en-US" sz="1400" dirty="0">
                <a:hlinkClick r:id="rId3"/>
              </a:rPr>
              <a:t>http://bit.ly/2wMU4nL</a:t>
            </a:r>
            <a:r>
              <a:rPr lang="en-US" sz="1400" dirty="0"/>
              <a:t> </a:t>
            </a:r>
          </a:p>
        </p:txBody>
      </p:sp>
    </p:spTree>
    <p:extLst>
      <p:ext uri="{BB962C8B-B14F-4D97-AF65-F5344CB8AC3E}">
        <p14:creationId xmlns="" xmlns:p14="http://schemas.microsoft.com/office/powerpoint/2010/main" val="194816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68992" y="4007875"/>
            <a:ext cx="187457" cy="273844"/>
          </a:xfrm>
        </p:spPr>
        <p:txBody>
          <a:bodyPr/>
          <a:lstStyle/>
          <a:p>
            <a:pPr defTabSz="342900">
              <a:defRPr/>
            </a:pPr>
            <a:fld id="{2066355A-084C-D24E-9AD2-7E4FC41EA627}" type="slidenum">
              <a:rPr lang="en-US" sz="675">
                <a:latin typeface="Calibri"/>
              </a:rPr>
              <a:pPr defTabSz="342900">
                <a:defRPr/>
              </a:pPr>
              <a:t>4</a:t>
            </a:fld>
            <a:endParaRPr lang="en-US" sz="675" dirty="0">
              <a:latin typeface="Calibri"/>
            </a:endParaRPr>
          </a:p>
        </p:txBody>
      </p:sp>
      <p:sp>
        <p:nvSpPr>
          <p:cNvPr id="5" name="Title 3"/>
          <p:cNvSpPr>
            <a:spLocks noGrp="1" noChangeArrowheads="1"/>
          </p:cNvSpPr>
          <p:nvPr>
            <p:ph type="title" idx="4294967295"/>
          </p:nvPr>
        </p:nvSpPr>
        <p:spPr>
          <a:xfrm>
            <a:off x="1485900" y="205979"/>
            <a:ext cx="6172200" cy="857250"/>
          </a:xfrm>
          <a:ln/>
        </p:spPr>
        <p:txBody>
          <a:bodyPr/>
          <a:lstStyle/>
          <a:p>
            <a:r>
              <a:rPr lang="en-US" altLang="zh-CN" dirty="0"/>
              <a:t>Welcome to the Train-the-Trainer Series</a:t>
            </a:r>
          </a:p>
        </p:txBody>
      </p:sp>
      <p:sp>
        <p:nvSpPr>
          <p:cNvPr id="12" name="Rectangle 11"/>
          <p:cNvSpPr/>
          <p:nvPr/>
        </p:nvSpPr>
        <p:spPr>
          <a:xfrm>
            <a:off x="3817165" y="3056081"/>
            <a:ext cx="1954217" cy="784830"/>
          </a:xfrm>
          <a:prstGeom prst="rect">
            <a:avLst/>
          </a:prstGeom>
          <a:noFill/>
        </p:spPr>
        <p:txBody>
          <a:bodyPr wrap="square">
            <a:spAutoFit/>
          </a:bodyPr>
          <a:lstStyle/>
          <a:p>
            <a:pPr defTabSz="342900">
              <a:defRPr/>
            </a:pPr>
            <a:r>
              <a:rPr lang="en-US" sz="900" dirty="0">
                <a:solidFill>
                  <a:prstClr val="black"/>
                </a:solidFill>
                <a:latin typeface="Calibri"/>
              </a:rPr>
              <a:t>Host:</a:t>
            </a:r>
          </a:p>
          <a:p>
            <a:pPr defTabSz="342900">
              <a:defRPr/>
            </a:pPr>
            <a:r>
              <a:rPr lang="en-US" sz="900" dirty="0">
                <a:solidFill>
                  <a:prstClr val="black"/>
                </a:solidFill>
                <a:latin typeface="Calibri"/>
              </a:rPr>
              <a:t>Stephen Schneiter</a:t>
            </a:r>
          </a:p>
          <a:p>
            <a:pPr defTabSz="342900">
              <a:defRPr/>
            </a:pPr>
            <a:r>
              <a:rPr lang="en-US" sz="900" dirty="0">
                <a:solidFill>
                  <a:prstClr val="black"/>
                </a:solidFill>
                <a:latin typeface="Calibri"/>
              </a:rPr>
              <a:t>Instructor Network Program Manager</a:t>
            </a:r>
          </a:p>
          <a:p>
            <a:pPr defTabSz="342900">
              <a:defRPr/>
            </a:pPr>
            <a:r>
              <a:rPr lang="en-US" sz="900" dirty="0">
                <a:solidFill>
                  <a:prstClr val="black"/>
                </a:solidFill>
                <a:latin typeface="Calibri"/>
              </a:rPr>
              <a:t>CompTIA</a:t>
            </a:r>
          </a:p>
          <a:p>
            <a:pPr defTabSz="342900">
              <a:defRPr/>
            </a:pPr>
            <a:r>
              <a:rPr lang="en-US" sz="900" dirty="0">
                <a:solidFill>
                  <a:prstClr val="black"/>
                </a:solidFill>
                <a:latin typeface="Calibri"/>
                <a:hlinkClick r:id="rId3"/>
              </a:rPr>
              <a:t>sschneiter@comptia.org</a:t>
            </a:r>
            <a:r>
              <a:rPr lang="en-US" sz="900" dirty="0">
                <a:solidFill>
                  <a:prstClr val="black"/>
                </a:solidFill>
                <a:latin typeface="Calibri"/>
              </a:rPr>
              <a:t> </a:t>
            </a:r>
          </a:p>
        </p:txBody>
      </p:sp>
      <p:sp>
        <p:nvSpPr>
          <p:cNvPr id="17" name="Rectangle 16"/>
          <p:cNvSpPr/>
          <p:nvPr/>
        </p:nvSpPr>
        <p:spPr>
          <a:xfrm>
            <a:off x="6094039" y="3056081"/>
            <a:ext cx="1957473" cy="923330"/>
          </a:xfrm>
          <a:prstGeom prst="rect">
            <a:avLst/>
          </a:prstGeom>
        </p:spPr>
        <p:txBody>
          <a:bodyPr wrap="square">
            <a:spAutoFit/>
          </a:bodyPr>
          <a:lstStyle/>
          <a:p>
            <a:pPr defTabSz="342900">
              <a:defRPr/>
            </a:pPr>
            <a:r>
              <a:rPr lang="en-US" sz="900" dirty="0">
                <a:solidFill>
                  <a:prstClr val="black"/>
                </a:solidFill>
                <a:latin typeface="Calibri"/>
              </a:rPr>
              <a:t>Host:</a:t>
            </a:r>
          </a:p>
          <a:p>
            <a:pPr defTabSz="342900">
              <a:defRPr/>
            </a:pPr>
            <a:r>
              <a:rPr lang="en-US" sz="900" dirty="0">
                <a:solidFill>
                  <a:prstClr val="black"/>
                </a:solidFill>
                <a:latin typeface="Calibri"/>
              </a:rPr>
              <a:t>Tazneen Kasem</a:t>
            </a:r>
          </a:p>
          <a:p>
            <a:pPr defTabSz="342900">
              <a:defRPr/>
            </a:pPr>
            <a:r>
              <a:rPr lang="en-US" sz="900" dirty="0">
                <a:solidFill>
                  <a:prstClr val="black"/>
                </a:solidFill>
                <a:latin typeface="Calibri"/>
              </a:rPr>
              <a:t>Director. Product Management</a:t>
            </a:r>
          </a:p>
          <a:p>
            <a:pPr defTabSz="342900">
              <a:defRPr/>
            </a:pPr>
            <a:r>
              <a:rPr lang="en-US" sz="900" dirty="0">
                <a:solidFill>
                  <a:prstClr val="black"/>
                </a:solidFill>
                <a:latin typeface="Calibri"/>
              </a:rPr>
              <a:t>Network+, CTT+, Project+  &amp; CIN</a:t>
            </a:r>
          </a:p>
          <a:p>
            <a:pPr defTabSz="342900">
              <a:defRPr/>
            </a:pPr>
            <a:r>
              <a:rPr lang="en-US" sz="900" dirty="0">
                <a:solidFill>
                  <a:prstClr val="black"/>
                </a:solidFill>
                <a:latin typeface="Calibri"/>
              </a:rPr>
              <a:t>CompTIA</a:t>
            </a:r>
          </a:p>
          <a:p>
            <a:pPr defTabSz="342900">
              <a:defRPr/>
            </a:pPr>
            <a:r>
              <a:rPr lang="en-US" sz="900" dirty="0">
                <a:solidFill>
                  <a:prstClr val="black"/>
                </a:solidFill>
                <a:latin typeface="Calibri"/>
                <a:hlinkClick r:id="rId4"/>
              </a:rPr>
              <a:t>tkasem@comptia.org</a:t>
            </a:r>
            <a:endParaRPr lang="en-US" sz="900" dirty="0">
              <a:solidFill>
                <a:prstClr val="black"/>
              </a:solidFill>
              <a:latin typeface="Calibri"/>
            </a:endParaRPr>
          </a:p>
        </p:txBody>
      </p:sp>
      <p:sp>
        <p:nvSpPr>
          <p:cNvPr id="11" name="Slide Number Placeholder 3"/>
          <p:cNvSpPr txBox="1">
            <a:spLocks/>
          </p:cNvSpPr>
          <p:nvPr/>
        </p:nvSpPr>
        <p:spPr>
          <a:xfrm>
            <a:off x="7461648" y="4767264"/>
            <a:ext cx="196453" cy="273844"/>
          </a:xfrm>
          <a:prstGeom prst="rect">
            <a:avLst/>
          </a:prstGeom>
        </p:spPr>
        <p:txBody>
          <a:bodyPr vert="horz" lIns="68580" tIns="34290" rIns="0" bIns="34290" rtlCol="0" anchor="ctr">
            <a:noAutofit/>
          </a:bodyPr>
          <a:lstStyle/>
          <a:p>
            <a:pPr algn="r" defTabSz="342900">
              <a:defRPr/>
            </a:pPr>
            <a:fld id="{91AF2B4D-6B12-4EDF-87BB-2B55CECB6611}" type="slidenum">
              <a:rPr lang="en-US" sz="675">
                <a:solidFill>
                  <a:srgbClr val="69727B"/>
                </a:solidFill>
                <a:latin typeface="Calibri"/>
              </a:rPr>
              <a:pPr algn="r" defTabSz="342900">
                <a:defRPr/>
              </a:pPr>
              <a:t>4</a:t>
            </a:fld>
            <a:endParaRPr lang="en-US" sz="675" dirty="0">
              <a:solidFill>
                <a:srgbClr val="69727B"/>
              </a:solidFill>
              <a:latin typeface="Calibri"/>
            </a:endParaRPr>
          </a:p>
        </p:txBody>
      </p:sp>
      <p:pic>
        <p:nvPicPr>
          <p:cNvPr id="3" name="Picture 2"/>
          <p:cNvPicPr>
            <a:picLocks noChangeAspect="1"/>
          </p:cNvPicPr>
          <p:nvPr/>
        </p:nvPicPr>
        <p:blipFill>
          <a:blip r:embed="rId5"/>
          <a:stretch>
            <a:fillRect/>
          </a:stretch>
        </p:blipFill>
        <p:spPr>
          <a:xfrm>
            <a:off x="3817165" y="1874318"/>
            <a:ext cx="1040804" cy="1040804"/>
          </a:xfrm>
          <a:prstGeom prst="round1Rect">
            <a:avLst/>
          </a:prstGeom>
        </p:spPr>
      </p:pic>
      <p:pic>
        <p:nvPicPr>
          <p:cNvPr id="9" name="Picture 8"/>
          <p:cNvPicPr>
            <a:picLocks noChangeAspect="1"/>
          </p:cNvPicPr>
          <p:nvPr/>
        </p:nvPicPr>
        <p:blipFill>
          <a:blip r:embed="rId6"/>
          <a:stretch>
            <a:fillRect/>
          </a:stretch>
        </p:blipFill>
        <p:spPr>
          <a:xfrm>
            <a:off x="6094038" y="1874317"/>
            <a:ext cx="1065298" cy="1065298"/>
          </a:xfrm>
          <a:prstGeom prst="round1Rect">
            <a:avLst/>
          </a:prstGeom>
        </p:spPr>
      </p:pic>
      <p:sp>
        <p:nvSpPr>
          <p:cNvPr id="13" name="TextBox 12">
            <a:extLst>
              <a:ext uri="{FF2B5EF4-FFF2-40B4-BE49-F238E27FC236}">
                <a16:creationId xmlns="" xmlns:a16="http://schemas.microsoft.com/office/drawing/2014/main" id="{FF94F18D-8460-4514-A409-B3CE655B12C4}"/>
              </a:ext>
            </a:extLst>
          </p:cNvPr>
          <p:cNvSpPr txBox="1"/>
          <p:nvPr/>
        </p:nvSpPr>
        <p:spPr>
          <a:xfrm>
            <a:off x="1607345" y="3056082"/>
            <a:ext cx="1887164" cy="646331"/>
          </a:xfrm>
          <a:prstGeom prst="rect">
            <a:avLst/>
          </a:prstGeom>
          <a:noFill/>
        </p:spPr>
        <p:txBody>
          <a:bodyPr wrap="square" rtlCol="0">
            <a:spAutoFit/>
          </a:bodyPr>
          <a:lstStyle/>
          <a:p>
            <a:pPr defTabSz="342900">
              <a:defRPr/>
            </a:pPr>
            <a:r>
              <a:rPr lang="en-US" sz="900" dirty="0">
                <a:solidFill>
                  <a:prstClr val="black"/>
                </a:solidFill>
                <a:latin typeface="Calibri"/>
              </a:rPr>
              <a:t>Instructor:</a:t>
            </a:r>
          </a:p>
          <a:p>
            <a:pPr defTabSz="342900">
              <a:defRPr/>
            </a:pPr>
            <a:r>
              <a:rPr lang="en-US" sz="900" dirty="0">
                <a:solidFill>
                  <a:prstClr val="black"/>
                </a:solidFill>
              </a:rPr>
              <a:t>T. Lee McWhorter, Jr.</a:t>
            </a:r>
          </a:p>
          <a:p>
            <a:pPr defTabSz="342900">
              <a:defRPr/>
            </a:pPr>
            <a:r>
              <a:rPr lang="en-US" sz="900" dirty="0">
                <a:solidFill>
                  <a:prstClr val="black"/>
                </a:solidFill>
              </a:rPr>
              <a:t>IT Expert Generalist and Educator</a:t>
            </a:r>
          </a:p>
          <a:p>
            <a:pPr defTabSz="342900">
              <a:defRPr/>
            </a:pPr>
            <a:r>
              <a:rPr lang="en-US" sz="900" dirty="0">
                <a:solidFill>
                  <a:prstClr val="black"/>
                </a:solidFill>
                <a:hlinkClick r:id="rId7"/>
              </a:rPr>
              <a:t>lee@mcwhortertechnologies.com</a:t>
            </a:r>
            <a:r>
              <a:rPr lang="en-US" sz="900" dirty="0">
                <a:solidFill>
                  <a:prstClr val="black"/>
                </a:solidFill>
              </a:rPr>
              <a:t>  </a:t>
            </a:r>
            <a:endParaRPr lang="en-US" sz="900" dirty="0">
              <a:solidFill>
                <a:prstClr val="black"/>
              </a:solidFill>
              <a:latin typeface="Calibri"/>
            </a:endParaRPr>
          </a:p>
        </p:txBody>
      </p:sp>
      <p:pic>
        <p:nvPicPr>
          <p:cNvPr id="7" name="Picture 6" descr="A person standing in front of a building&#10;&#10;Description generated with very high confidence">
            <a:extLst>
              <a:ext uri="{FF2B5EF4-FFF2-40B4-BE49-F238E27FC236}">
                <a16:creationId xmlns="" xmlns:a16="http://schemas.microsoft.com/office/drawing/2014/main" id="{17122E20-F3B1-4D8F-8447-BF0256C54BE1}"/>
              </a:ext>
            </a:extLst>
          </p:cNvPr>
          <p:cNvPicPr>
            <a:picLocks noChangeAspect="1"/>
          </p:cNvPicPr>
          <p:nvPr/>
        </p:nvPicPr>
        <p:blipFill>
          <a:blip r:embed="rId8"/>
          <a:stretch>
            <a:fillRect/>
          </a:stretch>
        </p:blipFill>
        <p:spPr>
          <a:xfrm>
            <a:off x="1612043" y="1874317"/>
            <a:ext cx="1049533" cy="1040805"/>
          </a:xfrm>
          <a:prstGeom prst="round1Rect">
            <a:avLst/>
          </a:prstGeom>
        </p:spPr>
      </p:pic>
    </p:spTree>
    <p:extLst>
      <p:ext uri="{BB962C8B-B14F-4D97-AF65-F5344CB8AC3E}">
        <p14:creationId xmlns="" xmlns:p14="http://schemas.microsoft.com/office/powerpoint/2010/main" val="53752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idx="4294967295"/>
          </p:nvPr>
        </p:nvSpPr>
        <p:spPr>
          <a:xfrm>
            <a:off x="1485900" y="205979"/>
            <a:ext cx="6172200" cy="857250"/>
          </a:xfrm>
          <a:ln/>
        </p:spPr>
        <p:txBody>
          <a:bodyPr/>
          <a:lstStyle/>
          <a:p>
            <a:r>
              <a:rPr lang="en-US" altLang="zh-CN" dirty="0"/>
              <a:t>Agenda</a:t>
            </a:r>
          </a:p>
        </p:txBody>
      </p:sp>
      <p:sp>
        <p:nvSpPr>
          <p:cNvPr id="7" name="Content Placeholder 2"/>
          <p:cNvSpPr>
            <a:spLocks noGrp="1" noChangeArrowheads="1"/>
          </p:cNvSpPr>
          <p:nvPr>
            <p:ph sz="half" idx="4294967295"/>
          </p:nvPr>
        </p:nvSpPr>
        <p:spPr bwMode="auto">
          <a:xfrm>
            <a:off x="5565275" y="1063229"/>
            <a:ext cx="2477729" cy="3685189"/>
          </a:xfrm>
          <a:prstGeom prst="rect">
            <a:avLst/>
          </a:prstGeom>
          <a:solidFill>
            <a:schemeClr val="bg1"/>
          </a:solidFill>
          <a:ln/>
          <a:extLst/>
        </p:spPr>
        <p:txBody>
          <a:bodyPr vert="horz" lIns="0" tIns="34290" rIns="68580" bIns="34290" rtlCol="0">
            <a:noAutofit/>
          </a:bodyPr>
          <a:lstStyle/>
          <a:p>
            <a:r>
              <a:rPr lang="en-US" dirty="0"/>
              <a:t>Session </a:t>
            </a:r>
            <a:r>
              <a:rPr lang="en-US" dirty="0" smtClean="0"/>
              <a:t>Objectives</a:t>
            </a:r>
          </a:p>
          <a:p>
            <a:r>
              <a:rPr lang="en-US" dirty="0" smtClean="0"/>
              <a:t>Review</a:t>
            </a:r>
            <a:endParaRPr lang="en-US" dirty="0"/>
          </a:p>
          <a:p>
            <a:r>
              <a:rPr lang="en-US" dirty="0" smtClean="0"/>
              <a:t>Report writing</a:t>
            </a:r>
          </a:p>
          <a:p>
            <a:r>
              <a:rPr lang="en-US" dirty="0" smtClean="0"/>
              <a:t>Best practices</a:t>
            </a:r>
          </a:p>
          <a:p>
            <a:r>
              <a:rPr lang="en-US" dirty="0" smtClean="0"/>
              <a:t>Importance of communications</a:t>
            </a:r>
            <a:endParaRPr lang="en-US" altLang="zh-CN" dirty="0">
              <a:solidFill>
                <a:schemeClr val="tx1"/>
              </a:solidFill>
            </a:endParaRPr>
          </a:p>
        </p:txBody>
      </p:sp>
      <p:sp>
        <p:nvSpPr>
          <p:cNvPr id="2" name="AutoShape 2" descr="Image result for It groups"/>
          <p:cNvSpPr>
            <a:spLocks noChangeAspect="1" noChangeArrowheads="1"/>
          </p:cNvSpPr>
          <p:nvPr/>
        </p:nvSpPr>
        <p:spPr bwMode="auto">
          <a:xfrm>
            <a:off x="1259681" y="-108347"/>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9" name="Picture 8">
            <a:extLst>
              <a:ext uri="{FF2B5EF4-FFF2-40B4-BE49-F238E27FC236}">
                <a16:creationId xmlns="" xmlns:a16="http://schemas.microsoft.com/office/drawing/2014/main" id="{83AC7341-4D89-494D-B58E-07B291B5ABC3}"/>
              </a:ext>
            </a:extLst>
          </p:cNvPr>
          <p:cNvPicPr>
            <a:picLocks noChangeAspect="1"/>
          </p:cNvPicPr>
          <p:nvPr/>
        </p:nvPicPr>
        <p:blipFill>
          <a:blip r:embed="rId2"/>
          <a:stretch>
            <a:fillRect/>
          </a:stretch>
        </p:blipFill>
        <p:spPr>
          <a:xfrm>
            <a:off x="542925" y="1148953"/>
            <a:ext cx="3593306" cy="2914172"/>
          </a:xfrm>
          <a:prstGeom prst="rect">
            <a:avLst/>
          </a:prstGeom>
        </p:spPr>
      </p:pic>
    </p:spTree>
    <p:extLst>
      <p:ext uri="{BB962C8B-B14F-4D97-AF65-F5344CB8AC3E}">
        <p14:creationId xmlns="" xmlns:p14="http://schemas.microsoft.com/office/powerpoint/2010/main" val="280410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6</a:t>
            </a:fld>
            <a:endParaRPr lang="en-US" dirty="0"/>
          </a:p>
        </p:txBody>
      </p:sp>
      <p:sp>
        <p:nvSpPr>
          <p:cNvPr id="3" name="Rectangle 1"/>
          <p:cNvSpPr>
            <a:spLocks noChangeArrowheads="1"/>
          </p:cNvSpPr>
          <p:nvPr/>
        </p:nvSpPr>
        <p:spPr bwMode="auto">
          <a:xfrm>
            <a:off x="2291954" y="1396217"/>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0" name="Rectangle 2"/>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 xmlns:p14="http://schemas.microsoft.com/office/powerpoint/2010/main" val="3176717711"/>
              </p:ext>
            </p:extLst>
          </p:nvPr>
        </p:nvGraphicFramePr>
        <p:xfrm>
          <a:off x="607219" y="963470"/>
          <a:ext cx="7672387" cy="3303043"/>
        </p:xfrm>
        <a:graphic>
          <a:graphicData uri="http://schemas.openxmlformats.org/drawingml/2006/table">
            <a:tbl>
              <a:tblPr firstRow="1" firstCol="1" bandRow="1">
                <a:tableStyleId>{5C22544A-7EE6-4342-B048-85BDC9FD1C3A}</a:tableStyleId>
              </a:tblPr>
              <a:tblGrid>
                <a:gridCol w="1450181">
                  <a:extLst>
                    <a:ext uri="{9D8B030D-6E8A-4147-A177-3AD203B41FA5}">
                      <a16:colId xmlns="" xmlns:a16="http://schemas.microsoft.com/office/drawing/2014/main" val="20000"/>
                    </a:ext>
                  </a:extLst>
                </a:gridCol>
                <a:gridCol w="6222206">
                  <a:extLst>
                    <a:ext uri="{9D8B030D-6E8A-4147-A177-3AD203B41FA5}">
                      <a16:colId xmlns="" xmlns:a16="http://schemas.microsoft.com/office/drawing/2014/main" val="20002"/>
                    </a:ext>
                  </a:extLst>
                </a:gridCol>
              </a:tblGrid>
              <a:tr h="274047">
                <a:tc gridSpan="2">
                  <a:txBody>
                    <a:bodyPr/>
                    <a:lstStyle/>
                    <a:p>
                      <a:pPr marL="0" marR="0" algn="ctr">
                        <a:lnSpc>
                          <a:spcPct val="115000"/>
                        </a:lnSpc>
                        <a:spcBef>
                          <a:spcPts val="0"/>
                        </a:spcBef>
                        <a:spcAft>
                          <a:spcPts val="0"/>
                        </a:spcAft>
                      </a:pPr>
                      <a:r>
                        <a:rPr lang="en-US" sz="1400" baseline="0" dirty="0" err="1">
                          <a:effectLst/>
                        </a:rPr>
                        <a:t>PenTest</a:t>
                      </a:r>
                      <a:r>
                        <a:rPr lang="en-US" sz="1400" baseline="0" dirty="0">
                          <a:effectLst/>
                        </a:rPr>
                        <a:t>+ PT0-001  TTT Session Outline</a:t>
                      </a:r>
                      <a:endParaRPr lang="en-US" sz="1400" baseline="0" dirty="0">
                        <a:effectLst/>
                        <a:latin typeface="Calibri"/>
                        <a:ea typeface="Calibri"/>
                        <a:cs typeface="Times New Roman"/>
                      </a:endParaRPr>
                    </a:p>
                  </a:txBody>
                  <a:tcPr marL="27674" marR="27674" marT="0" marB="0" anchor="ctr"/>
                </a:tc>
                <a:tc hMerge="1">
                  <a:txBody>
                    <a:bodyPr/>
                    <a:lstStyle/>
                    <a:p>
                      <a:endParaRPr lang="en-US"/>
                    </a:p>
                  </a:txBody>
                  <a:tcPr/>
                </a:tc>
                <a:extLst>
                  <a:ext uri="{0D108BD9-81ED-4DB2-BD59-A6C34878D82A}">
                    <a16:rowId xmlns="" xmlns:a16="http://schemas.microsoft.com/office/drawing/2014/main" val="10000"/>
                  </a:ext>
                </a:extLst>
              </a:tr>
              <a:tr h="222695">
                <a:tc>
                  <a:txBody>
                    <a:bodyPr/>
                    <a:lstStyle/>
                    <a:p>
                      <a:pPr marL="0" marR="0" algn="ctr">
                        <a:lnSpc>
                          <a:spcPct val="115000"/>
                        </a:lnSpc>
                        <a:spcBef>
                          <a:spcPts val="0"/>
                        </a:spcBef>
                        <a:spcAft>
                          <a:spcPts val="0"/>
                        </a:spcAft>
                      </a:pPr>
                      <a:r>
                        <a:rPr lang="en-US" sz="1400" baseline="0" dirty="0">
                          <a:effectLst/>
                        </a:rPr>
                        <a:t>Date</a:t>
                      </a:r>
                      <a:endParaRPr lang="en-US" sz="1400" baseline="0" dirty="0">
                        <a:effectLst/>
                        <a:latin typeface="Calibri"/>
                        <a:ea typeface="Calibri"/>
                        <a:cs typeface="Times New Roman"/>
                      </a:endParaRPr>
                    </a:p>
                  </a:txBody>
                  <a:tcPr marL="27674" marR="27674" marT="0" marB="0" anchor="ctr"/>
                </a:tc>
                <a:tc>
                  <a:txBody>
                    <a:bodyPr/>
                    <a:lstStyle/>
                    <a:p>
                      <a:pPr marL="0" marR="0" algn="ctr">
                        <a:lnSpc>
                          <a:spcPct val="115000"/>
                        </a:lnSpc>
                        <a:spcBef>
                          <a:spcPts val="0"/>
                        </a:spcBef>
                        <a:spcAft>
                          <a:spcPts val="0"/>
                        </a:spcAft>
                      </a:pPr>
                      <a:r>
                        <a:rPr lang="en-US" sz="1400" baseline="0" dirty="0">
                          <a:effectLst/>
                        </a:rPr>
                        <a:t>Topic</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1"/>
                  </a:ext>
                </a:extLst>
              </a:tr>
              <a:tr h="329992">
                <a:tc>
                  <a:txBody>
                    <a:bodyPr/>
                    <a:lstStyle/>
                    <a:p>
                      <a:pPr marL="0" marR="0" algn="ctr">
                        <a:lnSpc>
                          <a:spcPct val="115000"/>
                        </a:lnSpc>
                        <a:spcBef>
                          <a:spcPts val="0"/>
                        </a:spcBef>
                        <a:spcAft>
                          <a:spcPts val="0"/>
                        </a:spcAft>
                      </a:pPr>
                      <a:r>
                        <a:rPr lang="en-US" sz="1400" strike="noStrike" baseline="0" dirty="0">
                          <a:effectLst/>
                        </a:rPr>
                        <a:t>05/29/2018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Introduction: CompTIA program information, Tech review (Labs, GNS3 Project, &amp; VMs), and Planning and Scoping I.</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6"/>
                  </a:ext>
                </a:extLst>
              </a:tr>
              <a:tr h="329992">
                <a:tc>
                  <a:txBody>
                    <a:bodyPr/>
                    <a:lstStyle/>
                    <a:p>
                      <a:pPr marL="0" marR="0" algn="ctr">
                        <a:lnSpc>
                          <a:spcPct val="115000"/>
                        </a:lnSpc>
                        <a:spcBef>
                          <a:spcPts val="0"/>
                        </a:spcBef>
                        <a:spcAft>
                          <a:spcPts val="0"/>
                        </a:spcAft>
                      </a:pPr>
                      <a:r>
                        <a:rPr lang="en-US" sz="1400" strike="noStrike" baseline="0" dirty="0">
                          <a:effectLst/>
                        </a:rPr>
                        <a:t>05/31/2018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Planning and Scoping II: Penetration testing engagement scoping and compliance-based assessments.</a:t>
                      </a:r>
                    </a:p>
                  </a:txBody>
                  <a:tcPr marL="27674" marR="27674" marT="0" marB="0" anchor="ctr"/>
                </a:tc>
                <a:extLst>
                  <a:ext uri="{0D108BD9-81ED-4DB2-BD59-A6C34878D82A}">
                    <a16:rowId xmlns="" xmlns:a16="http://schemas.microsoft.com/office/drawing/2014/main" val="10007"/>
                  </a:ext>
                </a:extLst>
              </a:tr>
              <a:tr h="329992">
                <a:tc>
                  <a:txBody>
                    <a:bodyPr/>
                    <a:lstStyle/>
                    <a:p>
                      <a:pPr marL="0" marR="0" algn="ctr">
                        <a:lnSpc>
                          <a:spcPct val="115000"/>
                        </a:lnSpc>
                        <a:spcBef>
                          <a:spcPts val="0"/>
                        </a:spcBef>
                        <a:spcAft>
                          <a:spcPts val="0"/>
                        </a:spcAft>
                      </a:pPr>
                      <a:r>
                        <a:rPr lang="en-US" sz="1400" strike="noStrike" baseline="0" dirty="0">
                          <a:effectLst/>
                        </a:rPr>
                        <a:t>06/05/2018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Information Gathering: Scanning, enumerating and the many other means of information gathering.</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8"/>
                  </a:ext>
                </a:extLst>
              </a:tr>
              <a:tr h="329992">
                <a:tc>
                  <a:txBody>
                    <a:bodyPr/>
                    <a:lstStyle/>
                    <a:p>
                      <a:pPr marL="0" marR="0" algn="ctr">
                        <a:lnSpc>
                          <a:spcPct val="115000"/>
                        </a:lnSpc>
                        <a:spcBef>
                          <a:spcPts val="0"/>
                        </a:spcBef>
                        <a:spcAft>
                          <a:spcPts val="0"/>
                        </a:spcAft>
                      </a:pPr>
                      <a:r>
                        <a:rPr lang="en-US" sz="1400" strike="noStrike" baseline="0" dirty="0">
                          <a:effectLst/>
                        </a:rPr>
                        <a:t>06/07/2018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Vulnerability Identification: Vulnerability scanning and analysis to prepare for exploitation.</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9"/>
                  </a:ext>
                </a:extLst>
              </a:tr>
              <a:tr h="329992">
                <a:tc>
                  <a:txBody>
                    <a:bodyPr/>
                    <a:lstStyle/>
                    <a:p>
                      <a:pPr marL="0" marR="0" algn="ctr">
                        <a:lnSpc>
                          <a:spcPct val="115000"/>
                        </a:lnSpc>
                        <a:spcBef>
                          <a:spcPts val="0"/>
                        </a:spcBef>
                        <a:spcAft>
                          <a:spcPts val="0"/>
                        </a:spcAft>
                      </a:pPr>
                      <a:r>
                        <a:rPr lang="en-US" sz="1400" strike="noStrike" baseline="0" dirty="0">
                          <a:effectLst/>
                        </a:rPr>
                        <a:t>06/12/2018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 Social engineering attack types and physical security.</a:t>
                      </a:r>
                    </a:p>
                  </a:txBody>
                  <a:tcPr marL="27674" marR="27674" marT="0" marB="0" anchor="ctr"/>
                </a:tc>
                <a:extLst>
                  <a:ext uri="{0D108BD9-81ED-4DB2-BD59-A6C34878D82A}">
                    <a16:rowId xmlns="" xmlns:a16="http://schemas.microsoft.com/office/drawing/2014/main" val="10010"/>
                  </a:ext>
                </a:extLst>
              </a:tr>
              <a:tr h="329992">
                <a:tc>
                  <a:txBody>
                    <a:bodyPr/>
                    <a:lstStyle/>
                    <a:p>
                      <a:pPr marL="0" marR="0" algn="ctr">
                        <a:lnSpc>
                          <a:spcPct val="115000"/>
                        </a:lnSpc>
                        <a:spcBef>
                          <a:spcPts val="0"/>
                        </a:spcBef>
                        <a:spcAft>
                          <a:spcPts val="0"/>
                        </a:spcAft>
                      </a:pPr>
                      <a:r>
                        <a:rPr lang="en-US" sz="1400" strike="noStrike" baseline="0" dirty="0">
                          <a:effectLst/>
                        </a:rPr>
                        <a:t>06/14/2018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II: Network-based, wireless &amp; RF-based, and application vulnerabilities.</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11"/>
                  </a:ext>
                </a:extLst>
              </a:tr>
            </a:tbl>
          </a:graphicData>
        </a:graphic>
      </p:graphicFrame>
      <p:sp>
        <p:nvSpPr>
          <p:cNvPr id="12" name="Rectangle 3"/>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7" name="Rectangle 16">
            <a:extLst>
              <a:ext uri="{FF2B5EF4-FFF2-40B4-BE49-F238E27FC236}">
                <a16:creationId xmlns="" xmlns:a16="http://schemas.microsoft.com/office/drawing/2014/main" id="{392274BE-9EA5-4C31-A5F4-AF666394746A}"/>
              </a:ext>
            </a:extLst>
          </p:cNvPr>
          <p:cNvSpPr/>
          <p:nvPr/>
        </p:nvSpPr>
        <p:spPr>
          <a:xfrm>
            <a:off x="607219" y="1589163"/>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9" name="Rectangle 8">
            <a:extLst>
              <a:ext uri="{FF2B5EF4-FFF2-40B4-BE49-F238E27FC236}">
                <a16:creationId xmlns="" xmlns:a16="http://schemas.microsoft.com/office/drawing/2014/main" id="{392274BE-9EA5-4C31-A5F4-AF666394746A}"/>
              </a:ext>
            </a:extLst>
          </p:cNvPr>
          <p:cNvSpPr/>
          <p:nvPr/>
        </p:nvSpPr>
        <p:spPr>
          <a:xfrm>
            <a:off x="603971" y="2082043"/>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3" name="Rectangle 12">
            <a:extLst>
              <a:ext uri="{FF2B5EF4-FFF2-40B4-BE49-F238E27FC236}">
                <a16:creationId xmlns="" xmlns:a16="http://schemas.microsoft.com/office/drawing/2014/main" id="{392274BE-9EA5-4C31-A5F4-AF666394746A}"/>
              </a:ext>
            </a:extLst>
          </p:cNvPr>
          <p:cNvSpPr/>
          <p:nvPr/>
        </p:nvSpPr>
        <p:spPr>
          <a:xfrm>
            <a:off x="620179" y="2594379"/>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4" name="Rectangle 13">
            <a:extLst>
              <a:ext uri="{FF2B5EF4-FFF2-40B4-BE49-F238E27FC236}">
                <a16:creationId xmlns="" xmlns:a16="http://schemas.microsoft.com/office/drawing/2014/main" id="{392274BE-9EA5-4C31-A5F4-AF666394746A}"/>
              </a:ext>
            </a:extLst>
          </p:cNvPr>
          <p:cNvSpPr/>
          <p:nvPr/>
        </p:nvSpPr>
        <p:spPr>
          <a:xfrm>
            <a:off x="626659" y="3077531"/>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5" name="Rectangle 14">
            <a:extLst>
              <a:ext uri="{FF2B5EF4-FFF2-40B4-BE49-F238E27FC236}">
                <a16:creationId xmlns="" xmlns:a16="http://schemas.microsoft.com/office/drawing/2014/main" id="{392274BE-9EA5-4C31-A5F4-AF666394746A}"/>
              </a:ext>
            </a:extLst>
          </p:cNvPr>
          <p:cNvSpPr/>
          <p:nvPr/>
        </p:nvSpPr>
        <p:spPr>
          <a:xfrm>
            <a:off x="613683" y="3482859"/>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6" name="Rectangle 15">
            <a:extLst>
              <a:ext uri="{FF2B5EF4-FFF2-40B4-BE49-F238E27FC236}">
                <a16:creationId xmlns="" xmlns:a16="http://schemas.microsoft.com/office/drawing/2014/main" id="{392274BE-9EA5-4C31-A5F4-AF666394746A}"/>
              </a:ext>
            </a:extLst>
          </p:cNvPr>
          <p:cNvSpPr/>
          <p:nvPr/>
        </p:nvSpPr>
        <p:spPr>
          <a:xfrm>
            <a:off x="620163" y="3897915"/>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Tree>
    <p:extLst>
      <p:ext uri="{BB962C8B-B14F-4D97-AF65-F5344CB8AC3E}">
        <p14:creationId xmlns="" xmlns:p14="http://schemas.microsoft.com/office/powerpoint/2010/main" val="399347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7</a:t>
            </a:fld>
            <a:endParaRPr lang="en-US" dirty="0"/>
          </a:p>
        </p:txBody>
      </p:sp>
      <p:sp>
        <p:nvSpPr>
          <p:cNvPr id="3" name="Rectangle 1"/>
          <p:cNvSpPr>
            <a:spLocks noChangeArrowheads="1"/>
          </p:cNvSpPr>
          <p:nvPr/>
        </p:nvSpPr>
        <p:spPr bwMode="auto">
          <a:xfrm>
            <a:off x="2291954" y="1396217"/>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0" name="Rectangle 2"/>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 xmlns:p14="http://schemas.microsoft.com/office/powerpoint/2010/main" val="913887436"/>
              </p:ext>
            </p:extLst>
          </p:nvPr>
        </p:nvGraphicFramePr>
        <p:xfrm>
          <a:off x="607219" y="963470"/>
          <a:ext cx="7672387" cy="3303043"/>
        </p:xfrm>
        <a:graphic>
          <a:graphicData uri="http://schemas.openxmlformats.org/drawingml/2006/table">
            <a:tbl>
              <a:tblPr firstRow="1" firstCol="1" bandRow="1">
                <a:tableStyleId>{5C22544A-7EE6-4342-B048-85BDC9FD1C3A}</a:tableStyleId>
              </a:tblPr>
              <a:tblGrid>
                <a:gridCol w="1450181">
                  <a:extLst>
                    <a:ext uri="{9D8B030D-6E8A-4147-A177-3AD203B41FA5}">
                      <a16:colId xmlns="" xmlns:a16="http://schemas.microsoft.com/office/drawing/2014/main" val="20000"/>
                    </a:ext>
                  </a:extLst>
                </a:gridCol>
                <a:gridCol w="6222206">
                  <a:extLst>
                    <a:ext uri="{9D8B030D-6E8A-4147-A177-3AD203B41FA5}">
                      <a16:colId xmlns="" xmlns:a16="http://schemas.microsoft.com/office/drawing/2014/main" val="20002"/>
                    </a:ext>
                  </a:extLst>
                </a:gridCol>
              </a:tblGrid>
              <a:tr h="274047">
                <a:tc gridSpan="2">
                  <a:txBody>
                    <a:bodyPr/>
                    <a:lstStyle/>
                    <a:p>
                      <a:pPr marL="0" marR="0" algn="ctr">
                        <a:lnSpc>
                          <a:spcPct val="115000"/>
                        </a:lnSpc>
                        <a:spcBef>
                          <a:spcPts val="0"/>
                        </a:spcBef>
                        <a:spcAft>
                          <a:spcPts val="0"/>
                        </a:spcAft>
                      </a:pPr>
                      <a:r>
                        <a:rPr lang="en-US" sz="1400" baseline="0" dirty="0" err="1">
                          <a:effectLst/>
                        </a:rPr>
                        <a:t>PenTest</a:t>
                      </a:r>
                      <a:r>
                        <a:rPr lang="en-US" sz="1400" baseline="0" dirty="0">
                          <a:effectLst/>
                        </a:rPr>
                        <a:t>+ PT0-001  TTT Session Outline</a:t>
                      </a:r>
                      <a:endParaRPr lang="en-US" sz="1400" baseline="0" dirty="0">
                        <a:effectLst/>
                        <a:latin typeface="Calibri"/>
                        <a:ea typeface="Calibri"/>
                        <a:cs typeface="Times New Roman"/>
                      </a:endParaRPr>
                    </a:p>
                  </a:txBody>
                  <a:tcPr marL="27674" marR="27674" marT="0" marB="0" anchor="ctr"/>
                </a:tc>
                <a:tc hMerge="1">
                  <a:txBody>
                    <a:bodyPr/>
                    <a:lstStyle/>
                    <a:p>
                      <a:endParaRPr lang="en-US"/>
                    </a:p>
                  </a:txBody>
                  <a:tcPr/>
                </a:tc>
                <a:extLst>
                  <a:ext uri="{0D108BD9-81ED-4DB2-BD59-A6C34878D82A}">
                    <a16:rowId xmlns="" xmlns:a16="http://schemas.microsoft.com/office/drawing/2014/main" val="10000"/>
                  </a:ext>
                </a:extLst>
              </a:tr>
              <a:tr h="222695">
                <a:tc>
                  <a:txBody>
                    <a:bodyPr/>
                    <a:lstStyle/>
                    <a:p>
                      <a:pPr marL="0" marR="0" algn="ctr">
                        <a:lnSpc>
                          <a:spcPct val="115000"/>
                        </a:lnSpc>
                        <a:spcBef>
                          <a:spcPts val="0"/>
                        </a:spcBef>
                        <a:spcAft>
                          <a:spcPts val="0"/>
                        </a:spcAft>
                      </a:pPr>
                      <a:r>
                        <a:rPr lang="en-US" sz="1400" baseline="0" dirty="0">
                          <a:effectLst/>
                        </a:rPr>
                        <a:t>Date</a:t>
                      </a:r>
                      <a:endParaRPr lang="en-US" sz="1400" baseline="0" dirty="0">
                        <a:effectLst/>
                        <a:latin typeface="Calibri"/>
                        <a:ea typeface="Calibri"/>
                        <a:cs typeface="Times New Roman"/>
                      </a:endParaRPr>
                    </a:p>
                  </a:txBody>
                  <a:tcPr marL="27674" marR="27674" marT="0" marB="0" anchor="ctr"/>
                </a:tc>
                <a:tc>
                  <a:txBody>
                    <a:bodyPr/>
                    <a:lstStyle/>
                    <a:p>
                      <a:pPr marL="0" marR="0" algn="ctr">
                        <a:lnSpc>
                          <a:spcPct val="115000"/>
                        </a:lnSpc>
                        <a:spcBef>
                          <a:spcPts val="0"/>
                        </a:spcBef>
                        <a:spcAft>
                          <a:spcPts val="0"/>
                        </a:spcAft>
                      </a:pPr>
                      <a:r>
                        <a:rPr lang="en-US" sz="1400" baseline="0" dirty="0">
                          <a:effectLst/>
                        </a:rPr>
                        <a:t>Topic</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1"/>
                  </a:ext>
                </a:extLst>
              </a:tr>
              <a:tr h="329992">
                <a:tc>
                  <a:txBody>
                    <a:bodyPr/>
                    <a:lstStyle/>
                    <a:p>
                      <a:pPr marL="0" marR="0" algn="ctr">
                        <a:lnSpc>
                          <a:spcPct val="115000"/>
                        </a:lnSpc>
                        <a:spcBef>
                          <a:spcPts val="0"/>
                        </a:spcBef>
                        <a:spcAft>
                          <a:spcPts val="0"/>
                        </a:spcAft>
                      </a:pPr>
                      <a:r>
                        <a:rPr lang="en-US" sz="1400" strike="noStrike" baseline="0" dirty="0">
                          <a:effectLst/>
                        </a:rPr>
                        <a:t>06/26/2018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III: Local host vulnerabilities and post-exploitation techniques.</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6"/>
                  </a:ext>
                </a:extLst>
              </a:tr>
              <a:tr h="329992">
                <a:tc>
                  <a:txBody>
                    <a:bodyPr/>
                    <a:lstStyle/>
                    <a:p>
                      <a:pPr marL="0" marR="0" algn="ctr">
                        <a:lnSpc>
                          <a:spcPct val="115000"/>
                        </a:lnSpc>
                        <a:spcBef>
                          <a:spcPts val="0"/>
                        </a:spcBef>
                        <a:spcAft>
                          <a:spcPts val="0"/>
                        </a:spcAft>
                      </a:pPr>
                      <a:r>
                        <a:rPr lang="en-US" sz="1400" strike="noStrike" baseline="0" dirty="0">
                          <a:effectLst/>
                        </a:rPr>
                        <a:t>06/28/2018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Penetration Tools I: Using and analyzing output from Nmap, </a:t>
                      </a:r>
                      <a:r>
                        <a:rPr lang="en-US" sz="1400" baseline="0" dirty="0" err="1">
                          <a:effectLst/>
                        </a:rPr>
                        <a:t>Netcat</a:t>
                      </a:r>
                      <a:r>
                        <a:rPr lang="en-US" sz="1400" baseline="0" dirty="0">
                          <a:effectLst/>
                        </a:rPr>
                        <a:t> and other penetration testing tools and </a:t>
                      </a:r>
                      <a:r>
                        <a:rPr lang="en-US" sz="1400" baseline="0" dirty="0" smtClean="0">
                          <a:effectLst/>
                        </a:rPr>
                        <a:t>utilities</a:t>
                      </a:r>
                      <a:r>
                        <a:rPr lang="en-US" sz="1400" baseline="0" dirty="0">
                          <a:effectLst/>
                        </a:rPr>
                        <a:t>.</a:t>
                      </a:r>
                    </a:p>
                  </a:txBody>
                  <a:tcPr marL="27674" marR="27674" marT="0" marB="0" anchor="ctr"/>
                </a:tc>
                <a:extLst>
                  <a:ext uri="{0D108BD9-81ED-4DB2-BD59-A6C34878D82A}">
                    <a16:rowId xmlns="" xmlns:a16="http://schemas.microsoft.com/office/drawing/2014/main" val="10007"/>
                  </a:ext>
                </a:extLst>
              </a:tr>
              <a:tr h="329992">
                <a:tc>
                  <a:txBody>
                    <a:bodyPr/>
                    <a:lstStyle/>
                    <a:p>
                      <a:pPr marL="0" marR="0" algn="ctr">
                        <a:lnSpc>
                          <a:spcPct val="115000"/>
                        </a:lnSpc>
                        <a:spcBef>
                          <a:spcPts val="0"/>
                        </a:spcBef>
                        <a:spcAft>
                          <a:spcPts val="0"/>
                        </a:spcAft>
                      </a:pPr>
                      <a:r>
                        <a:rPr lang="en-US" sz="1400" strike="noStrike" baseline="0" dirty="0">
                          <a:effectLst/>
                        </a:rPr>
                        <a:t>07/17/2018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Penetration Tools II: Programming and scripting overview (BASH, </a:t>
                      </a:r>
                      <a:r>
                        <a:rPr lang="en-US" sz="1400" baseline="0" dirty="0" err="1" smtClean="0">
                          <a:effectLst/>
                        </a:rPr>
                        <a:t>PowerShell</a:t>
                      </a:r>
                      <a:r>
                        <a:rPr lang="en-US" sz="1400" baseline="0" dirty="0">
                          <a:effectLst/>
                        </a:rPr>
                        <a:t>, Python &amp; Ruby).</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8"/>
                  </a:ext>
                </a:extLst>
              </a:tr>
              <a:tr h="329992">
                <a:tc>
                  <a:txBody>
                    <a:bodyPr/>
                    <a:lstStyle/>
                    <a:p>
                      <a:pPr marL="0" marR="0" algn="ctr">
                        <a:lnSpc>
                          <a:spcPct val="115000"/>
                        </a:lnSpc>
                        <a:spcBef>
                          <a:spcPts val="0"/>
                        </a:spcBef>
                        <a:spcAft>
                          <a:spcPts val="0"/>
                        </a:spcAft>
                      </a:pPr>
                      <a:r>
                        <a:rPr lang="en-US" sz="1400" strike="noStrike" baseline="0" dirty="0">
                          <a:effectLst/>
                        </a:rPr>
                        <a:t>07/19/2018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Reporting and Communications I: Report writing and handling best practices, and the importance of communications.</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9"/>
                  </a:ext>
                </a:extLst>
              </a:tr>
              <a:tr h="329992">
                <a:tc>
                  <a:txBody>
                    <a:bodyPr/>
                    <a:lstStyle/>
                    <a:p>
                      <a:pPr marL="0" marR="0" algn="ctr">
                        <a:lnSpc>
                          <a:spcPct val="115000"/>
                        </a:lnSpc>
                        <a:spcBef>
                          <a:spcPts val="0"/>
                        </a:spcBef>
                        <a:spcAft>
                          <a:spcPts val="0"/>
                        </a:spcAft>
                      </a:pPr>
                      <a:r>
                        <a:rPr lang="en-US" sz="1400" strike="noStrike" baseline="0" dirty="0">
                          <a:effectLst/>
                        </a:rPr>
                        <a:t>07/24/2018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Reporting and Communications II: Recommending mitigation strategies and other post-report activities.</a:t>
                      </a:r>
                    </a:p>
                  </a:txBody>
                  <a:tcPr marL="27674" marR="27674" marT="0" marB="0" anchor="ctr"/>
                </a:tc>
                <a:extLst>
                  <a:ext uri="{0D108BD9-81ED-4DB2-BD59-A6C34878D82A}">
                    <a16:rowId xmlns="" xmlns:a16="http://schemas.microsoft.com/office/drawing/2014/main" val="10010"/>
                  </a:ext>
                </a:extLst>
              </a:tr>
              <a:tr h="329992">
                <a:tc>
                  <a:txBody>
                    <a:bodyPr/>
                    <a:lstStyle/>
                    <a:p>
                      <a:pPr marL="0" marR="0" algn="ctr">
                        <a:lnSpc>
                          <a:spcPct val="115000"/>
                        </a:lnSpc>
                        <a:spcBef>
                          <a:spcPts val="0"/>
                        </a:spcBef>
                        <a:spcAft>
                          <a:spcPts val="0"/>
                        </a:spcAft>
                      </a:pPr>
                      <a:r>
                        <a:rPr lang="en-US" sz="1400" strike="noStrike" baseline="0" dirty="0">
                          <a:effectLst/>
                        </a:rPr>
                        <a:t>07/26/2018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Wrap up: Final review, demos, and best practices as well as CompTIA wrap up information and survey.</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11"/>
                  </a:ext>
                </a:extLst>
              </a:tr>
            </a:tbl>
          </a:graphicData>
        </a:graphic>
      </p:graphicFrame>
      <p:sp>
        <p:nvSpPr>
          <p:cNvPr id="12" name="Rectangle 3"/>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8" name="Rectangle 7">
            <a:extLst>
              <a:ext uri="{FF2B5EF4-FFF2-40B4-BE49-F238E27FC236}">
                <a16:creationId xmlns="" xmlns:a16="http://schemas.microsoft.com/office/drawing/2014/main" id="{392274BE-9EA5-4C31-A5F4-AF666394746A}"/>
              </a:ext>
            </a:extLst>
          </p:cNvPr>
          <p:cNvSpPr/>
          <p:nvPr/>
        </p:nvSpPr>
        <p:spPr>
          <a:xfrm>
            <a:off x="607219" y="1521067"/>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9" name="Rectangle 8">
            <a:extLst>
              <a:ext uri="{FF2B5EF4-FFF2-40B4-BE49-F238E27FC236}">
                <a16:creationId xmlns="" xmlns:a16="http://schemas.microsoft.com/office/drawing/2014/main" id="{392274BE-9EA5-4C31-A5F4-AF666394746A}"/>
              </a:ext>
            </a:extLst>
          </p:cNvPr>
          <p:cNvSpPr/>
          <p:nvPr/>
        </p:nvSpPr>
        <p:spPr>
          <a:xfrm>
            <a:off x="603971" y="1926395"/>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3" name="Rectangle 12">
            <a:extLst>
              <a:ext uri="{FF2B5EF4-FFF2-40B4-BE49-F238E27FC236}">
                <a16:creationId xmlns="" xmlns:a16="http://schemas.microsoft.com/office/drawing/2014/main" id="{392274BE-9EA5-4C31-A5F4-AF666394746A}"/>
              </a:ext>
            </a:extLst>
          </p:cNvPr>
          <p:cNvSpPr/>
          <p:nvPr/>
        </p:nvSpPr>
        <p:spPr>
          <a:xfrm>
            <a:off x="620179" y="2419275"/>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4" name="Rectangle 13">
            <a:extLst>
              <a:ext uri="{FF2B5EF4-FFF2-40B4-BE49-F238E27FC236}">
                <a16:creationId xmlns="" xmlns:a16="http://schemas.microsoft.com/office/drawing/2014/main" id="{392274BE-9EA5-4C31-A5F4-AF666394746A}"/>
              </a:ext>
            </a:extLst>
          </p:cNvPr>
          <p:cNvSpPr/>
          <p:nvPr/>
        </p:nvSpPr>
        <p:spPr>
          <a:xfrm>
            <a:off x="626659" y="2931611"/>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Tree>
    <p:extLst>
      <p:ext uri="{BB962C8B-B14F-4D97-AF65-F5344CB8AC3E}">
        <p14:creationId xmlns="" xmlns:p14="http://schemas.microsoft.com/office/powerpoint/2010/main" val="389519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Welcome</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b="1" dirty="0" smtClean="0"/>
              <a:t>Lee McWhorter</a:t>
            </a:r>
          </a:p>
          <a:p>
            <a:pPr>
              <a:spcBef>
                <a:spcPts val="600"/>
              </a:spcBef>
            </a:pPr>
            <a:r>
              <a:rPr lang="en-US" dirty="0" smtClean="0"/>
              <a:t>Instructor</a:t>
            </a:r>
          </a:p>
          <a:p>
            <a:pPr>
              <a:spcBef>
                <a:spcPts val="600"/>
              </a:spcBef>
            </a:pPr>
            <a:r>
              <a:rPr lang="en-US" dirty="0" smtClean="0"/>
              <a:t>Lead Author</a:t>
            </a:r>
          </a:p>
          <a:p>
            <a:pPr>
              <a:spcBef>
                <a:spcPts val="600"/>
              </a:spcBef>
            </a:pPr>
            <a:r>
              <a:rPr lang="en-US" dirty="0" err="1" smtClean="0"/>
              <a:t>Woz</a:t>
            </a:r>
            <a:r>
              <a:rPr lang="en-US" dirty="0" smtClean="0"/>
              <a:t> U Cyber Security Program</a:t>
            </a:r>
          </a:p>
          <a:p>
            <a:pPr>
              <a:spcBef>
                <a:spcPts val="600"/>
              </a:spcBef>
            </a:pPr>
            <a:endParaRPr lang="en-US" dirty="0" smtClean="0"/>
          </a:p>
          <a:p>
            <a:r>
              <a:rPr lang="en-US" dirty="0" smtClean="0"/>
              <a:t>lee@mcwhortertechnologies.com</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8</a:t>
            </a:fld>
            <a:endParaRPr lang="en-US"/>
          </a:p>
        </p:txBody>
      </p:sp>
      <p:pic>
        <p:nvPicPr>
          <p:cNvPr id="1026" name="Picture 2"/>
          <p:cNvPicPr>
            <a:picLocks noChangeAspect="1" noChangeArrowheads="1"/>
          </p:cNvPicPr>
          <p:nvPr/>
        </p:nvPicPr>
        <p:blipFill>
          <a:blip r:embed="rId2"/>
          <a:srcRect/>
          <a:stretch>
            <a:fillRect/>
          </a:stretch>
        </p:blipFill>
        <p:spPr bwMode="auto">
          <a:xfrm>
            <a:off x="6909796" y="1181152"/>
            <a:ext cx="1777004" cy="1762226"/>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2337881" y="3540799"/>
            <a:ext cx="1219200" cy="1219200"/>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5181600" y="3531071"/>
            <a:ext cx="1219200" cy="1219200"/>
          </a:xfrm>
          <a:prstGeom prst="rect">
            <a:avLst/>
          </a:prstGeom>
          <a:noFill/>
          <a:ln w="9525">
            <a:noFill/>
            <a:miter lim="800000"/>
            <a:headEnd/>
            <a:tailEnd/>
          </a:ln>
        </p:spPr>
      </p:pic>
      <p:pic>
        <p:nvPicPr>
          <p:cNvPr id="1032" name="Picture 8"/>
          <p:cNvPicPr>
            <a:picLocks noChangeAspect="1" noChangeArrowheads="1"/>
          </p:cNvPicPr>
          <p:nvPr/>
        </p:nvPicPr>
        <p:blipFill>
          <a:blip r:embed="rId5"/>
          <a:srcRect/>
          <a:stretch>
            <a:fillRect/>
          </a:stretch>
        </p:blipFill>
        <p:spPr bwMode="auto">
          <a:xfrm>
            <a:off x="3072859" y="1200151"/>
            <a:ext cx="2540000" cy="13081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Functions in procedural programming and Methods in object-oriented programming are really the same thing? True or False</a:t>
            </a:r>
          </a:p>
          <a:p>
            <a:pPr marL="0" indent="0">
              <a:buNone/>
            </a:pPr>
            <a:endParaRPr lang="en-US" dirty="0" smtClean="0"/>
          </a:p>
          <a:p>
            <a:pPr marL="457200" indent="-457200">
              <a:buAutoNum type="alphaLcPeriod"/>
            </a:pPr>
            <a:r>
              <a:rPr lang="en-US" dirty="0" smtClean="0"/>
              <a:t>True</a:t>
            </a:r>
          </a:p>
          <a:p>
            <a:pPr marL="457200" indent="-457200">
              <a:buFont typeface="Wingdings" charset="2"/>
              <a:buAutoNum type="alphaLcPeriod"/>
            </a:pPr>
            <a:r>
              <a:rPr lang="en-US" dirty="0" smtClean="0"/>
              <a:t>False</a:t>
            </a:r>
          </a:p>
          <a:p>
            <a:pPr marL="457200" indent="-457200">
              <a:buFont typeface="Wingdings" charset="2"/>
              <a:buAutoNum type="alphaLcPeriod"/>
            </a:pPr>
            <a:endParaRPr lang="en-US" dirty="0" smtClean="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9</a:t>
            </a:fld>
            <a:endParaRPr lang="en-US" dirty="0"/>
          </a:p>
        </p:txBody>
      </p:sp>
    </p:spTree>
    <p:extLst>
      <p:ext uri="{BB962C8B-B14F-4D97-AF65-F5344CB8AC3E}">
        <p14:creationId xmlns="" xmlns:p14="http://schemas.microsoft.com/office/powerpoint/2010/main" val="3082910259"/>
      </p:ext>
    </p:extLst>
  </p:cSld>
  <p:clrMapOvr>
    <a:masterClrMapping/>
  </p:clrMapOvr>
</p:sld>
</file>

<file path=ppt/theme/theme1.xml><?xml version="1.0" encoding="utf-8"?>
<a:theme xmlns:a="http://schemas.openxmlformats.org/drawingml/2006/main" name="Office Theme">
  <a:themeElements>
    <a:clrScheme name="CompTIA Colors">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purl.org/dc/dcmitype/"/>
    <ds:schemaRef ds:uri="http://schemas.microsoft.com/sharepoint/v3/fields"/>
    <ds:schemaRef ds:uri="http://schemas.microsoft.com/office/2006/documentManagement/types"/>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3501</TotalTime>
  <Words>2727</Words>
  <Application>Microsoft Office PowerPoint</Application>
  <PresentationFormat>On-screen Show (16:9)</PresentationFormat>
  <Paragraphs>318</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Housekeeping</vt:lpstr>
      <vt:lpstr>Take Control of Your Console</vt:lpstr>
      <vt:lpstr>Welcome to the Train-the-Trainer Series</vt:lpstr>
      <vt:lpstr>Agenda</vt:lpstr>
      <vt:lpstr>Slide 6</vt:lpstr>
      <vt:lpstr>Slide 7</vt:lpstr>
      <vt:lpstr>Welcome</vt:lpstr>
      <vt:lpstr>POLL</vt:lpstr>
      <vt:lpstr>POLL – Answer Slide</vt:lpstr>
      <vt:lpstr>POLL</vt:lpstr>
      <vt:lpstr>POLL – Answer Slide</vt:lpstr>
      <vt:lpstr>POLL</vt:lpstr>
      <vt:lpstr>POLL – Answer Slide</vt:lpstr>
      <vt:lpstr>A little Programming Humor before we move one </vt:lpstr>
      <vt:lpstr>Reporting and Communication – Domain 5.1</vt:lpstr>
      <vt:lpstr>Reporting and Communication – Domain 5.1</vt:lpstr>
      <vt:lpstr>Chat Question</vt:lpstr>
      <vt:lpstr>Reporting and Communication – Domain 5.1</vt:lpstr>
      <vt:lpstr>Reporting and Communication – Domain 5.1</vt:lpstr>
      <vt:lpstr>Reporting and Communication – Domain 5.1</vt:lpstr>
      <vt:lpstr>Reporting and Communication – Domain 5.1</vt:lpstr>
      <vt:lpstr>Reporting and Communication – Domain 5.1</vt:lpstr>
      <vt:lpstr>DEMO</vt:lpstr>
      <vt:lpstr>Demo – Basic Reference</vt:lpstr>
      <vt:lpstr>Reporting and Communication – Domain 5.1</vt:lpstr>
      <vt:lpstr>Reporting and Communication – Domain 5.1</vt:lpstr>
      <vt:lpstr>Reporting and Communication – Domain 5.2</vt:lpstr>
      <vt:lpstr>Reporting and Communication – Domain 5.2</vt:lpstr>
      <vt:lpstr>Reporting and Communication – Domain 5.2</vt:lpstr>
      <vt:lpstr>Reporting and Communication – Domain 5.2</vt:lpstr>
      <vt:lpstr>Red/Blue Team Concepts and Activities</vt:lpstr>
      <vt:lpstr>Red/Blue Team Concepts and Activities</vt:lpstr>
      <vt:lpstr>Chat Question</vt:lpstr>
      <vt:lpstr>Red/Blue Team Concepts and Activities</vt:lpstr>
      <vt:lpstr>Red/Blue Team Concepts and Activities</vt:lpstr>
      <vt:lpstr>Homework for next class!</vt:lpstr>
      <vt:lpstr>Next Class!</vt:lpstr>
      <vt:lpstr>Discussion time: Please type your questions in chat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Lee</cp:lastModifiedBy>
  <cp:revision>234</cp:revision>
  <cp:lastPrinted>2013-07-30T16:42:49Z</cp:lastPrinted>
  <dcterms:created xsi:type="dcterms:W3CDTF">2010-04-12T23:12:02Z</dcterms:created>
  <dcterms:modified xsi:type="dcterms:W3CDTF">2018-07-21T18:53:20Z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