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46"/>
  </p:notesMasterIdLst>
  <p:handoutMasterIdLst>
    <p:handoutMasterId r:id="rId47"/>
  </p:handoutMasterIdLst>
  <p:sldIdLst>
    <p:sldId id="296" r:id="rId5"/>
    <p:sldId id="675" r:id="rId6"/>
    <p:sldId id="477" r:id="rId7"/>
    <p:sldId id="299" r:id="rId8"/>
    <p:sldId id="305" r:id="rId9"/>
    <p:sldId id="676" r:id="rId10"/>
    <p:sldId id="677" r:id="rId11"/>
    <p:sldId id="679" r:id="rId12"/>
    <p:sldId id="686" r:id="rId13"/>
    <p:sldId id="687" r:id="rId14"/>
    <p:sldId id="689" r:id="rId15"/>
    <p:sldId id="690" r:id="rId16"/>
    <p:sldId id="691" r:id="rId17"/>
    <p:sldId id="692" r:id="rId18"/>
    <p:sldId id="681" r:id="rId19"/>
    <p:sldId id="693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4" r:id="rId30"/>
    <p:sldId id="711" r:id="rId31"/>
    <p:sldId id="706" r:id="rId32"/>
    <p:sldId id="703" r:id="rId33"/>
    <p:sldId id="705" r:id="rId34"/>
    <p:sldId id="707" r:id="rId35"/>
    <p:sldId id="710" r:id="rId36"/>
    <p:sldId id="682" r:id="rId37"/>
    <p:sldId id="683" r:id="rId38"/>
    <p:sldId id="709" r:id="rId39"/>
    <p:sldId id="713" r:id="rId40"/>
    <p:sldId id="708" r:id="rId41"/>
    <p:sldId id="712" r:id="rId42"/>
    <p:sldId id="684" r:id="rId43"/>
    <p:sldId id="685" r:id="rId44"/>
    <p:sldId id="678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1">
          <p15:clr>
            <a:srgbClr val="A4A3A4"/>
          </p15:clr>
        </p15:guide>
        <p15:guide id="2" orient="horz" pos="542">
          <p15:clr>
            <a:srgbClr val="A4A3A4"/>
          </p15:clr>
        </p15:guide>
        <p15:guide id="3" orient="horz" pos="309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282">
          <p15:clr>
            <a:srgbClr val="A4A3A4"/>
          </p15:clr>
        </p15:guide>
        <p15:guide id="7" pos="46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chneiter" initials="SS" lastIdx="1" clrIdx="0">
    <p:extLst>
      <p:ext uri="{19B8F6BF-5375-455C-9EA6-DF929625EA0E}">
        <p15:presenceInfo xmlns:p15="http://schemas.microsoft.com/office/powerpoint/2012/main" xmlns="" userId="S-1-5-21-958819690-1208897837-285429281-3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727B"/>
    <a:srgbClr val="57197C"/>
    <a:srgbClr val="004872"/>
    <a:srgbClr val="61A729"/>
    <a:srgbClr val="C88D00"/>
    <a:srgbClr val="C35B15"/>
    <a:srgbClr val="576068"/>
    <a:srgbClr val="A1A8CF"/>
    <a:srgbClr val="C5CBCF"/>
    <a:srgbClr val="3643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6" autoAdjust="0"/>
    <p:restoredTop sz="98113" autoAdjust="0"/>
  </p:normalViewPr>
  <p:slideViewPr>
    <p:cSldViewPr snapToGrid="0" snapToObjects="1">
      <p:cViewPr varScale="1">
        <p:scale>
          <a:sx n="98" d="100"/>
          <a:sy n="98" d="100"/>
        </p:scale>
        <p:origin x="-408" y="-90"/>
      </p:cViewPr>
      <p:guideLst>
        <p:guide orient="horz" pos="471"/>
        <p:guide orient="horz" pos="542"/>
        <p:guide orient="horz" pos="3097"/>
        <p:guide orient="horz" pos="1620"/>
        <p:guide pos="2880"/>
        <p:guide pos="282"/>
        <p:guide pos="468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DD40-51E3-C044-8A4E-71AE04E456FB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81D4-786B-B641-9956-05A467911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29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D2A1-6B58-7448-B776-7AA86404108F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F117-9047-2140-B3F1-EEF431365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38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0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17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B6144-CBEE-4E0A-9D32-5228FF5F1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42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2744617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15"/>
            <a:ext cx="8229600" cy="44917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632"/>
            <a:ext cx="8229599" cy="34051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09284"/>
            <a:ext cx="8229600" cy="3452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1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5" name="Picture 4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11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33944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57341" y="4767263"/>
            <a:ext cx="546752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87950" y="1200151"/>
            <a:ext cx="3498850" cy="3195461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8675" y="4767263"/>
            <a:ext cx="571618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98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4272" y="4767263"/>
            <a:ext cx="5760591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2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331611"/>
            <a:ext cx="8229600" cy="443089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674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771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771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0" name="Picture 9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6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807098" y="1862669"/>
            <a:ext cx="1896238" cy="1425498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4309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309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DF975-CA2A-4A7C-80AB-59DC8C88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A0299C-E15C-48E4-817E-93A4724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F830-84EC-4541-9CE5-2E15E750B275}" type="datetimeFigureOut">
              <a:rPr lang="en-US" smtClean="0"/>
              <a:pPr/>
              <a:t>7/24/2018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1D58D1-219E-467B-A18B-3456CE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17EB4E-1FA8-425C-BCB3-9235895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2ED4-BA0C-4A53-8626-146FF5567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3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7" name="Picture 6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2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32185"/>
            <a:ext cx="8229600" cy="2744390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3443110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366" y="1051278"/>
            <a:ext cx="7981244" cy="1100674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66" y="2159007"/>
            <a:ext cx="6207634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8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7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5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1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4767263"/>
            <a:ext cx="26193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7263"/>
            <a:ext cx="82296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A45AEBA5-269E-4070-869B-74F2C8FCF8C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278589" y="140494"/>
            <a:ext cx="816422" cy="7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9" r:id="rId3"/>
    <p:sldLayoutId id="2147493471" r:id="rId4"/>
    <p:sldLayoutId id="2147493472" r:id="rId5"/>
    <p:sldLayoutId id="2147493458" r:id="rId6"/>
    <p:sldLayoutId id="2147493467" r:id="rId7"/>
    <p:sldLayoutId id="2147493468" r:id="rId8"/>
    <p:sldLayoutId id="2147493469" r:id="rId9"/>
    <p:sldLayoutId id="2147493459" r:id="rId10"/>
    <p:sldLayoutId id="2147493474" r:id="rId11"/>
    <p:sldLayoutId id="2147493478" r:id="rId12"/>
    <p:sldLayoutId id="2147493480" r:id="rId13"/>
    <p:sldLayoutId id="2147493473" r:id="rId14"/>
    <p:sldLayoutId id="2147493464" r:id="rId15"/>
    <p:sldLayoutId id="2147493465" r:id="rId16"/>
    <p:sldLayoutId id="2147493466" r:id="rId17"/>
    <p:sldLayoutId id="2147493470" r:id="rId18"/>
    <p:sldLayoutId id="2147493475" r:id="rId19"/>
    <p:sldLayoutId id="2147493477" r:id="rId20"/>
    <p:sldLayoutId id="21474934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jstanger@comptia.org" TargetMode="External"/><Relationship Id="rId7" Type="http://schemas.openxmlformats.org/officeDocument/2006/relationships/hyperlink" Target="mailto:lee@mcwhortertechnologie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tkasem@comptia.or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wMU4n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1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4"/>
          <p:cNvSpPr txBox="1">
            <a:spLocks noChangeArrowheads="1"/>
          </p:cNvSpPr>
          <p:nvPr/>
        </p:nvSpPr>
        <p:spPr>
          <a:xfrm>
            <a:off x="455551" y="3047062"/>
            <a:ext cx="5742134" cy="925493"/>
          </a:xfrm>
          <a:prstGeom prst="rect">
            <a:avLst/>
          </a:prstGeom>
          <a:ln/>
        </p:spPr>
        <p:txBody>
          <a:bodyPr vert="horz" lIns="0" tIns="34290" rIns="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altLang="zh-CN" sz="2100" dirty="0" err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PenTest</a:t>
            </a:r>
            <a:r>
              <a:rPr lang="en-US" altLang="zh-CN" sz="21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+ TTT Session </a:t>
            </a:r>
            <a:r>
              <a:rPr lang="en-US" altLang="zh-CN" sz="21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12: </a:t>
            </a:r>
            <a:r>
              <a:rPr lang="en-US" sz="2400" dirty="0" smtClean="0"/>
              <a:t>Wrap up</a:t>
            </a:r>
            <a:endParaRPr lang="en-US" altLang="zh-CN" sz="21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ubtitle 5"/>
          <p:cNvSpPr txBox="1">
            <a:spLocks noChangeArrowheads="1"/>
          </p:cNvSpPr>
          <p:nvPr/>
        </p:nvSpPr>
        <p:spPr bwMode="auto">
          <a:xfrm>
            <a:off x="1150144" y="4261602"/>
            <a:ext cx="4800600" cy="223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sz="1200" dirty="0" smtClean="0"/>
              <a:t>07/26/2018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97685" y="4493314"/>
            <a:ext cx="233539" cy="197285"/>
          </a:xfrm>
          <a:prstGeom prst="rect">
            <a:avLst/>
          </a:prstGeom>
        </p:spPr>
      </p:pic>
      <p:sp>
        <p:nvSpPr>
          <p:cNvPr id="8" name="Subtitle 5"/>
          <p:cNvSpPr txBox="1">
            <a:spLocks noChangeArrowheads="1"/>
          </p:cNvSpPr>
          <p:nvPr/>
        </p:nvSpPr>
        <p:spPr bwMode="auto">
          <a:xfrm>
            <a:off x="6498435" y="4435494"/>
            <a:ext cx="2645565" cy="240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@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TeachCompTIA</a:t>
            </a: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    #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PenTestPlusTTT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58" y="809308"/>
            <a:ext cx="4136335" cy="1799306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3AEA45DC-1BF5-484F-B64D-614193D31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171" y="2204473"/>
            <a:ext cx="2300879" cy="19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1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</a:t>
            </a:r>
            <a:r>
              <a:rPr lang="en-US" dirty="0" smtClean="0"/>
              <a:t>findings goes with the remediation step of using password filters?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Plain text passwords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Shared administrative passwords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Weak passwords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No multifactor authentication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All of the Above</a:t>
            </a:r>
          </a:p>
          <a:p>
            <a:pPr marL="457200" indent="-457200">
              <a:buFont typeface="Wingdings" charset="2"/>
              <a:buAutoNum type="alphaLcPeriod"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communication path </a:t>
            </a:r>
            <a:r>
              <a:rPr lang="en-US" dirty="0" smtClean="0"/>
              <a:t>is usually </a:t>
            </a:r>
            <a:r>
              <a:rPr lang="en-US" dirty="0" smtClean="0"/>
              <a:t>defined </a:t>
            </a:r>
            <a:r>
              <a:rPr lang="en-US" dirty="0" smtClean="0"/>
              <a:t>during a pen test as </a:t>
            </a:r>
            <a:r>
              <a:rPr lang="en-US" dirty="0" smtClean="0"/>
              <a:t>to who will be contacted </a:t>
            </a:r>
            <a:r>
              <a:rPr lang="en-US" dirty="0" smtClean="0"/>
              <a:t>when </a:t>
            </a:r>
            <a:r>
              <a:rPr lang="en-US" dirty="0" smtClean="0"/>
              <a:t>certain events happen during the test</a:t>
            </a:r>
            <a:r>
              <a:rPr lang="en-US" dirty="0" smtClean="0"/>
              <a:t>. True or False?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Fal</a:t>
            </a:r>
            <a:r>
              <a:rPr lang="en-US" dirty="0" smtClean="0"/>
              <a:t>se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communication path </a:t>
            </a:r>
            <a:r>
              <a:rPr lang="en-US" dirty="0" smtClean="0"/>
              <a:t>is usually </a:t>
            </a:r>
            <a:r>
              <a:rPr lang="en-US" dirty="0" smtClean="0"/>
              <a:t>defined </a:t>
            </a:r>
            <a:r>
              <a:rPr lang="en-US" dirty="0" smtClean="0"/>
              <a:t>during a pen test as </a:t>
            </a:r>
            <a:r>
              <a:rPr lang="en-US" dirty="0" smtClean="0"/>
              <a:t>to who will be contacted </a:t>
            </a:r>
            <a:r>
              <a:rPr lang="en-US" dirty="0" smtClean="0"/>
              <a:t>when </a:t>
            </a:r>
            <a:r>
              <a:rPr lang="en-US" dirty="0" smtClean="0"/>
              <a:t>certain events happen during the test</a:t>
            </a:r>
            <a:r>
              <a:rPr lang="en-US" dirty="0" smtClean="0"/>
              <a:t>. True or False?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True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Fal</a:t>
            </a:r>
            <a:r>
              <a:rPr lang="en-US" dirty="0" smtClean="0"/>
              <a:t>se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examples of when and why we might communicate during a pen test?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De-escalation</a:t>
            </a:r>
            <a:endParaRPr lang="en-US" dirty="0" smtClean="0"/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Situational awareness</a:t>
            </a:r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When </a:t>
            </a:r>
            <a:r>
              <a:rPr lang="en-US" dirty="0" smtClean="0"/>
              <a:t>indicators </a:t>
            </a:r>
            <a:r>
              <a:rPr lang="en-US" dirty="0" smtClean="0"/>
              <a:t>of prior </a:t>
            </a:r>
            <a:r>
              <a:rPr lang="en-US" dirty="0" smtClean="0"/>
              <a:t>compromise are found</a:t>
            </a:r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De-confliction</a:t>
            </a:r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All of the Above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are examples of when and why we might communicate during a pen test?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De-escalation</a:t>
            </a:r>
            <a:endParaRPr lang="en-US" dirty="0" smtClean="0"/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Situational awareness</a:t>
            </a:r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When </a:t>
            </a:r>
            <a:r>
              <a:rPr lang="en-US" dirty="0" smtClean="0"/>
              <a:t>indicators </a:t>
            </a:r>
            <a:r>
              <a:rPr lang="en-US" dirty="0" smtClean="0"/>
              <a:t>of prior </a:t>
            </a:r>
            <a:r>
              <a:rPr lang="en-US" dirty="0" smtClean="0"/>
              <a:t>compromise are found</a:t>
            </a:r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/>
              <a:t>De-confliction</a:t>
            </a:r>
          </a:p>
          <a:p>
            <a:pPr marL="457200" lvl="1" indent="-457200">
              <a:spcBef>
                <a:spcPts val="1200"/>
              </a:spcBef>
              <a:buSzPct val="80000"/>
              <a:buFont typeface="Wingdings" charset="2"/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All of the Above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charset="2"/>
              <a:buAutoNum type="alphaLcPeriod"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Planning and Scoping </a:t>
            </a:r>
            <a:r>
              <a:rPr lang="en-US" dirty="0" smtClean="0"/>
              <a:t>– </a:t>
            </a:r>
            <a:r>
              <a:rPr lang="en-US" dirty="0" smtClean="0"/>
              <a:t>Domain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690" y="1447153"/>
            <a:ext cx="3320110" cy="332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Scoping – Domain 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importance of planning for an engagement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your major headings: Target audience, rules of engagement, budget, impacts and technical constraints.</a:t>
            </a:r>
          </a:p>
          <a:p>
            <a:pPr lvl="1"/>
            <a:r>
              <a:rPr lang="en-US" dirty="0" smtClean="0"/>
              <a:t>Known your resources, especially the acronyms: WSDL/WADL, SOAP, SDK, and XSD.</a:t>
            </a:r>
          </a:p>
          <a:p>
            <a:r>
              <a:rPr lang="en-US" dirty="0" smtClean="0"/>
              <a:t>Explain key legal concepts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your contracts: SOW, MSA and NDA.</a:t>
            </a:r>
          </a:p>
          <a:p>
            <a:pPr lvl="1"/>
            <a:r>
              <a:rPr lang="en-US" dirty="0" smtClean="0"/>
              <a:t>Be aware of differences caused by local / national restrictions and policies.</a:t>
            </a:r>
          </a:p>
          <a:p>
            <a:pPr lvl="1"/>
            <a:r>
              <a:rPr lang="en-US" dirty="0" smtClean="0"/>
              <a:t>The importance of having proper authorization.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and Scoping – Domain 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</a:t>
            </a:r>
            <a:r>
              <a:rPr lang="en-US" dirty="0" smtClean="0"/>
              <a:t>the importance of scoping an engagement properly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types of assessments, considerations and strategies.</a:t>
            </a:r>
          </a:p>
          <a:p>
            <a:pPr lvl="1"/>
            <a:r>
              <a:rPr lang="en-US" dirty="0" smtClean="0"/>
              <a:t>So many targets and their considerations .</a:t>
            </a:r>
          </a:p>
          <a:p>
            <a:pPr lvl="1"/>
            <a:r>
              <a:rPr lang="en-US" dirty="0" smtClean="0"/>
              <a:t>Importance of risk, impact and scheduling.</a:t>
            </a:r>
          </a:p>
          <a:p>
            <a:pPr lvl="1"/>
            <a:r>
              <a:rPr lang="en-US" dirty="0" smtClean="0"/>
              <a:t>Threat actors!</a:t>
            </a:r>
          </a:p>
          <a:p>
            <a:r>
              <a:rPr lang="en-US" dirty="0" smtClean="0"/>
              <a:t>Explain the key aspects of compliance-based assessments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Caveats and limitations of compliance-based assessment and the importance of having clearly defined objectives.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Information Gathering and</a:t>
            </a:r>
            <a:br>
              <a:rPr lang="en-US" dirty="0" smtClean="0"/>
            </a:br>
            <a:r>
              <a:rPr lang="en-US" dirty="0" smtClean="0"/>
              <a:t>Vulnerability Identification – Domain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1106638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773" y="1759236"/>
            <a:ext cx="3008027" cy="300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 and</a:t>
            </a:r>
            <a:br>
              <a:rPr lang="en-US" dirty="0" smtClean="0"/>
            </a:br>
            <a:r>
              <a:rPr lang="en-US" dirty="0" smtClean="0"/>
              <a:t>Vulnerability </a:t>
            </a:r>
            <a:r>
              <a:rPr lang="en-US" dirty="0" smtClean="0"/>
              <a:t>Identification – </a:t>
            </a:r>
            <a:r>
              <a:rPr lang="en-US" dirty="0" smtClean="0"/>
              <a:t>Domain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scenario, conduct information </a:t>
            </a:r>
            <a:r>
              <a:rPr lang="en-US" dirty="0" smtClean="0"/>
              <a:t>gathering using </a:t>
            </a:r>
            <a:r>
              <a:rPr lang="en-US" dirty="0" smtClean="0"/>
              <a:t>appropriate techniques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the different things we can Enumerate.</a:t>
            </a:r>
          </a:p>
          <a:p>
            <a:pPr lvl="1"/>
            <a:r>
              <a:rPr lang="en-US" dirty="0" smtClean="0"/>
              <a:t>Packet stuff: Crafting, inspecting and sniffing.</a:t>
            </a:r>
          </a:p>
          <a:p>
            <a:pPr lvl="1"/>
            <a:r>
              <a:rPr lang="en-US" dirty="0" smtClean="0"/>
              <a:t>Know high level how </a:t>
            </a:r>
            <a:r>
              <a:rPr lang="en-US" dirty="0" err="1" smtClean="0"/>
              <a:t>decompliation</a:t>
            </a:r>
            <a:r>
              <a:rPr lang="en-US" dirty="0" smtClean="0"/>
              <a:t> and debugging are used.</a:t>
            </a:r>
          </a:p>
          <a:p>
            <a:pPr lvl="1"/>
            <a:r>
              <a:rPr lang="en-US" dirty="0" smtClean="0"/>
              <a:t>OSINT – know all the </a:t>
            </a:r>
            <a:r>
              <a:rPr lang="en-US" dirty="0" smtClean="0"/>
              <a:t>acronyms</a:t>
            </a:r>
            <a:r>
              <a:rPr lang="en-US" dirty="0" smtClean="0"/>
              <a:t>!</a:t>
            </a:r>
          </a:p>
          <a:p>
            <a:r>
              <a:rPr lang="en-US" dirty="0" smtClean="0"/>
              <a:t>Given a scenario, perform a vulnerability scan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types of scans.</a:t>
            </a:r>
          </a:p>
          <a:p>
            <a:pPr lvl="1"/>
            <a:r>
              <a:rPr lang="en-US" dirty="0" smtClean="0"/>
              <a:t>And considerations of scanning.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Housekeeping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2506" y="1709136"/>
            <a:ext cx="733423" cy="505888"/>
            <a:chOff x="572648" y="1396987"/>
            <a:chExt cx="1303862" cy="899356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572648" y="1466726"/>
              <a:ext cx="1303862" cy="829617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4940" y="1396987"/>
              <a:ext cx="927100" cy="87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82506" y="3423040"/>
            <a:ext cx="733423" cy="466660"/>
            <a:chOff x="572648" y="3479705"/>
            <a:chExt cx="1303862" cy="829617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572648" y="3479705"/>
              <a:ext cx="1303862" cy="829617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66690" y="3518974"/>
              <a:ext cx="852034" cy="79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582506" y="2617790"/>
            <a:ext cx="733423" cy="474627"/>
            <a:chOff x="572648" y="2498532"/>
            <a:chExt cx="1303862" cy="843781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572648" y="2498532"/>
              <a:ext cx="1303862" cy="829617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4940" y="2498532"/>
              <a:ext cx="909638" cy="84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448175" y="2531459"/>
            <a:ext cx="50224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Recording will be distributed within two hours. Slides and homework can be downloaded from the resource widget.  You are able to do this via the recording as well.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8175" y="3404952"/>
            <a:ext cx="5022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</a:rPr>
              <a:t>Submit questions via the Q&amp;A. The questions will be answered as submitted throughout the sessions.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175" y="1709135"/>
            <a:ext cx="502247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Unmute your speakers.</a:t>
            </a:r>
          </a:p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Use Chrome if you have issues</a:t>
            </a:r>
          </a:p>
          <a:p>
            <a:pPr marL="503631" lvl="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Enable Flash: Chrome://settings/content flash settings enabled</a:t>
            </a:r>
          </a:p>
        </p:txBody>
      </p:sp>
    </p:spTree>
    <p:extLst>
      <p:ext uri="{BB962C8B-B14F-4D97-AF65-F5344CB8AC3E}">
        <p14:creationId xmlns:p14="http://schemas.microsoft.com/office/powerpoint/2010/main" xmlns="" val="134500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 and</a:t>
            </a:r>
            <a:br>
              <a:rPr lang="en-US" dirty="0" smtClean="0"/>
            </a:br>
            <a:r>
              <a:rPr lang="en-US" dirty="0" smtClean="0"/>
              <a:t>Vulnerability </a:t>
            </a:r>
            <a:r>
              <a:rPr lang="en-US" dirty="0" smtClean="0"/>
              <a:t>Identification – </a:t>
            </a:r>
            <a:r>
              <a:rPr lang="en-US" dirty="0" smtClean="0"/>
              <a:t>Domain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/>
              <a:t>a scenario, analyze vulnerability scan results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your false positives and negatives.</a:t>
            </a:r>
          </a:p>
          <a:p>
            <a:pPr lvl="1"/>
            <a:r>
              <a:rPr lang="en-US" dirty="0" smtClean="0"/>
              <a:t>Prioritization and common themes of vulnerabilities.</a:t>
            </a:r>
          </a:p>
          <a:p>
            <a:r>
              <a:rPr lang="en-US" dirty="0" smtClean="0"/>
              <a:t>Explain the process of leveraging </a:t>
            </a:r>
            <a:r>
              <a:rPr lang="en-US" dirty="0" smtClean="0"/>
              <a:t>information to </a:t>
            </a:r>
            <a:r>
              <a:rPr lang="en-US" dirty="0" smtClean="0"/>
              <a:t>prepare for exploitation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Biggest thing here are the techniques to complete attacks like rainbow tables.</a:t>
            </a:r>
          </a:p>
          <a:p>
            <a:r>
              <a:rPr lang="en-US" dirty="0" smtClean="0"/>
              <a:t>Explain weaknesses related to specialized systems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Most are fairly straight forward, but know </a:t>
            </a:r>
            <a:r>
              <a:rPr lang="en-US" dirty="0" smtClean="0"/>
              <a:t>the acronyms!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Attacks and </a:t>
            </a:r>
            <a:r>
              <a:rPr lang="en-US" dirty="0" smtClean="0"/>
              <a:t>Exploits </a:t>
            </a:r>
            <a:r>
              <a:rPr lang="en-US" dirty="0" smtClean="0"/>
              <a:t>– </a:t>
            </a:r>
            <a:r>
              <a:rPr lang="en-US" dirty="0" smtClean="0"/>
              <a:t>Domain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874" y="1476337"/>
            <a:ext cx="3290926" cy="329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</a:t>
            </a:r>
            <a:r>
              <a:rPr lang="en-US" dirty="0" smtClean="0"/>
              <a:t>Exploits – </a:t>
            </a:r>
            <a:r>
              <a:rPr lang="en-US" dirty="0" smtClean="0"/>
              <a:t>Domain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social engineering attacks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your phishing types and other social engineering attacks</a:t>
            </a:r>
          </a:p>
          <a:p>
            <a:pPr lvl="1"/>
            <a:r>
              <a:rPr lang="en-US" dirty="0" smtClean="0"/>
              <a:t>Know the motivation techniques used by social engineers.</a:t>
            </a:r>
          </a:p>
          <a:p>
            <a:r>
              <a:rPr lang="en-US" dirty="0" smtClean="0"/>
              <a:t>Given a scenario, exploit network-based vulnerabilities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Another </a:t>
            </a:r>
            <a:r>
              <a:rPr lang="en-US" dirty="0" err="1" smtClean="0"/>
              <a:t>subdomain</a:t>
            </a:r>
            <a:r>
              <a:rPr lang="en-US" dirty="0" smtClean="0"/>
              <a:t> with a ton of </a:t>
            </a:r>
            <a:r>
              <a:rPr lang="en-US" dirty="0" smtClean="0"/>
              <a:t>acronyms</a:t>
            </a:r>
            <a:r>
              <a:rPr lang="en-US" dirty="0" smtClean="0"/>
              <a:t>, know them!</a:t>
            </a:r>
          </a:p>
          <a:p>
            <a:pPr lvl="1"/>
            <a:r>
              <a:rPr lang="en-US" dirty="0" smtClean="0"/>
              <a:t>You aren’t likely to be able to answer a question on an FTP exploit if you don’t know what FTP means.</a:t>
            </a:r>
          </a:p>
          <a:p>
            <a:pPr lvl="1"/>
            <a:r>
              <a:rPr lang="en-US" dirty="0" smtClean="0"/>
              <a:t>Know the different types of man-in-the-middle attacks.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</a:t>
            </a:r>
            <a:r>
              <a:rPr lang="en-US" dirty="0" smtClean="0"/>
              <a:t>Exploits – </a:t>
            </a:r>
            <a:r>
              <a:rPr lang="en-US" dirty="0" smtClean="0"/>
              <a:t>Domain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/>
              <a:t>a scenario, exploit wireless and RF-based vulnerabilities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Evil Twin/Karma attacks.</a:t>
            </a:r>
          </a:p>
          <a:p>
            <a:pPr lvl="1"/>
            <a:r>
              <a:rPr lang="en-US" dirty="0" smtClean="0"/>
              <a:t>Remember it is not all about </a:t>
            </a:r>
            <a:r>
              <a:rPr lang="en-US" dirty="0" err="1" smtClean="0"/>
              <a:t>WiFi</a:t>
            </a:r>
            <a:r>
              <a:rPr lang="en-US" dirty="0" smtClean="0"/>
              <a:t>!  Bluetooth and RFID are also here.</a:t>
            </a:r>
          </a:p>
          <a:p>
            <a:r>
              <a:rPr lang="en-US" dirty="0" smtClean="0"/>
              <a:t>Given a scenario, exploit application-based vulnerabilities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your injection attacks, we looked at a number of them.</a:t>
            </a:r>
          </a:p>
          <a:p>
            <a:pPr lvl="1"/>
            <a:r>
              <a:rPr lang="en-US" dirty="0" smtClean="0"/>
              <a:t>Know the authentication/authorization attacks and Cross-site stuff.</a:t>
            </a:r>
          </a:p>
          <a:p>
            <a:pPr lvl="1"/>
            <a:r>
              <a:rPr lang="en-US" dirty="0" smtClean="0"/>
              <a:t>Don’t forget about the unsecure code practices.  Programming and scripting related concepts are a fairly large part of this exam given their appearance here and in the next domain.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and </a:t>
            </a:r>
            <a:r>
              <a:rPr lang="en-US" dirty="0" smtClean="0"/>
              <a:t>Exploits – </a:t>
            </a:r>
            <a:r>
              <a:rPr lang="en-US" dirty="0" smtClean="0"/>
              <a:t>Domain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/>
              <a:t>a scenario, exploit local host vulnerabilities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 many OS vulnerabilities including physical attacks.</a:t>
            </a:r>
          </a:p>
          <a:p>
            <a:pPr lvl="1"/>
            <a:r>
              <a:rPr lang="en-US" dirty="0" smtClean="0"/>
              <a:t>Pay particular attention to the Linux and Windows escalation stuff.</a:t>
            </a:r>
          </a:p>
          <a:p>
            <a:r>
              <a:rPr lang="en-US" dirty="0" smtClean="0"/>
              <a:t>Summarize physical security attacks related to facilities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Easiest </a:t>
            </a:r>
            <a:r>
              <a:rPr lang="en-US" dirty="0" err="1" smtClean="0"/>
              <a:t>subdomain</a:t>
            </a:r>
            <a:r>
              <a:rPr lang="en-US" dirty="0" smtClean="0"/>
              <a:t>, just remember lock picking is not lock bypass.</a:t>
            </a:r>
          </a:p>
          <a:p>
            <a:r>
              <a:rPr lang="fr-FR" dirty="0" err="1" smtClean="0"/>
              <a:t>Given</a:t>
            </a:r>
            <a:r>
              <a:rPr lang="fr-FR" dirty="0" smtClean="0"/>
              <a:t> a scenario, </a:t>
            </a:r>
            <a:r>
              <a:rPr lang="fr-FR" dirty="0" err="1" smtClean="0"/>
              <a:t>perform</a:t>
            </a:r>
            <a:r>
              <a:rPr lang="fr-FR" dirty="0" smtClean="0"/>
              <a:t> post-exploitation techniques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All the </a:t>
            </a:r>
            <a:r>
              <a:rPr lang="fr-FR" dirty="0" err="1" smtClean="0"/>
              <a:t>ways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move </a:t>
            </a:r>
            <a:r>
              <a:rPr lang="fr-FR" dirty="0" err="1" smtClean="0"/>
              <a:t>laterally</a:t>
            </a:r>
            <a:r>
              <a:rPr lang="fr-FR" dirty="0" smtClean="0"/>
              <a:t> by </a:t>
            </a:r>
            <a:r>
              <a:rPr lang="fr-FR" dirty="0" err="1" smtClean="0"/>
              <a:t>getting</a:t>
            </a:r>
            <a:r>
              <a:rPr lang="fr-FR" dirty="0" smtClean="0"/>
              <a:t> a </a:t>
            </a:r>
            <a:r>
              <a:rPr lang="fr-FR" dirty="0" err="1" smtClean="0"/>
              <a:t>remote</a:t>
            </a:r>
            <a:r>
              <a:rPr lang="fr-FR" dirty="0" smtClean="0"/>
              <a:t> </a:t>
            </a:r>
            <a:r>
              <a:rPr lang="fr-FR" dirty="0" err="1" smtClean="0"/>
              <a:t>shell</a:t>
            </a:r>
            <a:r>
              <a:rPr lang="fr-FR" dirty="0" smtClean="0"/>
              <a:t>  or desktop.</a:t>
            </a:r>
          </a:p>
          <a:p>
            <a:pPr lvl="1"/>
            <a:r>
              <a:rPr lang="fr-FR" dirty="0" smtClean="0"/>
              <a:t>Know the </a:t>
            </a:r>
            <a:r>
              <a:rPr lang="fr-FR" dirty="0" err="1" smtClean="0"/>
              <a:t>means</a:t>
            </a:r>
            <a:r>
              <a:rPr lang="fr-FR" dirty="0" smtClean="0"/>
              <a:t> of </a:t>
            </a:r>
            <a:r>
              <a:rPr lang="fr-FR" dirty="0" err="1" smtClean="0"/>
              <a:t>achieving</a:t>
            </a:r>
            <a:r>
              <a:rPr lang="fr-FR" dirty="0" smtClean="0"/>
              <a:t> </a:t>
            </a:r>
            <a:r>
              <a:rPr lang="fr-FR" dirty="0" err="1" smtClean="0"/>
              <a:t>persistence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Penetration Testing </a:t>
            </a:r>
            <a:r>
              <a:rPr lang="en-US" dirty="0" smtClean="0"/>
              <a:t>Tools </a:t>
            </a:r>
            <a:r>
              <a:rPr lang="en-US" dirty="0" smtClean="0"/>
              <a:t>– </a:t>
            </a:r>
            <a:r>
              <a:rPr lang="en-US" dirty="0" smtClean="0"/>
              <a:t>Domain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017" y="1461480"/>
            <a:ext cx="3305783" cy="330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 Tools – Domain 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scenario, use </a:t>
            </a:r>
            <a:r>
              <a:rPr lang="en-US" dirty="0" err="1" smtClean="0"/>
              <a:t>Nmap</a:t>
            </a:r>
            <a:r>
              <a:rPr lang="en-US" dirty="0" smtClean="0"/>
              <a:t> to conduct information gathering exercises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</a:t>
            </a:r>
            <a:r>
              <a:rPr lang="en-US" dirty="0" err="1" smtClean="0"/>
              <a:t>nmap</a:t>
            </a:r>
            <a:r>
              <a:rPr lang="en-US" dirty="0" smtClean="0"/>
              <a:t>!  </a:t>
            </a:r>
            <a:r>
              <a:rPr lang="en-US" dirty="0" smtClean="0">
                <a:sym typeface="Wingdings" pitchFamily="2" charset="2"/>
              </a:rPr>
              <a:t>  </a:t>
            </a:r>
            <a:r>
              <a:rPr lang="en-US" dirty="0" smtClean="0"/>
              <a:t>Different scan types and input &amp; output options.</a:t>
            </a:r>
          </a:p>
          <a:p>
            <a:r>
              <a:rPr lang="en-US" dirty="0" smtClean="0"/>
              <a:t>Compare and contrast various use cases of tools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the use cases for various tools.</a:t>
            </a:r>
          </a:p>
          <a:p>
            <a:pPr lvl="1"/>
            <a:r>
              <a:rPr lang="en-US" dirty="0" smtClean="0"/>
              <a:t>This is a biggie, have to know at least high-level what so many different types of tools are and what uses they have.</a:t>
            </a:r>
          </a:p>
          <a:p>
            <a:pPr lvl="1"/>
            <a:r>
              <a:rPr lang="en-US" dirty="0" smtClean="0"/>
              <a:t>Best advice on how to present all of this in two words: Kali Linux.</a:t>
            </a:r>
          </a:p>
          <a:p>
            <a:pPr lvl="1"/>
            <a:r>
              <a:rPr lang="en-US" dirty="0" smtClean="0"/>
              <a:t>As always, know the acronyms.</a:t>
            </a:r>
          </a:p>
          <a:p>
            <a:pPr lvl="1"/>
            <a:r>
              <a:rPr lang="en-US" dirty="0" smtClean="0"/>
              <a:t>Know </a:t>
            </a:r>
            <a:r>
              <a:rPr lang="en-US" dirty="0" err="1" smtClean="0"/>
              <a:t>Netcat</a:t>
            </a:r>
            <a:r>
              <a:rPr lang="en-US" dirty="0" smtClean="0"/>
              <a:t> (</a:t>
            </a:r>
            <a:r>
              <a:rPr lang="en-US" dirty="0" err="1" smtClean="0"/>
              <a:t>nc</a:t>
            </a:r>
            <a:r>
              <a:rPr lang="en-US" dirty="0" smtClean="0"/>
              <a:t>, </a:t>
            </a:r>
            <a:r>
              <a:rPr lang="en-US" dirty="0" err="1" smtClean="0"/>
              <a:t>ncat</a:t>
            </a:r>
            <a:r>
              <a:rPr lang="en-US" dirty="0" smtClean="0"/>
              <a:t>, etc.)!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How do you plan to show all the tools to cover this part of the exam objectives?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02011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Testing Tools – Domain 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/>
              <a:t>a scenario, analyze tool output </a:t>
            </a:r>
            <a:r>
              <a:rPr lang="en-US" dirty="0" smtClean="0"/>
              <a:t>or data </a:t>
            </a:r>
            <a:r>
              <a:rPr lang="en-US" dirty="0" smtClean="0"/>
              <a:t>related to a penetration test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Fairly easy if students shown the techniques, they will see/learn output.</a:t>
            </a:r>
          </a:p>
          <a:p>
            <a:r>
              <a:rPr lang="en-US" dirty="0" smtClean="0"/>
              <a:t>Given a scenario, analyze a basic </a:t>
            </a:r>
            <a:r>
              <a:rPr lang="en-US" dirty="0" smtClean="0"/>
              <a:t>script (limited </a:t>
            </a:r>
            <a:r>
              <a:rPr lang="en-US" dirty="0" smtClean="0"/>
              <a:t>to Bash, Python, Ruby, and </a:t>
            </a:r>
            <a:r>
              <a:rPr lang="en-US" dirty="0" err="1" smtClean="0"/>
              <a:t>PowerShell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Students either have to know or be taught basics of scripting and programming.</a:t>
            </a:r>
          </a:p>
          <a:p>
            <a:pPr lvl="1"/>
            <a:r>
              <a:rPr lang="en-US" dirty="0" smtClean="0"/>
              <a:t>Have to expose them to the four languages they might encounter.</a:t>
            </a:r>
          </a:p>
          <a:p>
            <a:pPr lvl="1"/>
            <a:r>
              <a:rPr lang="en-US" dirty="0" smtClean="0"/>
              <a:t>Good exercise example would be to give students sample scripts and have them write up in plain language what the script does.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Reporting and Communication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Domain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1834" y="1432297"/>
            <a:ext cx="3334966" cy="333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C5F5B8A-E10E-4F71-B4F4-4670220CB6B1}"/>
              </a:ext>
            </a:extLst>
          </p:cNvPr>
          <p:cNvSpPr/>
          <p:nvPr/>
        </p:nvSpPr>
        <p:spPr>
          <a:xfrm>
            <a:off x="260624" y="2004179"/>
            <a:ext cx="66724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Chat with the audience and instructor by clicking the Group Chat icon          and enter you questions or comments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Have a question? Click the Q&amp;A icon         and enter your questions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You can print your Certification of Attendance using the certification widget     ,  after attending at least 110 minutes of the session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Do you have an idea or resource? We are trying the Idea widget out. Share resources you are using by typing in the Idea widget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media player will show video, and when the instructor shares the screen, will show shared content.</a:t>
            </a:r>
          </a:p>
          <a:p>
            <a:pPr defTabSz="342892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Control of Your Console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1B8A7EE-2385-4AFA-8DB0-1650E2BAD9DB}"/>
              </a:ext>
            </a:extLst>
          </p:cNvPr>
          <p:cNvSpPr/>
          <p:nvPr/>
        </p:nvSpPr>
        <p:spPr>
          <a:xfrm>
            <a:off x="260622" y="1195676"/>
            <a:ext cx="66724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Use the controls             to minimize or maximize a widget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Drag the bottom right hand corner to resize it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Click the icon          to download resources &amp; bookmark helpful links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3183EF-6073-422C-8C76-F72AABDCB6D8}"/>
              </a:ext>
            </a:extLst>
          </p:cNvPr>
          <p:cNvSpPr/>
          <p:nvPr/>
        </p:nvSpPr>
        <p:spPr>
          <a:xfrm>
            <a:off x="260624" y="968691"/>
            <a:ext cx="2032929" cy="248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342892">
              <a:defRPr/>
            </a:pPr>
            <a:r>
              <a:rPr lang="en-US" sz="1013" dirty="0">
                <a:solidFill>
                  <a:prstClr val="black"/>
                </a:solidFill>
                <a:latin typeface="Calibri"/>
              </a:rPr>
              <a:t>Widgets are resizable and movable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12E6C8-8AAD-4601-B73D-976417DF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44" y="1242813"/>
            <a:ext cx="516518" cy="2711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BE568B4-B5DA-4B4D-A22F-BA54A8668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65" y="1488428"/>
            <a:ext cx="606818" cy="318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5B2664D-4063-488F-8FE0-2263C362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418" y="1753003"/>
            <a:ext cx="325502" cy="3188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13E31AA-A632-4F13-9D93-36236577E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69" y="2315789"/>
            <a:ext cx="332185" cy="31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67DE16-24CF-4C19-BAA5-347A6F46E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684" y="2551737"/>
            <a:ext cx="335803" cy="350093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D94C0E1-285A-4651-9349-FB7229E3B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603" y="3137852"/>
            <a:ext cx="328934" cy="328934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E96229A7-8DBA-498D-8B09-B0F509A6A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974" y="3630960"/>
            <a:ext cx="30938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14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and Communication – Domain 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scenario, use report writing and handling best practices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the basics sections of a pen test report.</a:t>
            </a:r>
          </a:p>
          <a:p>
            <a:pPr lvl="1"/>
            <a:r>
              <a:rPr lang="en-US" dirty="0" smtClean="0"/>
              <a:t>Understand secure handling of reports and related concepts.</a:t>
            </a:r>
          </a:p>
          <a:p>
            <a:r>
              <a:rPr lang="en-US" dirty="0" smtClean="0"/>
              <a:t>Explain post-report delivery activities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what to clean up after a pen test.</a:t>
            </a:r>
          </a:p>
          <a:p>
            <a:pPr lvl="1"/>
            <a:r>
              <a:rPr lang="en-US" dirty="0" smtClean="0"/>
              <a:t>Importance of client acceptance, lessons learned, follow up actions and possible attestation of the findings.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and Communication – Domain 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/>
              <a:t>a scenario, recommend </a:t>
            </a:r>
            <a:r>
              <a:rPr lang="en-US" dirty="0" smtClean="0"/>
              <a:t>mitigation strategies </a:t>
            </a:r>
            <a:r>
              <a:rPr lang="en-US" dirty="0" smtClean="0"/>
              <a:t>for discovered vulnerabilities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Remember this </a:t>
            </a:r>
            <a:r>
              <a:rPr lang="en-US" dirty="0" err="1" smtClean="0"/>
              <a:t>subdomain</a:t>
            </a:r>
            <a:r>
              <a:rPr lang="en-US" dirty="0" smtClean="0"/>
              <a:t> is actually fairly limited in what it asks for…</a:t>
            </a:r>
          </a:p>
          <a:p>
            <a:pPr lvl="1"/>
            <a:r>
              <a:rPr lang="en-US" dirty="0" smtClean="0"/>
              <a:t>There are basically six findings and six matching </a:t>
            </a:r>
            <a:r>
              <a:rPr lang="en-US" dirty="0" err="1" smtClean="0"/>
              <a:t>remediations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Know the three possible types of solutions: People, Process, Tech.</a:t>
            </a:r>
          </a:p>
          <a:p>
            <a:r>
              <a:rPr lang="en-US" dirty="0" smtClean="0"/>
              <a:t>Explain the importance of </a:t>
            </a:r>
            <a:r>
              <a:rPr lang="en-US" dirty="0" smtClean="0"/>
              <a:t>communication during </a:t>
            </a:r>
            <a:r>
              <a:rPr lang="en-US" dirty="0" smtClean="0"/>
              <a:t>the penetration testing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Understand communication path and what triggers or causes communications.</a:t>
            </a:r>
          </a:p>
          <a:p>
            <a:pPr lvl="1"/>
            <a:r>
              <a:rPr lang="en-US" dirty="0" smtClean="0"/>
              <a:t>Remember this can be tied back to the first Domain as well.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CompTIA</a:t>
            </a:r>
            <a:r>
              <a:rPr lang="en-US" dirty="0" smtClean="0"/>
              <a:t> </a:t>
            </a:r>
            <a:r>
              <a:rPr lang="en-US" dirty="0" err="1" smtClean="0"/>
              <a:t>PenTest</a:t>
            </a:r>
            <a:r>
              <a:rPr lang="en-US" dirty="0" smtClean="0"/>
              <a:t>+ </a:t>
            </a:r>
            <a:r>
              <a:rPr lang="en-US" dirty="0" smtClean="0"/>
              <a:t>Acronyms – Domain 6?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haven’t said it enough about all the acronyms, etc. within the </a:t>
            </a:r>
            <a:r>
              <a:rPr lang="en-US" dirty="0" err="1" smtClean="0"/>
              <a:t>PenTest</a:t>
            </a:r>
            <a:r>
              <a:rPr lang="en-US" dirty="0" smtClean="0"/>
              <a:t>+ exam objectives, I’ll say it one more time…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7200" dirty="0" smtClean="0"/>
              <a:t>KNOW THEM!</a:t>
            </a:r>
            <a:endParaRPr lang="en-US" sz="7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on GNS3!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47CBB20D-752D-45E8-9486-412D6F14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64" y="2627144"/>
            <a:ext cx="1871314" cy="15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608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additional GNS3 resources:</a:t>
            </a:r>
          </a:p>
          <a:p>
            <a:pPr lvl="1"/>
            <a:r>
              <a:rPr lang="en-US" dirty="0" smtClean="0"/>
              <a:t>GNS3 Marketplace</a:t>
            </a:r>
          </a:p>
          <a:p>
            <a:pPr lvl="2"/>
            <a:r>
              <a:rPr lang="en-US" dirty="0" smtClean="0"/>
              <a:t>https://</a:t>
            </a:r>
            <a:r>
              <a:rPr lang="en-US" dirty="0" smtClean="0"/>
              <a:t>www.gns3.com/marketplace</a:t>
            </a:r>
          </a:p>
          <a:p>
            <a:pPr lvl="1"/>
            <a:r>
              <a:rPr lang="en-US" dirty="0" smtClean="0"/>
              <a:t>GNS3 Documentation</a:t>
            </a:r>
          </a:p>
          <a:p>
            <a:pPr lvl="2"/>
            <a:r>
              <a:rPr lang="en-US" dirty="0" smtClean="0"/>
              <a:t>https://docs.gns3.com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GNS3 Community forums – a great place to look for answers and ideas!</a:t>
            </a:r>
          </a:p>
          <a:p>
            <a:pPr lvl="2"/>
            <a:r>
              <a:rPr lang="en-US" dirty="0" smtClean="0"/>
              <a:t>https://</a:t>
            </a:r>
            <a:r>
              <a:rPr lang="en-US" dirty="0" smtClean="0"/>
              <a:t>gns3.com/community</a:t>
            </a:r>
          </a:p>
          <a:p>
            <a:pPr lvl="1"/>
            <a:r>
              <a:rPr lang="en-US" dirty="0" smtClean="0"/>
              <a:t>GNS3 Academy – Tons of courses, but do note that not all are free.</a:t>
            </a:r>
          </a:p>
          <a:p>
            <a:pPr lvl="2"/>
            <a:r>
              <a:rPr lang="en-US" dirty="0" smtClean="0"/>
              <a:t>https://academy.gns3.com/courses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things into a GNS3 virtual appliance.</a:t>
            </a:r>
          </a:p>
          <a:p>
            <a:pPr lvl="1"/>
            <a:r>
              <a:rPr lang="en-US" dirty="0" smtClean="0"/>
              <a:t>Simply connect with Secure FTP and then login:</a:t>
            </a:r>
          </a:p>
          <a:p>
            <a:pPr lvl="2"/>
            <a:r>
              <a:rPr lang="en-US" dirty="0" smtClean="0"/>
              <a:t>Using </a:t>
            </a:r>
            <a:r>
              <a:rPr lang="en-US" b="1" dirty="0" smtClean="0"/>
              <a:t>gns3</a:t>
            </a:r>
            <a:r>
              <a:rPr lang="en-US" dirty="0" smtClean="0"/>
              <a:t> for both username and password</a:t>
            </a:r>
          </a:p>
          <a:p>
            <a:pPr lvl="1"/>
            <a:r>
              <a:rPr lang="en-US" dirty="0" smtClean="0"/>
              <a:t>You will initially be in the /home/gns3 directory.</a:t>
            </a:r>
          </a:p>
          <a:p>
            <a:pPr lvl="1"/>
            <a:r>
              <a:rPr lang="en-US" dirty="0" smtClean="0"/>
              <a:t>Navigate up the to root / of the file system, then go into opt/gns3</a:t>
            </a:r>
          </a:p>
          <a:p>
            <a:pPr lvl="2"/>
            <a:r>
              <a:rPr lang="en-US" dirty="0" smtClean="0"/>
              <a:t>Here you will find both the images folder and projects folder.</a:t>
            </a:r>
          </a:p>
          <a:p>
            <a:pPr lvl="1"/>
            <a:r>
              <a:rPr lang="en-US" dirty="0" smtClean="0"/>
              <a:t>The trick is figuring out which is the right project. Under each project will be a project-files folder and under that a </a:t>
            </a:r>
            <a:r>
              <a:rPr lang="en-US" dirty="0" err="1" smtClean="0"/>
              <a:t>docker</a:t>
            </a:r>
            <a:r>
              <a:rPr lang="en-US" dirty="0" smtClean="0"/>
              <a:t> and </a:t>
            </a:r>
            <a:r>
              <a:rPr lang="en-US" dirty="0" err="1" smtClean="0"/>
              <a:t>qemu</a:t>
            </a:r>
            <a:r>
              <a:rPr lang="en-US" dirty="0" smtClean="0"/>
              <a:t> folder.</a:t>
            </a:r>
          </a:p>
          <a:p>
            <a:pPr lvl="1"/>
            <a:r>
              <a:rPr lang="en-US" dirty="0" smtClean="0"/>
              <a:t>Once you have determined the right project, </a:t>
            </a:r>
            <a:r>
              <a:rPr lang="en-US" dirty="0" err="1" smtClean="0"/>
              <a:t>mousing</a:t>
            </a:r>
            <a:r>
              <a:rPr lang="en-US" dirty="0" smtClean="0"/>
              <a:t> over a node in GNS3 will tell </a:t>
            </a:r>
            <a:r>
              <a:rPr lang="en-US" dirty="0" smtClean="0"/>
              <a:t>you it’s weird ID number to find it’s folder under </a:t>
            </a:r>
            <a:r>
              <a:rPr lang="en-US" dirty="0" err="1" smtClean="0"/>
              <a:t>docker</a:t>
            </a:r>
            <a:r>
              <a:rPr lang="en-US" dirty="0" smtClean="0"/>
              <a:t> or </a:t>
            </a:r>
            <a:r>
              <a:rPr lang="en-US" dirty="0" err="1" smtClean="0"/>
              <a:t>qemu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Then just change to persistent folder and upload as needed.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things into a GNS3 virtual appliance.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063228"/>
            <a:ext cx="8736013" cy="38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on Attacks and Exploits!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47CBB20D-752D-45E8-9486-412D6F14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64" y="2627144"/>
            <a:ext cx="1871314" cy="155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608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1511"/>
            <a:ext cx="8229600" cy="3394472"/>
          </a:xfrm>
        </p:spPr>
        <p:txBody>
          <a:bodyPr/>
          <a:lstStyle/>
          <a:p>
            <a:r>
              <a:rPr lang="en-US" dirty="0" smtClean="0"/>
              <a:t>We will look again at Metasploitable2</a:t>
            </a:r>
          </a:p>
          <a:p>
            <a:pPr lvl="1"/>
            <a:r>
              <a:rPr lang="en-US" dirty="0" smtClean="0"/>
              <a:t>One of my favorite attacks </a:t>
            </a:r>
            <a:r>
              <a:rPr lang="en-US" dirty="0" smtClean="0"/>
              <a:t>i</a:t>
            </a:r>
            <a:r>
              <a:rPr lang="en-US" dirty="0" smtClean="0"/>
              <a:t>s exploiting the NFS (Network File System) server.</a:t>
            </a:r>
          </a:p>
          <a:p>
            <a:pPr lvl="1"/>
            <a:r>
              <a:rPr lang="en-US" dirty="0" smtClean="0"/>
              <a:t>On Kali Linux VM run the command: </a:t>
            </a:r>
            <a:r>
              <a:rPr lang="en-US" dirty="0" smtClean="0"/>
              <a:t>apt-get install </a:t>
            </a:r>
            <a:r>
              <a:rPr lang="en-US" dirty="0" err="1" smtClean="0"/>
              <a:t>nfs</a:t>
            </a:r>
            <a:r>
              <a:rPr lang="en-US" dirty="0" smtClean="0"/>
              <a:t>-common</a:t>
            </a:r>
          </a:p>
          <a:p>
            <a:pPr lvl="1"/>
            <a:r>
              <a:rPr lang="en-US" dirty="0" smtClean="0"/>
              <a:t>Scan VM with </a:t>
            </a:r>
            <a:r>
              <a:rPr lang="en-US" dirty="0" err="1" smtClean="0"/>
              <a:t>nmap</a:t>
            </a:r>
            <a:r>
              <a:rPr lang="en-US" dirty="0" smtClean="0"/>
              <a:t> as well as </a:t>
            </a:r>
            <a:r>
              <a:rPr lang="en-US" dirty="0" err="1" smtClean="0"/>
              <a:t>rpcinfo</a:t>
            </a:r>
            <a:r>
              <a:rPr lang="en-US" dirty="0" smtClean="0"/>
              <a:t> -p and </a:t>
            </a:r>
            <a:r>
              <a:rPr lang="en-US" dirty="0" err="1" smtClean="0"/>
              <a:t>showmount</a:t>
            </a:r>
            <a:r>
              <a:rPr lang="en-US" dirty="0" smtClean="0"/>
              <a:t> -e</a:t>
            </a:r>
          </a:p>
          <a:p>
            <a:pPr lvl="1"/>
            <a:r>
              <a:rPr lang="en-US" dirty="0" smtClean="0"/>
              <a:t>Make (</a:t>
            </a:r>
            <a:r>
              <a:rPr lang="en-US" dirty="0" err="1" smtClean="0"/>
              <a:t>mkdir</a:t>
            </a:r>
            <a:r>
              <a:rPr lang="en-US" dirty="0" smtClean="0"/>
              <a:t>) a temp folder, change (</a:t>
            </a:r>
            <a:r>
              <a:rPr lang="en-US" dirty="0" err="1" smtClean="0"/>
              <a:t>cd</a:t>
            </a:r>
            <a:r>
              <a:rPr lang="en-US" dirty="0" smtClean="0"/>
              <a:t>) into it and generate </a:t>
            </a:r>
            <a:r>
              <a:rPr lang="en-US" dirty="0" err="1" smtClean="0"/>
              <a:t>ssh</a:t>
            </a:r>
            <a:r>
              <a:rPr lang="en-US" dirty="0" smtClean="0"/>
              <a:t> keys with:</a:t>
            </a:r>
          </a:p>
          <a:p>
            <a:pPr lvl="2"/>
            <a:r>
              <a:rPr lang="en-US" dirty="0" err="1" smtClean="0"/>
              <a:t>ssh-keygen</a:t>
            </a:r>
            <a:r>
              <a:rPr lang="en-US" dirty="0" smtClean="0"/>
              <a:t> -t </a:t>
            </a:r>
            <a:r>
              <a:rPr lang="en-US" dirty="0" err="1" smtClean="0"/>
              <a:t>rsa</a:t>
            </a:r>
            <a:r>
              <a:rPr lang="en-US" dirty="0" smtClean="0"/>
              <a:t> -b 4096</a:t>
            </a:r>
          </a:p>
          <a:p>
            <a:pPr lvl="1"/>
            <a:r>
              <a:rPr lang="en-US" dirty="0" smtClean="0"/>
              <a:t>Then mount and own the VM</a:t>
            </a:r>
          </a:p>
          <a:p>
            <a:pPr lvl="2"/>
            <a:r>
              <a:rPr lang="en-US" dirty="0" smtClean="0"/>
              <a:t>mount -t </a:t>
            </a:r>
            <a:r>
              <a:rPr lang="en-US" dirty="0" err="1" smtClean="0"/>
              <a:t>nfs</a:t>
            </a:r>
            <a:r>
              <a:rPr lang="en-US" dirty="0" smtClean="0"/>
              <a:t> 192.168.13.251:/ /</a:t>
            </a:r>
            <a:r>
              <a:rPr lang="en-US" dirty="0" err="1" smtClean="0"/>
              <a:t>mnt</a:t>
            </a:r>
            <a:r>
              <a:rPr lang="en-US" dirty="0" smtClean="0"/>
              <a:t> -o </a:t>
            </a:r>
            <a:r>
              <a:rPr lang="en-US" dirty="0" err="1" smtClean="0"/>
              <a:t>nolock</a:t>
            </a:r>
            <a:endParaRPr lang="en-US" dirty="0" smtClean="0"/>
          </a:p>
          <a:p>
            <a:pPr lvl="2"/>
            <a:r>
              <a:rPr lang="en-US" dirty="0" smtClean="0"/>
              <a:t>cat </a:t>
            </a:r>
            <a:r>
              <a:rPr lang="en-US" dirty="0" err="1" smtClean="0"/>
              <a:t>hacker.rsa.pub</a:t>
            </a:r>
            <a:r>
              <a:rPr lang="en-US" dirty="0" smtClean="0"/>
              <a:t> &gt;&gt; /</a:t>
            </a:r>
            <a:r>
              <a:rPr lang="en-US" dirty="0" err="1" smtClean="0"/>
              <a:t>mnt</a:t>
            </a:r>
            <a:r>
              <a:rPr lang="en-US" dirty="0" smtClean="0"/>
              <a:t>/root/.</a:t>
            </a:r>
            <a:r>
              <a:rPr lang="en-US" dirty="0" err="1" smtClean="0"/>
              <a:t>ssh</a:t>
            </a:r>
            <a:r>
              <a:rPr lang="en-US" dirty="0" smtClean="0"/>
              <a:t>/</a:t>
            </a:r>
            <a:r>
              <a:rPr lang="en-US" dirty="0" err="1" smtClean="0"/>
              <a:t>authorized_keys</a:t>
            </a:r>
            <a:endParaRPr lang="en-US" dirty="0" smtClean="0"/>
          </a:p>
          <a:p>
            <a:pPr lvl="2"/>
            <a:r>
              <a:rPr lang="en-US" dirty="0" err="1" smtClean="0"/>
              <a:t>ssh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hacker.rsa root@192.168.13.251</a:t>
            </a:r>
          </a:p>
          <a:p>
            <a:r>
              <a:rPr lang="en-US" dirty="0" smtClean="0"/>
              <a:t>Remember there are great guides on both Metasploitable2 and DVWA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Homework!</a:t>
            </a:r>
            <a:endParaRPr lang="en-US" dirty="0" smtClean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Catch up on any last unwatched video sessions.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Get your </a:t>
            </a:r>
            <a:r>
              <a:rPr lang="en-US" dirty="0" err="1" smtClean="0"/>
              <a:t>PenTest</a:t>
            </a:r>
            <a:r>
              <a:rPr lang="en-US" dirty="0" smtClean="0"/>
              <a:t>+ exam voucher.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 Pass the exam!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4. Teach your ‘children’ well! 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8992" y="4007875"/>
            <a:ext cx="187457" cy="273844"/>
          </a:xfrm>
        </p:spPr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4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Welcome to the Train-the-Trainer Series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7165" y="3056081"/>
            <a:ext cx="19542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Stephen Schneiter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 Network Program Manager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3"/>
              </a:rPr>
              <a:t>sschneiter@comptia.org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4039" y="3056081"/>
            <a:ext cx="1957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Tazneen Kasem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Director. Product Management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Network+, CTT+, Project+  &amp; CIN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4"/>
              </a:rPr>
              <a:t>tkasem@comptia.org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461648" y="4767264"/>
            <a:ext cx="196453" cy="273844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/>
          <a:p>
            <a:pPr algn="r" defTabSz="342900">
              <a:defRPr/>
            </a:pPr>
            <a:fld id="{91AF2B4D-6B12-4EDF-87BB-2B55CECB6611}" type="slidenum">
              <a:rPr lang="en-US" sz="675">
                <a:solidFill>
                  <a:srgbClr val="69727B"/>
                </a:solidFill>
                <a:latin typeface="Calibri"/>
              </a:rPr>
              <a:pPr algn="r" defTabSz="342900">
                <a:defRPr/>
              </a:pPr>
              <a:t>4</a:t>
            </a:fld>
            <a:endParaRPr lang="en-US" sz="675" dirty="0">
              <a:solidFill>
                <a:srgbClr val="69727B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165" y="1874318"/>
            <a:ext cx="1040804" cy="1040804"/>
          </a:xfrm>
          <a:prstGeom prst="round1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038" y="1874317"/>
            <a:ext cx="1065298" cy="1065298"/>
          </a:xfrm>
          <a:prstGeom prst="round1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94F18D-8460-4514-A409-B3CE655B12C4}"/>
              </a:ext>
            </a:extLst>
          </p:cNvPr>
          <p:cNvSpPr txBox="1"/>
          <p:nvPr/>
        </p:nvSpPr>
        <p:spPr>
          <a:xfrm>
            <a:off x="1607345" y="3056082"/>
            <a:ext cx="188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T. Lee McWhorter, Jr.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IT Expert Generalist and Educator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hlinkClick r:id="rId7"/>
              </a:rPr>
              <a:t>lee@mcwhortertechnologies.com</a:t>
            </a:r>
            <a:r>
              <a:rPr lang="en-US" sz="900" dirty="0">
                <a:solidFill>
                  <a:prstClr val="black"/>
                </a:solidFill>
              </a:rPr>
              <a:t>  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17122E20-F3B1-4D8F-8447-BF0256C54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043" y="1874317"/>
            <a:ext cx="1049533" cy="104080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525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really going to miss teachin</a:t>
            </a:r>
            <a:r>
              <a:rPr lang="en-US" dirty="0" smtClean="0"/>
              <a:t>g these sessions!  This experience with y’all has been one of the best teaching experiences of my life!  Thanks!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Stay in touch and I hope to see all of you in the next TTT!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forget!  If you haven’t already then join CIN.  Why not, it’s free!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What?  Wait, we’re done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871A-7EC4-422F-B574-F7F4DD06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time: Please type your questions in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32317-8DEF-4BD5-9BC7-CDD8A320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over content.</a:t>
            </a:r>
          </a:p>
          <a:p>
            <a:r>
              <a:rPr lang="en-US" dirty="0"/>
              <a:t>Share you experience.</a:t>
            </a:r>
          </a:p>
          <a:p>
            <a:r>
              <a:rPr lang="en-US" dirty="0"/>
              <a:t>What would you like to see </a:t>
            </a:r>
            <a:br>
              <a:rPr lang="en-US" dirty="0"/>
            </a:br>
            <a:r>
              <a:rPr lang="en-US" dirty="0"/>
              <a:t>different moving forward?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934BE8-FA3C-435A-807A-87738D7D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1440A530-B47F-4A69-A514-B87BCACE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32" y="1536076"/>
            <a:ext cx="4762500" cy="2228850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1C104D42-D1E7-4F57-8F57-E53F5E5A36D0}"/>
              </a:ext>
            </a:extLst>
          </p:cNvPr>
          <p:cNvSpPr/>
          <p:nvPr/>
        </p:nvSpPr>
        <p:spPr>
          <a:xfrm>
            <a:off x="2121199" y="3764926"/>
            <a:ext cx="4657725" cy="585618"/>
          </a:xfrm>
          <a:prstGeom prst="round2Diag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3FC931-BD16-4F6F-911B-437FAFD2F9F3}"/>
              </a:ext>
            </a:extLst>
          </p:cNvPr>
          <p:cNvSpPr txBox="1"/>
          <p:nvPr/>
        </p:nvSpPr>
        <p:spPr>
          <a:xfrm>
            <a:off x="2243137" y="3803269"/>
            <a:ext cx="465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Let’s keep the going on LinkedIn in the CompTIA Instructor Forum: </a:t>
            </a:r>
            <a:r>
              <a:rPr lang="en-US" sz="1400" dirty="0">
                <a:hlinkClick r:id="rId3"/>
              </a:rPr>
              <a:t>http://bit.ly/2wMU4nL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4816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5565275" y="1063229"/>
            <a:ext cx="2477729" cy="3685189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vert="horz" lIns="0" tIns="34290" rIns="68580" bIns="34290" rtlCol="0">
            <a:noAutofit/>
          </a:bodyPr>
          <a:lstStyle/>
          <a:p>
            <a:r>
              <a:rPr lang="en-US" dirty="0"/>
              <a:t>Session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Review</a:t>
            </a:r>
            <a:endParaRPr lang="en-US" dirty="0"/>
          </a:p>
          <a:p>
            <a:r>
              <a:rPr lang="en-US" dirty="0" smtClean="0"/>
              <a:t>Final review, demos, and best practices</a:t>
            </a:r>
          </a:p>
          <a:p>
            <a:r>
              <a:rPr lang="en-US" dirty="0" err="1" smtClean="0"/>
              <a:t>CompTIA</a:t>
            </a:r>
            <a:r>
              <a:rPr lang="en-US" dirty="0" smtClean="0"/>
              <a:t> wrap up information</a:t>
            </a:r>
          </a:p>
          <a:p>
            <a:r>
              <a:rPr lang="en-US" dirty="0" smtClean="0"/>
              <a:t>Survey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It group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AC7341-4D89-494D-B58E-07B291B5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48953"/>
            <a:ext cx="3593306" cy="2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10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717711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05/29/2018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Introduction: CompTIA program information, Tech review (Labs, GNS3 Project, &amp; VMs), and Planning and Scoping I.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05/31/2018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Planning and Scoping II: Penetration testing engagement scoping and compliance-based assessments.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06/05/2018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Information Gathering: Scanning, enumerating and the many other means of information gathering.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Vulnerability Identification: Vulnerability scanning and analysis to prepare for exploitation.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06/12/2018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I: Social engineering attack types and physical security.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II: Network-based, wireless &amp; RF-based, and application vulnerabilities.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7219" y="158916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3971" y="208204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0179" y="259437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6659" y="3077531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13683" y="348285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0163" y="3897915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47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887436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III: Local host vulnerabilities and post-exploitation techniques.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06/28/2018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I: Using and analyzing output from Nmap, </a:t>
                      </a:r>
                      <a:r>
                        <a:rPr lang="en-US" sz="1400" baseline="0" dirty="0" err="1">
                          <a:effectLst/>
                        </a:rPr>
                        <a:t>Netcat</a:t>
                      </a:r>
                      <a:r>
                        <a:rPr lang="en-US" sz="1400" baseline="0" dirty="0">
                          <a:effectLst/>
                        </a:rPr>
                        <a:t> and other penetration testing tools and </a:t>
                      </a:r>
                      <a:r>
                        <a:rPr lang="en-US" sz="1400" baseline="0" dirty="0" smtClean="0">
                          <a:effectLst/>
                        </a:rPr>
                        <a:t>utilities</a:t>
                      </a:r>
                      <a:r>
                        <a:rPr lang="en-US" sz="1400" baseline="0" dirty="0">
                          <a:effectLst/>
                        </a:rPr>
                        <a:t>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II: Programming and scripting overview (BASH, </a:t>
                      </a:r>
                      <a:r>
                        <a:rPr lang="en-US" sz="1400" baseline="0" dirty="0" err="1" smtClean="0">
                          <a:effectLst/>
                        </a:rPr>
                        <a:t>PowerShell</a:t>
                      </a:r>
                      <a:r>
                        <a:rPr lang="en-US" sz="1400" baseline="0" dirty="0">
                          <a:effectLst/>
                        </a:rPr>
                        <a:t>, Python &amp; Ruby).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I: Report writing and handling best practices, and the importance of communications.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II: Recommending mitigation strategies and other post-report activities.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Wrap up: Final review, demos, and best practices as well as CompTIA wrap up information and survey.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7219" y="1521067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3971" y="1926395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0179" y="2419275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6659" y="2931611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3411" y="3395307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0163" y="390764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1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2859" y="1200151"/>
            <a:ext cx="2540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2946" y="3594294"/>
            <a:ext cx="1270000" cy="117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2055"/>
            <a:ext cx="8229600" cy="3394472"/>
          </a:xfrm>
        </p:spPr>
        <p:txBody>
          <a:bodyPr/>
          <a:lstStyle/>
          <a:p>
            <a:r>
              <a:rPr lang="en-US" b="1" dirty="0" smtClean="0"/>
              <a:t>Lee McWhorter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Instructor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Lead Author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Woz</a:t>
            </a:r>
            <a:r>
              <a:rPr lang="en-US" dirty="0" smtClean="0"/>
              <a:t> U Cyber Security Program</a:t>
            </a:r>
          </a:p>
          <a:p>
            <a:r>
              <a:rPr lang="en-US" dirty="0" smtClean="0"/>
              <a:t>lee@mcwhortertechnologies.com</a:t>
            </a:r>
          </a:p>
          <a:p>
            <a:r>
              <a:rPr lang="en-US" dirty="0" smtClean="0"/>
              <a:t>https://www.linkedin.com/in/lee-mcwhorter-044975168/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9796" y="1181152"/>
            <a:ext cx="1777004" cy="17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04691" y="3716042"/>
            <a:ext cx="882109" cy="8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3490" y="3607530"/>
            <a:ext cx="2540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0996" y="3578346"/>
            <a:ext cx="2013256" cy="100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241" y="3617258"/>
            <a:ext cx="1270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4290" y="205979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259" y="205979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279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</a:t>
            </a:r>
            <a:r>
              <a:rPr lang="en-US" dirty="0" smtClean="0"/>
              <a:t>findings goes with the remediation step of using password filters?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smtClean="0"/>
              <a:t>Plain text passwords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Shared administrative passwords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Weak passwords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No multifactor authentication</a:t>
            </a:r>
            <a:endParaRPr lang="en-US" dirty="0" smtClean="0"/>
          </a:p>
          <a:p>
            <a:pPr marL="457200" indent="-457200">
              <a:buFont typeface="Wingdings" charset="2"/>
              <a:buAutoNum type="alphaLcPeriod"/>
            </a:pPr>
            <a:r>
              <a:rPr lang="en-US" dirty="0" smtClean="0"/>
              <a:t>All of the Above</a:t>
            </a:r>
          </a:p>
          <a:p>
            <a:pPr marL="457200" indent="-457200">
              <a:buFont typeface="Wingdings" charset="2"/>
              <a:buAutoNum type="alphaLcPeriod"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291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/field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4313</TotalTime>
  <Words>2265</Words>
  <Application>Microsoft Office PowerPoint</Application>
  <PresentationFormat>On-screen Show (16:9)</PresentationFormat>
  <Paragraphs>336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Housekeeping</vt:lpstr>
      <vt:lpstr>Take Control of Your Console</vt:lpstr>
      <vt:lpstr>Welcome to the Train-the-Trainer Series</vt:lpstr>
      <vt:lpstr>Agenda</vt:lpstr>
      <vt:lpstr>Slide 6</vt:lpstr>
      <vt:lpstr>Slide 7</vt:lpstr>
      <vt:lpstr>Welcome</vt:lpstr>
      <vt:lpstr>POLL</vt:lpstr>
      <vt:lpstr>POLL – Answer Slide</vt:lpstr>
      <vt:lpstr>POLL</vt:lpstr>
      <vt:lpstr>POLL – Answer Slide</vt:lpstr>
      <vt:lpstr>POLL</vt:lpstr>
      <vt:lpstr>POLL – Answer Slide</vt:lpstr>
      <vt:lpstr>Planning and Scoping – Domain 1</vt:lpstr>
      <vt:lpstr>Planning and Scoping – Domain 1</vt:lpstr>
      <vt:lpstr>Planning and Scoping – Domain 1</vt:lpstr>
      <vt:lpstr>Information Gathering and Vulnerability Identification – Domain 2</vt:lpstr>
      <vt:lpstr>Information Gathering and Vulnerability Identification – Domain 2</vt:lpstr>
      <vt:lpstr>Information Gathering and Vulnerability Identification – Domain 2</vt:lpstr>
      <vt:lpstr>Attacks and Exploits – Domain 3</vt:lpstr>
      <vt:lpstr>Attacks and Exploits – Domain 3</vt:lpstr>
      <vt:lpstr>Attacks and Exploits – Domain 3</vt:lpstr>
      <vt:lpstr>Attacks and Exploits – Domain 3</vt:lpstr>
      <vt:lpstr>Penetration Testing Tools – Domain 4</vt:lpstr>
      <vt:lpstr>Penetration Testing Tools – Domain 4</vt:lpstr>
      <vt:lpstr>Chat Question</vt:lpstr>
      <vt:lpstr>Penetration Testing Tools – Domain 4</vt:lpstr>
      <vt:lpstr>Reporting and Communication – Domain 5</vt:lpstr>
      <vt:lpstr>Reporting and Communication – Domain 5</vt:lpstr>
      <vt:lpstr>Reporting and Communication – Domain 5</vt:lpstr>
      <vt:lpstr>CompTIA PenTest+ Acronyms – Domain 6? </vt:lpstr>
      <vt:lpstr>DEMO</vt:lpstr>
      <vt:lpstr>Demo – Basic Reference</vt:lpstr>
      <vt:lpstr>Demo – Basic Reference</vt:lpstr>
      <vt:lpstr>Demo – Basic Reference</vt:lpstr>
      <vt:lpstr>DEMO</vt:lpstr>
      <vt:lpstr>Demo – Basic Reference</vt:lpstr>
      <vt:lpstr>Homework!</vt:lpstr>
      <vt:lpstr>What?  Wait, we’re done?</vt:lpstr>
      <vt:lpstr>Discussion time: Please type your questions in chat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Lee</cp:lastModifiedBy>
  <cp:revision>231</cp:revision>
  <cp:lastPrinted>2013-07-30T16:42:49Z</cp:lastPrinted>
  <dcterms:created xsi:type="dcterms:W3CDTF">2010-04-12T23:12:02Z</dcterms:created>
  <dcterms:modified xsi:type="dcterms:W3CDTF">2018-07-25T09:18:18Z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